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2.xml" ContentType="application/vnd.openxmlformats-officedocument.wordprocessingml.footer+xml"/>
  <Override PartName="/word/header4.xml" ContentType="application/vnd.openxmlformats-officedocument.wordprocessingml.header+xml"/>
  <Override PartName="/word/footer3.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7.xml" ContentType="application/vnd.openxmlformats-officedocument.wordprocessingml.header+xml"/>
  <Override PartName="/word/footer6.xml" ContentType="application/vnd.openxmlformats-officedocument.wordprocessingml.foot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footer7.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p w14:paraId="0023D6E9" w14:textId="77777777" w:rsidR="00C76D00" w:rsidRDefault="00C76D00" w:rsidP="009D43E7">
      <w:pPr>
        <w:pStyle w:val="Style9"/>
        <w:outlineLvl w:val="9"/>
      </w:pPr>
      <w:bookmarkStart w:id="0" w:name="_Toc362859782"/>
      <w:bookmarkStart w:id="1" w:name="_Toc362863317"/>
    </w:p>
    <w:p w14:paraId="4E561E2D" w14:textId="50E4FF37" w:rsidR="00C76D00" w:rsidRDefault="00C76D00" w:rsidP="009D43E7">
      <w:pPr>
        <w:pStyle w:val="Style9"/>
        <w:outlineLvl w:val="9"/>
      </w:pPr>
    </w:p>
    <w:p w14:paraId="7C1FAED4" w14:textId="77777777" w:rsidR="00C76D00" w:rsidRDefault="00C76D00" w:rsidP="009D43E7">
      <w:pPr>
        <w:pStyle w:val="Style9"/>
        <w:outlineLvl w:val="9"/>
      </w:pPr>
    </w:p>
    <w:p w14:paraId="7EA19132" w14:textId="77777777" w:rsidR="00C76D00" w:rsidRDefault="00C76D00" w:rsidP="009D43E7">
      <w:pPr>
        <w:pStyle w:val="Style9"/>
        <w:outlineLvl w:val="9"/>
      </w:pPr>
    </w:p>
    <w:p w14:paraId="1E95BB08" w14:textId="77777777" w:rsidR="00C76D00" w:rsidRDefault="00C76D00" w:rsidP="009D43E7">
      <w:pPr>
        <w:pStyle w:val="Style9"/>
        <w:outlineLvl w:val="9"/>
      </w:pPr>
    </w:p>
    <w:p w14:paraId="6A6493F1" w14:textId="4837C537" w:rsidR="007938AE" w:rsidRPr="00852726" w:rsidRDefault="007938AE" w:rsidP="009D43E7">
      <w:pPr>
        <w:pStyle w:val="Style9"/>
        <w:outlineLvl w:val="9"/>
      </w:pPr>
      <w:r w:rsidRPr="00852726">
        <w:t xml:space="preserve">Commonwealth </w:t>
      </w:r>
      <w:r w:rsidR="00C676D7">
        <w:t>Simple</w:t>
      </w:r>
      <w:r w:rsidRPr="00852726">
        <w:t xml:space="preserve"> </w:t>
      </w:r>
      <w:r w:rsidR="00B953F0" w:rsidRPr="00852726">
        <w:t>Grant Agreement Template</w:t>
      </w:r>
      <w:r w:rsidR="00B953F0" w:rsidRPr="00852726">
        <w:br/>
      </w:r>
      <w:r w:rsidR="00B953F0" w:rsidRPr="00852726">
        <w:br/>
        <w:t>User</w:t>
      </w:r>
      <w:r w:rsidRPr="00852726">
        <w:t xml:space="preserve"> Guide</w:t>
      </w:r>
      <w:bookmarkEnd w:id="0"/>
      <w:bookmarkEnd w:id="1"/>
    </w:p>
    <w:p w14:paraId="2F8C6CDA" w14:textId="77777777" w:rsidR="007938AE" w:rsidRPr="00CB64EB" w:rsidRDefault="007938AE" w:rsidP="00F43D70">
      <w:pPr>
        <w:pStyle w:val="Heading1"/>
        <w:jc w:val="center"/>
        <w:rPr>
          <w:rStyle w:val="Black"/>
        </w:rPr>
      </w:pPr>
    </w:p>
    <w:tbl>
      <w:tblPr>
        <w:tblW w:w="10546" w:type="dxa"/>
        <w:tblInd w:w="-1304" w:type="dxa"/>
        <w:tblLayout w:type="fixed"/>
        <w:tblCellMar>
          <w:left w:w="0" w:type="dxa"/>
          <w:right w:w="0" w:type="dxa"/>
        </w:tblCellMar>
        <w:tblLook w:val="00A0" w:firstRow="1" w:lastRow="0" w:firstColumn="1" w:lastColumn="0" w:noHBand="0" w:noVBand="0"/>
      </w:tblPr>
      <w:tblGrid>
        <w:gridCol w:w="2041"/>
        <w:gridCol w:w="8505"/>
      </w:tblGrid>
      <w:tr w:rsidR="007938AE" w:rsidRPr="00C24033" w14:paraId="669DAAAF" w14:textId="77777777" w:rsidTr="00C24033">
        <w:trPr>
          <w:cantSplit/>
          <w:trHeight w:val="866"/>
        </w:trPr>
        <w:tc>
          <w:tcPr>
            <w:tcW w:w="2041" w:type="dxa"/>
          </w:tcPr>
          <w:p w14:paraId="3938BB0A" w14:textId="77777777" w:rsidR="007938AE" w:rsidRPr="00C24033" w:rsidRDefault="007938AE" w:rsidP="00F43D70"/>
        </w:tc>
        <w:tc>
          <w:tcPr>
            <w:tcW w:w="8505" w:type="dxa"/>
          </w:tcPr>
          <w:p w14:paraId="506C5249" w14:textId="3276FB0C" w:rsidR="007938AE" w:rsidRPr="00C24033" w:rsidRDefault="007938AE" w:rsidP="001032F2">
            <w:pPr>
              <w:pStyle w:val="Subtitle2"/>
              <w:spacing w:before="255"/>
              <w:rPr>
                <w:color w:val="auto"/>
              </w:rPr>
            </w:pPr>
            <w:r w:rsidRPr="00C24033">
              <w:rPr>
                <w:color w:val="auto"/>
              </w:rPr>
              <w:t xml:space="preserve">Version </w:t>
            </w:r>
            <w:r w:rsidR="00DF68C9">
              <w:rPr>
                <w:color w:val="auto"/>
              </w:rPr>
              <w:t>3</w:t>
            </w:r>
            <w:r w:rsidR="001032F2">
              <w:rPr>
                <w:color w:val="auto"/>
              </w:rPr>
              <w:t>.0</w:t>
            </w:r>
            <w:r w:rsidRPr="00C24033">
              <w:rPr>
                <w:color w:val="auto"/>
              </w:rPr>
              <w:t xml:space="preserve"> </w:t>
            </w:r>
            <w:r w:rsidR="008F629D">
              <w:rPr>
                <w:rStyle w:val="Blue"/>
                <w:color w:val="auto"/>
              </w:rPr>
              <w:t xml:space="preserve">| </w:t>
            </w:r>
            <w:r w:rsidR="00DF68C9">
              <w:rPr>
                <w:rStyle w:val="Blue"/>
                <w:color w:val="auto"/>
              </w:rPr>
              <w:t xml:space="preserve">OCTOBER 2024 </w:t>
            </w:r>
          </w:p>
        </w:tc>
      </w:tr>
    </w:tbl>
    <w:p w14:paraId="49A9F88E" w14:textId="77777777" w:rsidR="007938AE" w:rsidRDefault="007938AE">
      <w:pPr>
        <w:spacing w:after="57" w:line="260" w:lineRule="atLeast"/>
        <w:ind w:left="284" w:hanging="284"/>
        <w:rPr>
          <w:rFonts w:ascii="Calibri" w:hAnsi="Calibri"/>
          <w:color w:val="000000"/>
          <w:sz w:val="16"/>
          <w:szCs w:val="16"/>
        </w:rPr>
        <w:sectPr w:rsidR="007938AE" w:rsidSect="00983658">
          <w:headerReference w:type="default" r:id="rId13"/>
          <w:footerReference w:type="default" r:id="rId14"/>
          <w:pgSz w:w="11900" w:h="16840" w:code="9"/>
          <w:pgMar w:top="1135" w:right="1418" w:bottom="1560" w:left="1418" w:header="510" w:footer="0" w:gutter="0"/>
          <w:pgNumType w:start="1"/>
          <w:cols w:space="709"/>
          <w:docGrid w:linePitch="360"/>
        </w:sectPr>
      </w:pPr>
    </w:p>
    <w:p w14:paraId="18B13887" w14:textId="77777777" w:rsidR="007938AE" w:rsidRPr="005315D6" w:rsidRDefault="007B5633" w:rsidP="005315D6">
      <w:pPr>
        <w:pStyle w:val="TOC2"/>
      </w:pPr>
      <w:r>
        <w:rPr>
          <w:lang w:eastAsia="en-AU"/>
        </w:rPr>
        <w:lastRenderedPageBreak/>
        <mc:AlternateContent>
          <mc:Choice Requires="wps">
            <w:drawing>
              <wp:anchor distT="0" distB="0" distL="114300" distR="114300" simplePos="0" relativeHeight="251661312" behindDoc="0" locked="0" layoutInCell="1" allowOverlap="1" wp14:anchorId="045410D5" wp14:editId="68470D77">
                <wp:simplePos x="0" y="0"/>
                <wp:positionH relativeFrom="column">
                  <wp:posOffset>-9884</wp:posOffset>
                </wp:positionH>
                <wp:positionV relativeFrom="paragraph">
                  <wp:posOffset>-138182</wp:posOffset>
                </wp:positionV>
                <wp:extent cx="6029960" cy="9613127"/>
                <wp:effectExtent l="0" t="0" r="27940" b="26670"/>
                <wp:wrapNone/>
                <wp:docPr id="4" name="Rectangle 110" title="Table of contents"/>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6029960" cy="9613127"/>
                        </a:xfrm>
                        <a:prstGeom prst="rect">
                          <a:avLst/>
                        </a:prstGeom>
                        <a:noFill/>
                        <a:ln w="9525">
                          <a:solidFill>
                            <a:schemeClr val="tx1">
                              <a:lumMod val="100000"/>
                              <a:lumOff val="0"/>
                            </a:schemeClr>
                          </a:solidFill>
                          <a:miter lim="800000"/>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56559101" id="Rectangle 110" o:spid="_x0000_s1026" alt="Title: Table of contents" style="position:absolute;margin-left:-.8pt;margin-top:-10.9pt;width:474.8pt;height:756.95pt;z-index:2516613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k8HvpQIAAE8FAAAOAAAAZHJzL2Uyb0RvYy54bWysVNFu2yAUfZ+0f0C8pzaukyZWnaqKk2lS&#10;t1Vr9wEE4xgNgwckTlft33eBJEu2l2maHzBc4HDO5Vxu7/adRDturNCqxOQqxYgrpmuhNiX+8rwa&#10;TTGyjqqaSq14iV+4xXfzt29uh77gmW61rLlBAKJsMfQlbp3riySxrOUdtVe65womG2066mBoNklt&#10;6ADonUyyNJ0kgzZ1bzTj1kK0ipN4HvCbhjP3qWksd0iWGLi50JrQrn2bzG9psTG0bwU70KD/wKKj&#10;QsGhJ6iKOoq2RvwB1QlmtNWNu2K6S3TTCMaDBlBD0t/UPLW050ELJMf2pzTZ/wfLPu4eDRJ1iXOM&#10;FO3gij5D0qjaSI4I8SkTTkL0ma4hohvEtHJcOetTN/S2AISn/tF48bZ/0OyrRUovWkDg98booeW0&#10;BsLEr08uNviBha1oPXzQNZxBt06HLO4b03lAyA/ah8t6OV0W3zvEIDhJs9lsAgQZzM0m5JpkN+EM&#10;Why398a6d1x3yHdKbEBYgKe7B+s8HVocl/jTlF4JKYMjpEIDoI6zcdhgtRS1nwwqvTf5Qhq0o+Aq&#10;tydhjdx2oCLGSOq/aC6IgwVjPITg1GBvDxE4XKB3wkFBSNGVeHqG4rO4VHUg56iQsQ9QUnlOkBSQ&#10;dOhF473O0tlyupzmozybLEd5WlWj+9UiH01W5GZcXVeLRUV+eOokL1pR11x5hcciIPnfmexQjtG+&#10;pzK4kGTNZn1K1yp8h4s6W5Zc0giJAVXHf1AX7OMdE5231vULuMfoWNXwCkGn1eY7RgNUdIntty01&#10;HCP5XoEDZyTPvZ/DIB/fZDAw5zPr8xmqGEDB9WIUuwsXn41tb8SmhZPitSt9D65tRPCTd3RkBbz9&#10;AKo2KDi8MP5ZOB+HVb/ewflPAAAA//8DAFBLAwQUAAYACAAAACEAEhHIjOEAAAALAQAADwAAAGRy&#10;cy9kb3ducmV2LnhtbEyPwWrDMAyG74O9g9Fgt9ZJKKXN4pTRboPRy9YWdnVjL85iy8F22+ztq562&#10;kxD6+PV/1Wp0lp11iJ1HAfk0A6ax8arDVsBh/zpZAItJopLWoxbwqyOs6vu7SpbKX/BTn3epZRSC&#10;sZQCTEpDyXlsjHYyTv2gkW7fPjiZaA0tV0FeKNxZXmTZnDvZIX0wctBro5t+d3ICuvdteNlYu11v&#10;3kz/sW8OP8NXL8Tjw/j8BCzpMf3BcKtP1aGmTkd/QhWZFTDJ50TSLHJSIGA5W5DckcjZssiB1xX/&#10;71BfAQAA//8DAFBLAQItABQABgAIAAAAIQC2gziS/gAAAOEBAAATAAAAAAAAAAAAAAAAAAAAAABb&#10;Q29udGVudF9UeXBlc10ueG1sUEsBAi0AFAAGAAgAAAAhADj9If/WAAAAlAEAAAsAAAAAAAAAAAAA&#10;AAAALwEAAF9yZWxzLy5yZWxzUEsBAi0AFAAGAAgAAAAhABGTwe+lAgAATwUAAA4AAAAAAAAAAAAA&#10;AAAALgIAAGRycy9lMm9Eb2MueG1sUEsBAi0AFAAGAAgAAAAhABIRyIzhAAAACwEAAA8AAAAAAAAA&#10;AAAAAAAA/wQAAGRycy9kb3ducmV2LnhtbFBLBQYAAAAABAAEAPMAAAANBgAAAAA=&#10;" filled="f" strokecolor="black [3213]"/>
            </w:pict>
          </mc:Fallback>
        </mc:AlternateContent>
      </w:r>
      <w:r w:rsidR="007938AE" w:rsidRPr="005315D6">
        <w:t>Table of Contents</w:t>
      </w:r>
    </w:p>
    <w:p w14:paraId="103EEE06" w14:textId="47D1AC53" w:rsidR="008D242A" w:rsidRPr="00354029" w:rsidRDefault="00F71865">
      <w:pPr>
        <w:pStyle w:val="TOC2"/>
        <w:rPr>
          <w:rFonts w:eastAsiaTheme="minorEastAsia" w:cstheme="minorBidi"/>
          <w:spacing w:val="0"/>
          <w:sz w:val="22"/>
          <w:szCs w:val="22"/>
          <w:lang w:eastAsia="en-AU"/>
        </w:rPr>
      </w:pPr>
      <w:r w:rsidRPr="00686226">
        <w:rPr>
          <w:sz w:val="22"/>
          <w:szCs w:val="22"/>
        </w:rPr>
        <w:fldChar w:fldCharType="begin"/>
      </w:r>
      <w:r w:rsidR="007938AE" w:rsidRPr="00686226">
        <w:rPr>
          <w:sz w:val="22"/>
          <w:szCs w:val="22"/>
        </w:rPr>
        <w:instrText xml:space="preserve"> TOC \o "1-3" \h \z \u </w:instrText>
      </w:r>
      <w:r w:rsidRPr="00686226">
        <w:rPr>
          <w:sz w:val="22"/>
          <w:szCs w:val="22"/>
        </w:rPr>
        <w:fldChar w:fldCharType="separate"/>
      </w:r>
      <w:hyperlink w:anchor="_Toc531616069" w:history="1">
        <w:r w:rsidR="008D242A" w:rsidRPr="00686226">
          <w:rPr>
            <w:rStyle w:val="Hyperlink"/>
            <w:sz w:val="22"/>
            <w:szCs w:val="22"/>
          </w:rPr>
          <w:t>1.</w:t>
        </w:r>
        <w:r w:rsidR="008D242A" w:rsidRPr="00354029">
          <w:rPr>
            <w:rFonts w:eastAsiaTheme="minorEastAsia" w:cstheme="minorBidi"/>
            <w:spacing w:val="0"/>
            <w:sz w:val="22"/>
            <w:szCs w:val="22"/>
            <w:lang w:eastAsia="en-AU"/>
          </w:rPr>
          <w:tab/>
        </w:r>
        <w:r w:rsidR="008D242A" w:rsidRPr="00686226">
          <w:rPr>
            <w:rStyle w:val="Hyperlink"/>
            <w:sz w:val="22"/>
            <w:szCs w:val="22"/>
          </w:rPr>
          <w:t>Introduction</w:t>
        </w:r>
        <w:r w:rsidR="008D242A" w:rsidRPr="00686226">
          <w:rPr>
            <w:webHidden/>
            <w:sz w:val="22"/>
            <w:szCs w:val="22"/>
          </w:rPr>
          <w:tab/>
        </w:r>
        <w:r w:rsidR="008D242A" w:rsidRPr="00686226">
          <w:rPr>
            <w:webHidden/>
            <w:sz w:val="22"/>
            <w:szCs w:val="22"/>
          </w:rPr>
          <w:fldChar w:fldCharType="begin"/>
        </w:r>
        <w:r w:rsidR="008D242A" w:rsidRPr="00686226">
          <w:rPr>
            <w:webHidden/>
            <w:sz w:val="22"/>
            <w:szCs w:val="22"/>
          </w:rPr>
          <w:instrText xml:space="preserve"> PAGEREF _Toc531616069 \h </w:instrText>
        </w:r>
        <w:r w:rsidR="008D242A" w:rsidRPr="00686226">
          <w:rPr>
            <w:webHidden/>
            <w:sz w:val="22"/>
            <w:szCs w:val="22"/>
          </w:rPr>
        </w:r>
        <w:r w:rsidR="008D242A" w:rsidRPr="00686226">
          <w:rPr>
            <w:webHidden/>
            <w:sz w:val="22"/>
            <w:szCs w:val="22"/>
          </w:rPr>
          <w:fldChar w:fldCharType="separate"/>
        </w:r>
        <w:r w:rsidR="006257A2">
          <w:rPr>
            <w:webHidden/>
            <w:sz w:val="22"/>
            <w:szCs w:val="22"/>
          </w:rPr>
          <w:t>3</w:t>
        </w:r>
        <w:r w:rsidR="008D242A" w:rsidRPr="00686226">
          <w:rPr>
            <w:webHidden/>
            <w:sz w:val="22"/>
            <w:szCs w:val="22"/>
          </w:rPr>
          <w:fldChar w:fldCharType="end"/>
        </w:r>
      </w:hyperlink>
    </w:p>
    <w:p w14:paraId="593E17AC" w14:textId="6B08858B" w:rsidR="008D242A" w:rsidRPr="00354029" w:rsidRDefault="00FF159D">
      <w:pPr>
        <w:pStyle w:val="TOC2"/>
        <w:rPr>
          <w:rFonts w:eastAsiaTheme="minorEastAsia" w:cstheme="minorBidi"/>
          <w:spacing w:val="0"/>
          <w:sz w:val="22"/>
          <w:szCs w:val="22"/>
          <w:lang w:eastAsia="en-AU"/>
        </w:rPr>
      </w:pPr>
      <w:hyperlink w:anchor="_Toc531616070" w:history="1">
        <w:r w:rsidR="008D242A" w:rsidRPr="00686226">
          <w:rPr>
            <w:rStyle w:val="Hyperlink"/>
            <w:sz w:val="22"/>
            <w:szCs w:val="22"/>
          </w:rPr>
          <w:t>2.</w:t>
        </w:r>
        <w:r w:rsidR="008D242A" w:rsidRPr="00354029">
          <w:rPr>
            <w:rFonts w:eastAsiaTheme="minorEastAsia" w:cstheme="minorBidi"/>
            <w:spacing w:val="0"/>
            <w:sz w:val="22"/>
            <w:szCs w:val="22"/>
            <w:lang w:eastAsia="en-AU"/>
          </w:rPr>
          <w:tab/>
        </w:r>
        <w:r w:rsidR="008D242A" w:rsidRPr="00686226">
          <w:rPr>
            <w:rStyle w:val="Hyperlink"/>
            <w:sz w:val="22"/>
            <w:szCs w:val="22"/>
          </w:rPr>
          <w:t>How the template works</w:t>
        </w:r>
        <w:r w:rsidR="008D242A" w:rsidRPr="00686226">
          <w:rPr>
            <w:webHidden/>
            <w:sz w:val="22"/>
            <w:szCs w:val="22"/>
          </w:rPr>
          <w:tab/>
        </w:r>
        <w:r w:rsidR="008D242A" w:rsidRPr="00686226">
          <w:rPr>
            <w:webHidden/>
            <w:sz w:val="22"/>
            <w:szCs w:val="22"/>
          </w:rPr>
          <w:fldChar w:fldCharType="begin"/>
        </w:r>
        <w:r w:rsidR="008D242A" w:rsidRPr="00686226">
          <w:rPr>
            <w:webHidden/>
            <w:sz w:val="22"/>
            <w:szCs w:val="22"/>
          </w:rPr>
          <w:instrText xml:space="preserve"> PAGEREF _Toc531616070 \h </w:instrText>
        </w:r>
        <w:r w:rsidR="008D242A" w:rsidRPr="00686226">
          <w:rPr>
            <w:webHidden/>
            <w:sz w:val="22"/>
            <w:szCs w:val="22"/>
          </w:rPr>
        </w:r>
        <w:r w:rsidR="008D242A" w:rsidRPr="00686226">
          <w:rPr>
            <w:webHidden/>
            <w:sz w:val="22"/>
            <w:szCs w:val="22"/>
          </w:rPr>
          <w:fldChar w:fldCharType="separate"/>
        </w:r>
        <w:r w:rsidR="006257A2">
          <w:rPr>
            <w:webHidden/>
            <w:sz w:val="22"/>
            <w:szCs w:val="22"/>
          </w:rPr>
          <w:t>3</w:t>
        </w:r>
        <w:r w:rsidR="008D242A" w:rsidRPr="00686226">
          <w:rPr>
            <w:webHidden/>
            <w:sz w:val="22"/>
            <w:szCs w:val="22"/>
          </w:rPr>
          <w:fldChar w:fldCharType="end"/>
        </w:r>
      </w:hyperlink>
    </w:p>
    <w:p w14:paraId="3E1F03DE" w14:textId="0AF07406" w:rsidR="008D242A" w:rsidRPr="00354029" w:rsidRDefault="00FF159D">
      <w:pPr>
        <w:pStyle w:val="TOC3"/>
        <w:rPr>
          <w:rFonts w:eastAsiaTheme="minorEastAsia"/>
          <w:noProof/>
          <w:lang w:eastAsia="en-AU"/>
        </w:rPr>
      </w:pPr>
      <w:hyperlink w:anchor="_Toc531616071" w:history="1">
        <w:r w:rsidR="008D242A" w:rsidRPr="00354029">
          <w:rPr>
            <w:rStyle w:val="Hyperlink"/>
            <w:noProof/>
          </w:rPr>
          <w:t>2.1.</w:t>
        </w:r>
        <w:r w:rsidR="008D242A" w:rsidRPr="00354029">
          <w:rPr>
            <w:rFonts w:eastAsiaTheme="minorEastAsia"/>
            <w:noProof/>
            <w:lang w:eastAsia="en-AU"/>
          </w:rPr>
          <w:tab/>
        </w:r>
        <w:r w:rsidR="008D242A" w:rsidRPr="00354029">
          <w:rPr>
            <w:rStyle w:val="Hyperlink"/>
            <w:noProof/>
          </w:rPr>
          <w:t>Structure of the template</w:t>
        </w:r>
        <w:r w:rsidR="008D242A" w:rsidRPr="00354029">
          <w:rPr>
            <w:noProof/>
            <w:webHidden/>
          </w:rPr>
          <w:tab/>
        </w:r>
        <w:r w:rsidR="008D242A" w:rsidRPr="00686226">
          <w:rPr>
            <w:noProof/>
            <w:webHidden/>
          </w:rPr>
          <w:fldChar w:fldCharType="begin"/>
        </w:r>
        <w:r w:rsidR="008D242A" w:rsidRPr="00354029">
          <w:rPr>
            <w:noProof/>
            <w:webHidden/>
          </w:rPr>
          <w:instrText xml:space="preserve"> PAGEREF _Toc531616071 \h </w:instrText>
        </w:r>
        <w:r w:rsidR="008D242A" w:rsidRPr="00686226">
          <w:rPr>
            <w:noProof/>
            <w:webHidden/>
          </w:rPr>
        </w:r>
        <w:r w:rsidR="008D242A" w:rsidRPr="00686226">
          <w:rPr>
            <w:noProof/>
            <w:webHidden/>
          </w:rPr>
          <w:fldChar w:fldCharType="separate"/>
        </w:r>
        <w:r w:rsidR="006257A2">
          <w:rPr>
            <w:noProof/>
            <w:webHidden/>
          </w:rPr>
          <w:t>3</w:t>
        </w:r>
        <w:r w:rsidR="008D242A" w:rsidRPr="00686226">
          <w:rPr>
            <w:noProof/>
            <w:webHidden/>
          </w:rPr>
          <w:fldChar w:fldCharType="end"/>
        </w:r>
      </w:hyperlink>
    </w:p>
    <w:p w14:paraId="46E42215" w14:textId="19E2E2BC" w:rsidR="008D242A" w:rsidRPr="00354029" w:rsidRDefault="00FF159D">
      <w:pPr>
        <w:pStyle w:val="TOC3"/>
        <w:rPr>
          <w:rFonts w:eastAsiaTheme="minorEastAsia"/>
          <w:noProof/>
          <w:lang w:eastAsia="en-AU"/>
        </w:rPr>
      </w:pPr>
      <w:hyperlink w:anchor="_Toc531616072" w:history="1">
        <w:r w:rsidR="008D242A" w:rsidRPr="00354029">
          <w:rPr>
            <w:rStyle w:val="Hyperlink"/>
            <w:noProof/>
          </w:rPr>
          <w:t>2.2.</w:t>
        </w:r>
        <w:r w:rsidR="008D242A" w:rsidRPr="00354029">
          <w:rPr>
            <w:rFonts w:eastAsiaTheme="minorEastAsia"/>
            <w:noProof/>
            <w:lang w:eastAsia="en-AU"/>
          </w:rPr>
          <w:tab/>
        </w:r>
        <w:r w:rsidR="008D242A" w:rsidRPr="00354029">
          <w:rPr>
            <w:rStyle w:val="Hyperlink"/>
            <w:noProof/>
          </w:rPr>
          <w:t>Adding schedules</w:t>
        </w:r>
        <w:r w:rsidR="008D242A" w:rsidRPr="00354029">
          <w:rPr>
            <w:noProof/>
            <w:webHidden/>
          </w:rPr>
          <w:tab/>
        </w:r>
        <w:r w:rsidR="008D242A" w:rsidRPr="00686226">
          <w:rPr>
            <w:noProof/>
            <w:webHidden/>
          </w:rPr>
          <w:fldChar w:fldCharType="begin"/>
        </w:r>
        <w:r w:rsidR="008D242A" w:rsidRPr="00354029">
          <w:rPr>
            <w:noProof/>
            <w:webHidden/>
          </w:rPr>
          <w:instrText xml:space="preserve"> PAGEREF _Toc531616072 \h </w:instrText>
        </w:r>
        <w:r w:rsidR="008D242A" w:rsidRPr="00686226">
          <w:rPr>
            <w:noProof/>
            <w:webHidden/>
          </w:rPr>
        </w:r>
        <w:r w:rsidR="008D242A" w:rsidRPr="00686226">
          <w:rPr>
            <w:noProof/>
            <w:webHidden/>
          </w:rPr>
          <w:fldChar w:fldCharType="separate"/>
        </w:r>
        <w:r w:rsidR="006257A2">
          <w:rPr>
            <w:noProof/>
            <w:webHidden/>
          </w:rPr>
          <w:t>4</w:t>
        </w:r>
        <w:r w:rsidR="008D242A" w:rsidRPr="00686226">
          <w:rPr>
            <w:noProof/>
            <w:webHidden/>
          </w:rPr>
          <w:fldChar w:fldCharType="end"/>
        </w:r>
      </w:hyperlink>
    </w:p>
    <w:p w14:paraId="38FC4F94" w14:textId="7EA1B580" w:rsidR="008D242A" w:rsidRPr="00354029" w:rsidRDefault="00FF159D">
      <w:pPr>
        <w:pStyle w:val="TOC3"/>
        <w:rPr>
          <w:rFonts w:eastAsiaTheme="minorEastAsia"/>
          <w:noProof/>
          <w:lang w:eastAsia="en-AU"/>
        </w:rPr>
      </w:pPr>
      <w:hyperlink w:anchor="_Toc531616073" w:history="1">
        <w:r w:rsidR="008D242A" w:rsidRPr="00354029">
          <w:rPr>
            <w:rStyle w:val="Hyperlink"/>
            <w:noProof/>
          </w:rPr>
          <w:t>2.3.</w:t>
        </w:r>
        <w:r w:rsidR="008D242A" w:rsidRPr="00354029">
          <w:rPr>
            <w:rFonts w:eastAsiaTheme="minorEastAsia"/>
            <w:noProof/>
            <w:lang w:eastAsia="en-AU"/>
          </w:rPr>
          <w:tab/>
        </w:r>
        <w:r w:rsidR="008D242A" w:rsidRPr="00354029">
          <w:rPr>
            <w:rStyle w:val="Hyperlink"/>
            <w:noProof/>
          </w:rPr>
          <w:t>Multiple Grants within an Agreement</w:t>
        </w:r>
        <w:r w:rsidR="008D242A" w:rsidRPr="00354029">
          <w:rPr>
            <w:noProof/>
            <w:webHidden/>
          </w:rPr>
          <w:tab/>
        </w:r>
        <w:r w:rsidR="008D242A" w:rsidRPr="00686226">
          <w:rPr>
            <w:noProof/>
            <w:webHidden/>
          </w:rPr>
          <w:fldChar w:fldCharType="begin"/>
        </w:r>
        <w:r w:rsidR="008D242A" w:rsidRPr="00354029">
          <w:rPr>
            <w:noProof/>
            <w:webHidden/>
          </w:rPr>
          <w:instrText xml:space="preserve"> PAGEREF _Toc531616073 \h </w:instrText>
        </w:r>
        <w:r w:rsidR="008D242A" w:rsidRPr="00686226">
          <w:rPr>
            <w:noProof/>
            <w:webHidden/>
          </w:rPr>
        </w:r>
        <w:r w:rsidR="008D242A" w:rsidRPr="00686226">
          <w:rPr>
            <w:noProof/>
            <w:webHidden/>
          </w:rPr>
          <w:fldChar w:fldCharType="separate"/>
        </w:r>
        <w:r w:rsidR="006257A2">
          <w:rPr>
            <w:noProof/>
            <w:webHidden/>
          </w:rPr>
          <w:t>4</w:t>
        </w:r>
        <w:r w:rsidR="008D242A" w:rsidRPr="00686226">
          <w:rPr>
            <w:noProof/>
            <w:webHidden/>
          </w:rPr>
          <w:fldChar w:fldCharType="end"/>
        </w:r>
      </w:hyperlink>
    </w:p>
    <w:p w14:paraId="4285B356" w14:textId="16394A3E" w:rsidR="008D242A" w:rsidRPr="00354029" w:rsidRDefault="00FF159D">
      <w:pPr>
        <w:pStyle w:val="TOC2"/>
        <w:rPr>
          <w:rFonts w:eastAsiaTheme="minorEastAsia" w:cstheme="minorBidi"/>
          <w:spacing w:val="0"/>
          <w:sz w:val="22"/>
          <w:szCs w:val="22"/>
          <w:lang w:eastAsia="en-AU"/>
        </w:rPr>
      </w:pPr>
      <w:hyperlink w:anchor="_Toc531616074" w:history="1">
        <w:r w:rsidR="008D242A" w:rsidRPr="00686226">
          <w:rPr>
            <w:rStyle w:val="Hyperlink"/>
            <w:sz w:val="22"/>
            <w:szCs w:val="22"/>
          </w:rPr>
          <w:t>3.</w:t>
        </w:r>
        <w:r w:rsidR="008D242A" w:rsidRPr="00354029">
          <w:rPr>
            <w:rFonts w:eastAsiaTheme="minorEastAsia" w:cstheme="minorBidi"/>
            <w:spacing w:val="0"/>
            <w:sz w:val="22"/>
            <w:szCs w:val="22"/>
            <w:lang w:eastAsia="en-AU"/>
          </w:rPr>
          <w:tab/>
        </w:r>
        <w:r w:rsidR="008D242A" w:rsidRPr="00686226">
          <w:rPr>
            <w:rStyle w:val="Hyperlink"/>
            <w:sz w:val="22"/>
            <w:szCs w:val="22"/>
          </w:rPr>
          <w:t>The Grant Agreement</w:t>
        </w:r>
        <w:r w:rsidR="008D242A" w:rsidRPr="00686226">
          <w:rPr>
            <w:webHidden/>
            <w:sz w:val="22"/>
            <w:szCs w:val="22"/>
          </w:rPr>
          <w:tab/>
        </w:r>
        <w:r w:rsidR="008D242A" w:rsidRPr="00686226">
          <w:rPr>
            <w:webHidden/>
            <w:sz w:val="22"/>
            <w:szCs w:val="22"/>
          </w:rPr>
          <w:fldChar w:fldCharType="begin"/>
        </w:r>
        <w:r w:rsidR="008D242A" w:rsidRPr="00686226">
          <w:rPr>
            <w:webHidden/>
            <w:sz w:val="22"/>
            <w:szCs w:val="22"/>
          </w:rPr>
          <w:instrText xml:space="preserve"> PAGEREF _Toc531616074 \h </w:instrText>
        </w:r>
        <w:r w:rsidR="008D242A" w:rsidRPr="00686226">
          <w:rPr>
            <w:webHidden/>
            <w:sz w:val="22"/>
            <w:szCs w:val="22"/>
          </w:rPr>
        </w:r>
        <w:r w:rsidR="008D242A" w:rsidRPr="00686226">
          <w:rPr>
            <w:webHidden/>
            <w:sz w:val="22"/>
            <w:szCs w:val="22"/>
          </w:rPr>
          <w:fldChar w:fldCharType="separate"/>
        </w:r>
        <w:r w:rsidR="006257A2">
          <w:rPr>
            <w:webHidden/>
            <w:sz w:val="22"/>
            <w:szCs w:val="22"/>
          </w:rPr>
          <w:t>5</w:t>
        </w:r>
        <w:r w:rsidR="008D242A" w:rsidRPr="00686226">
          <w:rPr>
            <w:webHidden/>
            <w:sz w:val="22"/>
            <w:szCs w:val="22"/>
          </w:rPr>
          <w:fldChar w:fldCharType="end"/>
        </w:r>
      </w:hyperlink>
    </w:p>
    <w:p w14:paraId="1E3DCA87" w14:textId="2C523B0B" w:rsidR="008D242A" w:rsidRPr="00354029" w:rsidRDefault="00FF159D">
      <w:pPr>
        <w:pStyle w:val="TOC3"/>
        <w:rPr>
          <w:rFonts w:eastAsiaTheme="minorEastAsia"/>
          <w:noProof/>
          <w:lang w:eastAsia="en-AU"/>
        </w:rPr>
      </w:pPr>
      <w:hyperlink w:anchor="_Toc531616075" w:history="1">
        <w:r w:rsidR="008D242A" w:rsidRPr="00354029">
          <w:rPr>
            <w:rStyle w:val="Hyperlink"/>
            <w:noProof/>
          </w:rPr>
          <w:t>3.1.</w:t>
        </w:r>
        <w:r w:rsidR="008D242A" w:rsidRPr="00354029">
          <w:rPr>
            <w:rFonts w:eastAsiaTheme="minorEastAsia"/>
            <w:noProof/>
            <w:lang w:eastAsia="en-AU"/>
          </w:rPr>
          <w:tab/>
        </w:r>
        <w:r w:rsidR="008D242A" w:rsidRPr="00354029">
          <w:rPr>
            <w:rStyle w:val="Hyperlink"/>
            <w:noProof/>
          </w:rPr>
          <w:t>Parties to the Agreement</w:t>
        </w:r>
        <w:r w:rsidR="008D242A" w:rsidRPr="00354029">
          <w:rPr>
            <w:noProof/>
            <w:webHidden/>
          </w:rPr>
          <w:tab/>
        </w:r>
        <w:r w:rsidR="008D242A" w:rsidRPr="00686226">
          <w:rPr>
            <w:noProof/>
            <w:webHidden/>
          </w:rPr>
          <w:fldChar w:fldCharType="begin"/>
        </w:r>
        <w:r w:rsidR="008D242A" w:rsidRPr="00354029">
          <w:rPr>
            <w:noProof/>
            <w:webHidden/>
          </w:rPr>
          <w:instrText xml:space="preserve"> PAGEREF _Toc531616075 \h </w:instrText>
        </w:r>
        <w:r w:rsidR="008D242A" w:rsidRPr="00686226">
          <w:rPr>
            <w:noProof/>
            <w:webHidden/>
          </w:rPr>
        </w:r>
        <w:r w:rsidR="008D242A" w:rsidRPr="00686226">
          <w:rPr>
            <w:noProof/>
            <w:webHidden/>
          </w:rPr>
          <w:fldChar w:fldCharType="separate"/>
        </w:r>
        <w:r w:rsidR="006257A2">
          <w:rPr>
            <w:noProof/>
            <w:webHidden/>
          </w:rPr>
          <w:t>5</w:t>
        </w:r>
        <w:r w:rsidR="008D242A" w:rsidRPr="00686226">
          <w:rPr>
            <w:noProof/>
            <w:webHidden/>
          </w:rPr>
          <w:fldChar w:fldCharType="end"/>
        </w:r>
      </w:hyperlink>
    </w:p>
    <w:p w14:paraId="438F602E" w14:textId="18C16F16" w:rsidR="008D242A" w:rsidRPr="00354029" w:rsidRDefault="00FF159D">
      <w:pPr>
        <w:pStyle w:val="TOC3"/>
        <w:rPr>
          <w:rFonts w:eastAsiaTheme="minorEastAsia"/>
          <w:noProof/>
          <w:lang w:eastAsia="en-AU"/>
        </w:rPr>
      </w:pPr>
      <w:hyperlink w:anchor="_Toc531616076" w:history="1">
        <w:r w:rsidR="008D242A" w:rsidRPr="00354029">
          <w:rPr>
            <w:rStyle w:val="Hyperlink"/>
            <w:noProof/>
          </w:rPr>
          <w:t>3.2.</w:t>
        </w:r>
        <w:r w:rsidR="008D242A" w:rsidRPr="00354029">
          <w:rPr>
            <w:rFonts w:eastAsiaTheme="minorEastAsia"/>
            <w:noProof/>
            <w:lang w:eastAsia="en-AU"/>
          </w:rPr>
          <w:tab/>
        </w:r>
        <w:r w:rsidR="008D242A" w:rsidRPr="00354029">
          <w:rPr>
            <w:rStyle w:val="Hyperlink"/>
            <w:noProof/>
          </w:rPr>
          <w:t>Background</w:t>
        </w:r>
        <w:r w:rsidR="008D242A" w:rsidRPr="00354029">
          <w:rPr>
            <w:noProof/>
            <w:webHidden/>
          </w:rPr>
          <w:tab/>
        </w:r>
        <w:r w:rsidR="008D242A" w:rsidRPr="00686226">
          <w:rPr>
            <w:noProof/>
            <w:webHidden/>
          </w:rPr>
          <w:fldChar w:fldCharType="begin"/>
        </w:r>
        <w:r w:rsidR="008D242A" w:rsidRPr="00354029">
          <w:rPr>
            <w:noProof/>
            <w:webHidden/>
          </w:rPr>
          <w:instrText xml:space="preserve"> PAGEREF _Toc531616076 \h </w:instrText>
        </w:r>
        <w:r w:rsidR="008D242A" w:rsidRPr="00686226">
          <w:rPr>
            <w:noProof/>
            <w:webHidden/>
          </w:rPr>
        </w:r>
        <w:r w:rsidR="008D242A" w:rsidRPr="00686226">
          <w:rPr>
            <w:noProof/>
            <w:webHidden/>
          </w:rPr>
          <w:fldChar w:fldCharType="separate"/>
        </w:r>
        <w:r w:rsidR="006257A2">
          <w:rPr>
            <w:noProof/>
            <w:webHidden/>
          </w:rPr>
          <w:t>5</w:t>
        </w:r>
        <w:r w:rsidR="008D242A" w:rsidRPr="00686226">
          <w:rPr>
            <w:noProof/>
            <w:webHidden/>
          </w:rPr>
          <w:fldChar w:fldCharType="end"/>
        </w:r>
      </w:hyperlink>
    </w:p>
    <w:p w14:paraId="6E6994F5" w14:textId="62E011A1" w:rsidR="008D242A" w:rsidRPr="00354029" w:rsidRDefault="00FF159D">
      <w:pPr>
        <w:pStyle w:val="TOC3"/>
        <w:rPr>
          <w:rFonts w:eastAsiaTheme="minorEastAsia"/>
          <w:noProof/>
          <w:lang w:eastAsia="en-AU"/>
        </w:rPr>
      </w:pPr>
      <w:hyperlink w:anchor="_Toc531616077" w:history="1">
        <w:r w:rsidR="008D242A" w:rsidRPr="00354029">
          <w:rPr>
            <w:rStyle w:val="Hyperlink"/>
            <w:noProof/>
          </w:rPr>
          <w:t>3.3.</w:t>
        </w:r>
        <w:r w:rsidR="008D242A" w:rsidRPr="00354029">
          <w:rPr>
            <w:rFonts w:eastAsiaTheme="minorEastAsia"/>
            <w:noProof/>
            <w:lang w:eastAsia="en-AU"/>
          </w:rPr>
          <w:tab/>
        </w:r>
        <w:r w:rsidR="008D242A" w:rsidRPr="00354029">
          <w:rPr>
            <w:rStyle w:val="Hyperlink"/>
            <w:noProof/>
          </w:rPr>
          <w:t>Scope of this Agreement</w:t>
        </w:r>
        <w:r w:rsidR="008D242A" w:rsidRPr="00354029">
          <w:rPr>
            <w:noProof/>
            <w:webHidden/>
          </w:rPr>
          <w:tab/>
        </w:r>
        <w:r w:rsidR="008D242A" w:rsidRPr="00686226">
          <w:rPr>
            <w:noProof/>
            <w:webHidden/>
          </w:rPr>
          <w:fldChar w:fldCharType="begin"/>
        </w:r>
        <w:r w:rsidR="008D242A" w:rsidRPr="00354029">
          <w:rPr>
            <w:noProof/>
            <w:webHidden/>
          </w:rPr>
          <w:instrText xml:space="preserve"> PAGEREF _Toc531616077 \h </w:instrText>
        </w:r>
        <w:r w:rsidR="008D242A" w:rsidRPr="00686226">
          <w:rPr>
            <w:noProof/>
            <w:webHidden/>
          </w:rPr>
        </w:r>
        <w:r w:rsidR="008D242A" w:rsidRPr="00686226">
          <w:rPr>
            <w:noProof/>
            <w:webHidden/>
          </w:rPr>
          <w:fldChar w:fldCharType="separate"/>
        </w:r>
        <w:r w:rsidR="006257A2">
          <w:rPr>
            <w:noProof/>
            <w:webHidden/>
          </w:rPr>
          <w:t>5</w:t>
        </w:r>
        <w:r w:rsidR="008D242A" w:rsidRPr="00686226">
          <w:rPr>
            <w:noProof/>
            <w:webHidden/>
          </w:rPr>
          <w:fldChar w:fldCharType="end"/>
        </w:r>
      </w:hyperlink>
    </w:p>
    <w:p w14:paraId="63846972" w14:textId="364EC2F3" w:rsidR="008D242A" w:rsidRPr="00354029" w:rsidRDefault="00FF159D">
      <w:pPr>
        <w:pStyle w:val="TOC2"/>
        <w:rPr>
          <w:rFonts w:eastAsiaTheme="minorEastAsia" w:cstheme="minorBidi"/>
          <w:spacing w:val="0"/>
          <w:sz w:val="22"/>
          <w:szCs w:val="22"/>
          <w:lang w:eastAsia="en-AU"/>
        </w:rPr>
      </w:pPr>
      <w:hyperlink w:anchor="_Toc531616078" w:history="1">
        <w:r w:rsidR="008D242A" w:rsidRPr="00686226">
          <w:rPr>
            <w:rStyle w:val="Hyperlink"/>
            <w:sz w:val="22"/>
            <w:szCs w:val="22"/>
          </w:rPr>
          <w:t>4.</w:t>
        </w:r>
        <w:r w:rsidR="008D242A" w:rsidRPr="00354029">
          <w:rPr>
            <w:rFonts w:eastAsiaTheme="minorEastAsia" w:cstheme="minorBidi"/>
            <w:spacing w:val="0"/>
            <w:sz w:val="22"/>
            <w:szCs w:val="22"/>
            <w:lang w:eastAsia="en-AU"/>
          </w:rPr>
          <w:tab/>
        </w:r>
        <w:r w:rsidR="008D242A" w:rsidRPr="00686226">
          <w:rPr>
            <w:rStyle w:val="Hyperlink"/>
            <w:sz w:val="22"/>
            <w:szCs w:val="22"/>
          </w:rPr>
          <w:t>Grant Details</w:t>
        </w:r>
        <w:r w:rsidR="008D242A" w:rsidRPr="00686226">
          <w:rPr>
            <w:webHidden/>
            <w:sz w:val="22"/>
            <w:szCs w:val="22"/>
          </w:rPr>
          <w:tab/>
        </w:r>
        <w:r w:rsidR="008D242A" w:rsidRPr="00686226">
          <w:rPr>
            <w:webHidden/>
            <w:sz w:val="22"/>
            <w:szCs w:val="22"/>
          </w:rPr>
          <w:fldChar w:fldCharType="begin"/>
        </w:r>
        <w:r w:rsidR="008D242A" w:rsidRPr="00686226">
          <w:rPr>
            <w:webHidden/>
            <w:sz w:val="22"/>
            <w:szCs w:val="22"/>
          </w:rPr>
          <w:instrText xml:space="preserve"> PAGEREF _Toc531616078 \h </w:instrText>
        </w:r>
        <w:r w:rsidR="008D242A" w:rsidRPr="00686226">
          <w:rPr>
            <w:webHidden/>
            <w:sz w:val="22"/>
            <w:szCs w:val="22"/>
          </w:rPr>
        </w:r>
        <w:r w:rsidR="008D242A" w:rsidRPr="00686226">
          <w:rPr>
            <w:webHidden/>
            <w:sz w:val="22"/>
            <w:szCs w:val="22"/>
          </w:rPr>
          <w:fldChar w:fldCharType="separate"/>
        </w:r>
        <w:r w:rsidR="006257A2">
          <w:rPr>
            <w:webHidden/>
            <w:sz w:val="22"/>
            <w:szCs w:val="22"/>
          </w:rPr>
          <w:t>6</w:t>
        </w:r>
        <w:r w:rsidR="008D242A" w:rsidRPr="00686226">
          <w:rPr>
            <w:webHidden/>
            <w:sz w:val="22"/>
            <w:szCs w:val="22"/>
          </w:rPr>
          <w:fldChar w:fldCharType="end"/>
        </w:r>
      </w:hyperlink>
    </w:p>
    <w:p w14:paraId="69CE30B9" w14:textId="52A97BDF" w:rsidR="008D242A" w:rsidRPr="00354029" w:rsidRDefault="00FF159D">
      <w:pPr>
        <w:pStyle w:val="TOC3"/>
        <w:rPr>
          <w:rFonts w:eastAsiaTheme="minorEastAsia"/>
          <w:noProof/>
          <w:lang w:eastAsia="en-AU"/>
        </w:rPr>
      </w:pPr>
      <w:hyperlink w:anchor="_Toc531616079" w:history="1">
        <w:r w:rsidR="008D242A" w:rsidRPr="00354029">
          <w:rPr>
            <w:rStyle w:val="Hyperlink"/>
            <w:noProof/>
          </w:rPr>
          <w:t>4.1.</w:t>
        </w:r>
        <w:r w:rsidR="008D242A" w:rsidRPr="00354029">
          <w:rPr>
            <w:rFonts w:eastAsiaTheme="minorEastAsia"/>
            <w:noProof/>
            <w:lang w:eastAsia="en-AU"/>
          </w:rPr>
          <w:tab/>
        </w:r>
        <w:r w:rsidR="008D242A" w:rsidRPr="00354029">
          <w:rPr>
            <w:rStyle w:val="Hyperlink"/>
            <w:noProof/>
          </w:rPr>
          <w:t>A. Purpose of the Grant</w:t>
        </w:r>
        <w:r w:rsidR="008D242A" w:rsidRPr="00354029">
          <w:rPr>
            <w:noProof/>
            <w:webHidden/>
          </w:rPr>
          <w:tab/>
        </w:r>
        <w:r w:rsidR="008D242A" w:rsidRPr="00686226">
          <w:rPr>
            <w:noProof/>
            <w:webHidden/>
          </w:rPr>
          <w:fldChar w:fldCharType="begin"/>
        </w:r>
        <w:r w:rsidR="008D242A" w:rsidRPr="00354029">
          <w:rPr>
            <w:noProof/>
            <w:webHidden/>
          </w:rPr>
          <w:instrText xml:space="preserve"> PAGEREF _Toc531616079 \h </w:instrText>
        </w:r>
        <w:r w:rsidR="008D242A" w:rsidRPr="00686226">
          <w:rPr>
            <w:noProof/>
            <w:webHidden/>
          </w:rPr>
        </w:r>
        <w:r w:rsidR="008D242A" w:rsidRPr="00686226">
          <w:rPr>
            <w:noProof/>
            <w:webHidden/>
          </w:rPr>
          <w:fldChar w:fldCharType="separate"/>
        </w:r>
        <w:r w:rsidR="006257A2">
          <w:rPr>
            <w:noProof/>
            <w:webHidden/>
          </w:rPr>
          <w:t>6</w:t>
        </w:r>
        <w:r w:rsidR="008D242A" w:rsidRPr="00686226">
          <w:rPr>
            <w:noProof/>
            <w:webHidden/>
          </w:rPr>
          <w:fldChar w:fldCharType="end"/>
        </w:r>
      </w:hyperlink>
    </w:p>
    <w:p w14:paraId="26302225" w14:textId="273689E0" w:rsidR="008D242A" w:rsidRPr="00354029" w:rsidRDefault="00FF159D">
      <w:pPr>
        <w:pStyle w:val="TOC3"/>
        <w:rPr>
          <w:rFonts w:eastAsiaTheme="minorEastAsia"/>
          <w:noProof/>
          <w:lang w:eastAsia="en-AU"/>
        </w:rPr>
      </w:pPr>
      <w:hyperlink w:anchor="_Toc531616080" w:history="1">
        <w:r w:rsidR="008D242A" w:rsidRPr="00354029">
          <w:rPr>
            <w:rStyle w:val="Hyperlink"/>
            <w:noProof/>
          </w:rPr>
          <w:t>4.2.</w:t>
        </w:r>
        <w:r w:rsidR="008D242A" w:rsidRPr="00354029">
          <w:rPr>
            <w:rFonts w:eastAsiaTheme="minorEastAsia"/>
            <w:noProof/>
            <w:lang w:eastAsia="en-AU"/>
          </w:rPr>
          <w:tab/>
        </w:r>
        <w:r w:rsidR="008D242A" w:rsidRPr="00354029">
          <w:rPr>
            <w:rStyle w:val="Hyperlink"/>
            <w:noProof/>
          </w:rPr>
          <w:t>B. Activity</w:t>
        </w:r>
        <w:r w:rsidR="008D242A" w:rsidRPr="00354029">
          <w:rPr>
            <w:noProof/>
            <w:webHidden/>
          </w:rPr>
          <w:tab/>
        </w:r>
        <w:r w:rsidR="008D242A" w:rsidRPr="00686226">
          <w:rPr>
            <w:noProof/>
            <w:webHidden/>
          </w:rPr>
          <w:fldChar w:fldCharType="begin"/>
        </w:r>
        <w:r w:rsidR="008D242A" w:rsidRPr="00354029">
          <w:rPr>
            <w:noProof/>
            <w:webHidden/>
          </w:rPr>
          <w:instrText xml:space="preserve"> PAGEREF _Toc531616080 \h </w:instrText>
        </w:r>
        <w:r w:rsidR="008D242A" w:rsidRPr="00686226">
          <w:rPr>
            <w:noProof/>
            <w:webHidden/>
          </w:rPr>
        </w:r>
        <w:r w:rsidR="008D242A" w:rsidRPr="00686226">
          <w:rPr>
            <w:noProof/>
            <w:webHidden/>
          </w:rPr>
          <w:fldChar w:fldCharType="separate"/>
        </w:r>
        <w:r w:rsidR="006257A2">
          <w:rPr>
            <w:noProof/>
            <w:webHidden/>
          </w:rPr>
          <w:t>6</w:t>
        </w:r>
        <w:r w:rsidR="008D242A" w:rsidRPr="00686226">
          <w:rPr>
            <w:noProof/>
            <w:webHidden/>
          </w:rPr>
          <w:fldChar w:fldCharType="end"/>
        </w:r>
      </w:hyperlink>
    </w:p>
    <w:p w14:paraId="1F9A9F5D" w14:textId="1F52479E" w:rsidR="008D242A" w:rsidRPr="00354029" w:rsidRDefault="00FF159D">
      <w:pPr>
        <w:pStyle w:val="TOC3"/>
        <w:rPr>
          <w:rFonts w:eastAsiaTheme="minorEastAsia"/>
          <w:noProof/>
          <w:lang w:eastAsia="en-AU"/>
        </w:rPr>
      </w:pPr>
      <w:hyperlink w:anchor="_Toc531616081" w:history="1">
        <w:r w:rsidR="008D242A" w:rsidRPr="00354029">
          <w:rPr>
            <w:rStyle w:val="Hyperlink"/>
            <w:noProof/>
          </w:rPr>
          <w:t>4.3.</w:t>
        </w:r>
        <w:r w:rsidR="008D242A" w:rsidRPr="00354029">
          <w:rPr>
            <w:rFonts w:eastAsiaTheme="minorEastAsia"/>
            <w:noProof/>
            <w:lang w:eastAsia="en-AU"/>
          </w:rPr>
          <w:tab/>
        </w:r>
        <w:r w:rsidR="008D242A" w:rsidRPr="00354029">
          <w:rPr>
            <w:rStyle w:val="Hyperlink"/>
            <w:noProof/>
          </w:rPr>
          <w:t>C. Duration of the Grant</w:t>
        </w:r>
        <w:r w:rsidR="008D242A" w:rsidRPr="00354029">
          <w:rPr>
            <w:noProof/>
            <w:webHidden/>
          </w:rPr>
          <w:tab/>
        </w:r>
        <w:r w:rsidR="008D242A" w:rsidRPr="00686226">
          <w:rPr>
            <w:noProof/>
            <w:webHidden/>
          </w:rPr>
          <w:fldChar w:fldCharType="begin"/>
        </w:r>
        <w:r w:rsidR="008D242A" w:rsidRPr="00354029">
          <w:rPr>
            <w:noProof/>
            <w:webHidden/>
          </w:rPr>
          <w:instrText xml:space="preserve"> PAGEREF _Toc531616081 \h </w:instrText>
        </w:r>
        <w:r w:rsidR="008D242A" w:rsidRPr="00686226">
          <w:rPr>
            <w:noProof/>
            <w:webHidden/>
          </w:rPr>
        </w:r>
        <w:r w:rsidR="008D242A" w:rsidRPr="00686226">
          <w:rPr>
            <w:noProof/>
            <w:webHidden/>
          </w:rPr>
          <w:fldChar w:fldCharType="separate"/>
        </w:r>
        <w:r w:rsidR="006257A2">
          <w:rPr>
            <w:noProof/>
            <w:webHidden/>
          </w:rPr>
          <w:t>7</w:t>
        </w:r>
        <w:r w:rsidR="008D242A" w:rsidRPr="00686226">
          <w:rPr>
            <w:noProof/>
            <w:webHidden/>
          </w:rPr>
          <w:fldChar w:fldCharType="end"/>
        </w:r>
      </w:hyperlink>
    </w:p>
    <w:p w14:paraId="09E075ED" w14:textId="2DB835E4" w:rsidR="008D242A" w:rsidRPr="00354029" w:rsidRDefault="00FF159D">
      <w:pPr>
        <w:pStyle w:val="TOC3"/>
        <w:rPr>
          <w:rFonts w:eastAsiaTheme="minorEastAsia"/>
          <w:noProof/>
          <w:lang w:eastAsia="en-AU"/>
        </w:rPr>
      </w:pPr>
      <w:hyperlink w:anchor="_Toc531616082" w:history="1">
        <w:r w:rsidR="008D242A" w:rsidRPr="00354029">
          <w:rPr>
            <w:rStyle w:val="Hyperlink"/>
            <w:noProof/>
          </w:rPr>
          <w:t>4.4.</w:t>
        </w:r>
        <w:r w:rsidR="008D242A" w:rsidRPr="00354029">
          <w:rPr>
            <w:rFonts w:eastAsiaTheme="minorEastAsia"/>
            <w:noProof/>
            <w:lang w:eastAsia="en-AU"/>
          </w:rPr>
          <w:tab/>
        </w:r>
        <w:r w:rsidR="008D242A" w:rsidRPr="00354029">
          <w:rPr>
            <w:rStyle w:val="Hyperlink"/>
            <w:noProof/>
          </w:rPr>
          <w:t>D. Payment of the Grant</w:t>
        </w:r>
        <w:r w:rsidR="008D242A" w:rsidRPr="00354029">
          <w:rPr>
            <w:noProof/>
            <w:webHidden/>
          </w:rPr>
          <w:tab/>
        </w:r>
        <w:r w:rsidR="008D242A" w:rsidRPr="00686226">
          <w:rPr>
            <w:noProof/>
            <w:webHidden/>
          </w:rPr>
          <w:fldChar w:fldCharType="begin"/>
        </w:r>
        <w:r w:rsidR="008D242A" w:rsidRPr="00354029">
          <w:rPr>
            <w:noProof/>
            <w:webHidden/>
          </w:rPr>
          <w:instrText xml:space="preserve"> PAGEREF _Toc531616082 \h </w:instrText>
        </w:r>
        <w:r w:rsidR="008D242A" w:rsidRPr="00686226">
          <w:rPr>
            <w:noProof/>
            <w:webHidden/>
          </w:rPr>
        </w:r>
        <w:r w:rsidR="008D242A" w:rsidRPr="00686226">
          <w:rPr>
            <w:noProof/>
            <w:webHidden/>
          </w:rPr>
          <w:fldChar w:fldCharType="separate"/>
        </w:r>
        <w:r w:rsidR="006257A2">
          <w:rPr>
            <w:noProof/>
            <w:webHidden/>
          </w:rPr>
          <w:t>7</w:t>
        </w:r>
        <w:r w:rsidR="008D242A" w:rsidRPr="00686226">
          <w:rPr>
            <w:noProof/>
            <w:webHidden/>
          </w:rPr>
          <w:fldChar w:fldCharType="end"/>
        </w:r>
      </w:hyperlink>
    </w:p>
    <w:p w14:paraId="0318AEFD" w14:textId="64F48A09" w:rsidR="008D242A" w:rsidRPr="00354029" w:rsidRDefault="00FF159D">
      <w:pPr>
        <w:pStyle w:val="TOC3"/>
        <w:rPr>
          <w:rFonts w:eastAsiaTheme="minorEastAsia"/>
          <w:noProof/>
          <w:lang w:eastAsia="en-AU"/>
        </w:rPr>
      </w:pPr>
      <w:hyperlink w:anchor="_Toc531616083" w:history="1">
        <w:r w:rsidR="008D242A" w:rsidRPr="00354029">
          <w:rPr>
            <w:rStyle w:val="Hyperlink"/>
            <w:noProof/>
          </w:rPr>
          <w:t>4.5.</w:t>
        </w:r>
        <w:r w:rsidR="008D242A" w:rsidRPr="00354029">
          <w:rPr>
            <w:rFonts w:eastAsiaTheme="minorEastAsia"/>
            <w:noProof/>
            <w:lang w:eastAsia="en-AU"/>
          </w:rPr>
          <w:tab/>
        </w:r>
        <w:r w:rsidR="008D242A" w:rsidRPr="00354029">
          <w:rPr>
            <w:rStyle w:val="Hyperlink"/>
            <w:noProof/>
          </w:rPr>
          <w:t>E. Reporting</w:t>
        </w:r>
        <w:r w:rsidR="008D242A" w:rsidRPr="00354029">
          <w:rPr>
            <w:noProof/>
            <w:webHidden/>
          </w:rPr>
          <w:tab/>
        </w:r>
        <w:r w:rsidR="008D242A" w:rsidRPr="00686226">
          <w:rPr>
            <w:noProof/>
            <w:webHidden/>
          </w:rPr>
          <w:fldChar w:fldCharType="begin"/>
        </w:r>
        <w:r w:rsidR="008D242A" w:rsidRPr="00354029">
          <w:rPr>
            <w:noProof/>
            <w:webHidden/>
          </w:rPr>
          <w:instrText xml:space="preserve"> PAGEREF _Toc531616083 \h </w:instrText>
        </w:r>
        <w:r w:rsidR="008D242A" w:rsidRPr="00686226">
          <w:rPr>
            <w:noProof/>
            <w:webHidden/>
          </w:rPr>
        </w:r>
        <w:r w:rsidR="008D242A" w:rsidRPr="00686226">
          <w:rPr>
            <w:noProof/>
            <w:webHidden/>
          </w:rPr>
          <w:fldChar w:fldCharType="separate"/>
        </w:r>
        <w:r w:rsidR="006257A2">
          <w:rPr>
            <w:noProof/>
            <w:webHidden/>
          </w:rPr>
          <w:t>7</w:t>
        </w:r>
        <w:r w:rsidR="008D242A" w:rsidRPr="00686226">
          <w:rPr>
            <w:noProof/>
            <w:webHidden/>
          </w:rPr>
          <w:fldChar w:fldCharType="end"/>
        </w:r>
      </w:hyperlink>
    </w:p>
    <w:p w14:paraId="64FDC1A0" w14:textId="4EB3A496" w:rsidR="008D242A" w:rsidRPr="00354029" w:rsidRDefault="00FF159D">
      <w:pPr>
        <w:pStyle w:val="TOC3"/>
        <w:rPr>
          <w:rFonts w:eastAsiaTheme="minorEastAsia"/>
          <w:noProof/>
          <w:lang w:eastAsia="en-AU"/>
        </w:rPr>
      </w:pPr>
      <w:hyperlink w:anchor="_Toc531616084" w:history="1">
        <w:r w:rsidR="008D242A" w:rsidRPr="00354029">
          <w:rPr>
            <w:rStyle w:val="Hyperlink"/>
            <w:noProof/>
          </w:rPr>
          <w:t>4.6.</w:t>
        </w:r>
        <w:r w:rsidR="008D242A" w:rsidRPr="00354029">
          <w:rPr>
            <w:rFonts w:eastAsiaTheme="minorEastAsia"/>
            <w:noProof/>
            <w:lang w:eastAsia="en-AU"/>
          </w:rPr>
          <w:tab/>
        </w:r>
        <w:r w:rsidR="008D242A" w:rsidRPr="00354029">
          <w:rPr>
            <w:rStyle w:val="Hyperlink"/>
            <w:noProof/>
          </w:rPr>
          <w:t>Party representatives and address for notices</w:t>
        </w:r>
        <w:r w:rsidR="008D242A" w:rsidRPr="00354029">
          <w:rPr>
            <w:noProof/>
            <w:webHidden/>
          </w:rPr>
          <w:tab/>
        </w:r>
        <w:r w:rsidR="008D242A" w:rsidRPr="00686226">
          <w:rPr>
            <w:noProof/>
            <w:webHidden/>
          </w:rPr>
          <w:fldChar w:fldCharType="begin"/>
        </w:r>
        <w:r w:rsidR="008D242A" w:rsidRPr="00354029">
          <w:rPr>
            <w:noProof/>
            <w:webHidden/>
          </w:rPr>
          <w:instrText xml:space="preserve"> PAGEREF _Toc531616084 \h </w:instrText>
        </w:r>
        <w:r w:rsidR="008D242A" w:rsidRPr="00686226">
          <w:rPr>
            <w:noProof/>
            <w:webHidden/>
          </w:rPr>
        </w:r>
        <w:r w:rsidR="008D242A" w:rsidRPr="00686226">
          <w:rPr>
            <w:noProof/>
            <w:webHidden/>
          </w:rPr>
          <w:fldChar w:fldCharType="separate"/>
        </w:r>
        <w:r w:rsidR="006257A2">
          <w:rPr>
            <w:noProof/>
            <w:webHidden/>
          </w:rPr>
          <w:t>8</w:t>
        </w:r>
        <w:r w:rsidR="008D242A" w:rsidRPr="00686226">
          <w:rPr>
            <w:noProof/>
            <w:webHidden/>
          </w:rPr>
          <w:fldChar w:fldCharType="end"/>
        </w:r>
      </w:hyperlink>
    </w:p>
    <w:p w14:paraId="75FA0D49" w14:textId="7B39658D" w:rsidR="008D242A" w:rsidRPr="00354029" w:rsidRDefault="00FF159D">
      <w:pPr>
        <w:pStyle w:val="TOC2"/>
        <w:rPr>
          <w:rFonts w:eastAsiaTheme="minorEastAsia" w:cstheme="minorBidi"/>
          <w:spacing w:val="0"/>
          <w:sz w:val="22"/>
          <w:szCs w:val="22"/>
          <w:lang w:eastAsia="en-AU"/>
        </w:rPr>
      </w:pPr>
      <w:hyperlink w:anchor="_Toc531616085" w:history="1">
        <w:r w:rsidR="008D242A" w:rsidRPr="00686226">
          <w:rPr>
            <w:rStyle w:val="Hyperlink"/>
            <w:sz w:val="22"/>
            <w:szCs w:val="22"/>
          </w:rPr>
          <w:t>5.</w:t>
        </w:r>
        <w:r w:rsidR="008D242A" w:rsidRPr="00354029">
          <w:rPr>
            <w:rFonts w:eastAsiaTheme="minorEastAsia" w:cstheme="minorBidi"/>
            <w:spacing w:val="0"/>
            <w:sz w:val="22"/>
            <w:szCs w:val="22"/>
            <w:lang w:eastAsia="en-AU"/>
          </w:rPr>
          <w:tab/>
        </w:r>
        <w:r w:rsidR="008D242A" w:rsidRPr="00686226">
          <w:rPr>
            <w:rStyle w:val="Hyperlink"/>
            <w:sz w:val="22"/>
            <w:szCs w:val="22"/>
          </w:rPr>
          <w:t>Commonwealth General Grant Conditions</w:t>
        </w:r>
        <w:r w:rsidR="008D242A" w:rsidRPr="00686226">
          <w:rPr>
            <w:webHidden/>
            <w:sz w:val="22"/>
            <w:szCs w:val="22"/>
          </w:rPr>
          <w:tab/>
        </w:r>
        <w:r w:rsidR="008D242A" w:rsidRPr="00686226">
          <w:rPr>
            <w:webHidden/>
            <w:sz w:val="22"/>
            <w:szCs w:val="22"/>
          </w:rPr>
          <w:fldChar w:fldCharType="begin"/>
        </w:r>
        <w:r w:rsidR="008D242A" w:rsidRPr="00686226">
          <w:rPr>
            <w:webHidden/>
            <w:sz w:val="22"/>
            <w:szCs w:val="22"/>
          </w:rPr>
          <w:instrText xml:space="preserve"> PAGEREF _Toc531616085 \h </w:instrText>
        </w:r>
        <w:r w:rsidR="008D242A" w:rsidRPr="00686226">
          <w:rPr>
            <w:webHidden/>
            <w:sz w:val="22"/>
            <w:szCs w:val="22"/>
          </w:rPr>
        </w:r>
        <w:r w:rsidR="008D242A" w:rsidRPr="00686226">
          <w:rPr>
            <w:webHidden/>
            <w:sz w:val="22"/>
            <w:szCs w:val="22"/>
          </w:rPr>
          <w:fldChar w:fldCharType="separate"/>
        </w:r>
        <w:r w:rsidR="006257A2">
          <w:rPr>
            <w:webHidden/>
            <w:sz w:val="22"/>
            <w:szCs w:val="22"/>
          </w:rPr>
          <w:t>8</w:t>
        </w:r>
        <w:r w:rsidR="008D242A" w:rsidRPr="00686226">
          <w:rPr>
            <w:webHidden/>
            <w:sz w:val="22"/>
            <w:szCs w:val="22"/>
          </w:rPr>
          <w:fldChar w:fldCharType="end"/>
        </w:r>
      </w:hyperlink>
    </w:p>
    <w:p w14:paraId="14DCAB86" w14:textId="7EDFD5D0" w:rsidR="008D242A" w:rsidRPr="00354029" w:rsidRDefault="00FF159D">
      <w:pPr>
        <w:pStyle w:val="TOC3"/>
        <w:rPr>
          <w:rFonts w:eastAsiaTheme="minorEastAsia"/>
          <w:noProof/>
          <w:lang w:eastAsia="en-AU"/>
        </w:rPr>
      </w:pPr>
      <w:hyperlink w:anchor="_Toc531616086" w:history="1">
        <w:r w:rsidR="008D242A" w:rsidRPr="00354029">
          <w:rPr>
            <w:rStyle w:val="Hyperlink"/>
            <w:noProof/>
          </w:rPr>
          <w:t>5.1.</w:t>
        </w:r>
        <w:r w:rsidR="008D242A" w:rsidRPr="00354029">
          <w:rPr>
            <w:rFonts w:eastAsiaTheme="minorEastAsia"/>
            <w:noProof/>
            <w:lang w:eastAsia="en-AU"/>
          </w:rPr>
          <w:tab/>
        </w:r>
        <w:r w:rsidR="008D242A" w:rsidRPr="00354029">
          <w:rPr>
            <w:rStyle w:val="Hyperlink"/>
            <w:noProof/>
          </w:rPr>
          <w:t>How is the Activity to be undertaken?</w:t>
        </w:r>
        <w:r w:rsidR="008D242A" w:rsidRPr="00354029">
          <w:rPr>
            <w:noProof/>
            <w:webHidden/>
          </w:rPr>
          <w:tab/>
        </w:r>
        <w:r w:rsidR="008D242A" w:rsidRPr="00686226">
          <w:rPr>
            <w:noProof/>
            <w:webHidden/>
          </w:rPr>
          <w:fldChar w:fldCharType="begin"/>
        </w:r>
        <w:r w:rsidR="008D242A" w:rsidRPr="00354029">
          <w:rPr>
            <w:noProof/>
            <w:webHidden/>
          </w:rPr>
          <w:instrText xml:space="preserve"> PAGEREF _Toc531616086 \h </w:instrText>
        </w:r>
        <w:r w:rsidR="008D242A" w:rsidRPr="00686226">
          <w:rPr>
            <w:noProof/>
            <w:webHidden/>
          </w:rPr>
        </w:r>
        <w:r w:rsidR="008D242A" w:rsidRPr="00686226">
          <w:rPr>
            <w:noProof/>
            <w:webHidden/>
          </w:rPr>
          <w:fldChar w:fldCharType="separate"/>
        </w:r>
        <w:r w:rsidR="006257A2">
          <w:rPr>
            <w:noProof/>
            <w:webHidden/>
          </w:rPr>
          <w:t>9</w:t>
        </w:r>
        <w:r w:rsidR="008D242A" w:rsidRPr="00686226">
          <w:rPr>
            <w:noProof/>
            <w:webHidden/>
          </w:rPr>
          <w:fldChar w:fldCharType="end"/>
        </w:r>
      </w:hyperlink>
    </w:p>
    <w:p w14:paraId="70ACECD9" w14:textId="4E809070" w:rsidR="008D242A" w:rsidRPr="00354029" w:rsidRDefault="00FF159D">
      <w:pPr>
        <w:pStyle w:val="TOC3"/>
        <w:rPr>
          <w:rFonts w:eastAsiaTheme="minorEastAsia"/>
          <w:noProof/>
          <w:lang w:eastAsia="en-AU"/>
        </w:rPr>
      </w:pPr>
      <w:hyperlink w:anchor="_Toc531616087" w:history="1">
        <w:r w:rsidR="008D242A" w:rsidRPr="00354029">
          <w:rPr>
            <w:rStyle w:val="Hyperlink"/>
            <w:noProof/>
          </w:rPr>
          <w:t>5.2.</w:t>
        </w:r>
        <w:r w:rsidR="008D242A" w:rsidRPr="00354029">
          <w:rPr>
            <w:rFonts w:eastAsiaTheme="minorEastAsia"/>
            <w:noProof/>
            <w:lang w:eastAsia="en-AU"/>
          </w:rPr>
          <w:tab/>
        </w:r>
        <w:r w:rsidR="008D242A" w:rsidRPr="00354029">
          <w:rPr>
            <w:rStyle w:val="Hyperlink"/>
            <w:noProof/>
          </w:rPr>
          <w:t>How is the relationship governed?</w:t>
        </w:r>
        <w:r w:rsidR="008D242A" w:rsidRPr="00354029">
          <w:rPr>
            <w:noProof/>
            <w:webHidden/>
          </w:rPr>
          <w:tab/>
        </w:r>
        <w:r w:rsidR="008D242A" w:rsidRPr="00686226">
          <w:rPr>
            <w:noProof/>
            <w:webHidden/>
          </w:rPr>
          <w:fldChar w:fldCharType="begin"/>
        </w:r>
        <w:r w:rsidR="008D242A" w:rsidRPr="00354029">
          <w:rPr>
            <w:noProof/>
            <w:webHidden/>
          </w:rPr>
          <w:instrText xml:space="preserve"> PAGEREF _Toc531616087 \h </w:instrText>
        </w:r>
        <w:r w:rsidR="008D242A" w:rsidRPr="00686226">
          <w:rPr>
            <w:noProof/>
            <w:webHidden/>
          </w:rPr>
        </w:r>
        <w:r w:rsidR="008D242A" w:rsidRPr="00686226">
          <w:rPr>
            <w:noProof/>
            <w:webHidden/>
          </w:rPr>
          <w:fldChar w:fldCharType="separate"/>
        </w:r>
        <w:r w:rsidR="006257A2">
          <w:rPr>
            <w:noProof/>
            <w:webHidden/>
          </w:rPr>
          <w:t>9</w:t>
        </w:r>
        <w:r w:rsidR="008D242A" w:rsidRPr="00686226">
          <w:rPr>
            <w:noProof/>
            <w:webHidden/>
          </w:rPr>
          <w:fldChar w:fldCharType="end"/>
        </w:r>
      </w:hyperlink>
    </w:p>
    <w:p w14:paraId="35073160" w14:textId="5B3FD389" w:rsidR="008D242A" w:rsidRPr="00354029" w:rsidRDefault="00FF159D">
      <w:pPr>
        <w:pStyle w:val="TOC3"/>
        <w:rPr>
          <w:rFonts w:eastAsiaTheme="minorEastAsia"/>
          <w:noProof/>
          <w:lang w:eastAsia="en-AU"/>
        </w:rPr>
      </w:pPr>
      <w:hyperlink w:anchor="_Toc531616088" w:history="1">
        <w:r w:rsidR="008D242A" w:rsidRPr="00354029">
          <w:rPr>
            <w:rStyle w:val="Hyperlink"/>
            <w:noProof/>
          </w:rPr>
          <w:t>5.3.</w:t>
        </w:r>
        <w:r w:rsidR="008D242A" w:rsidRPr="00354029">
          <w:rPr>
            <w:rFonts w:eastAsiaTheme="minorEastAsia"/>
            <w:noProof/>
            <w:lang w:eastAsia="en-AU"/>
          </w:rPr>
          <w:tab/>
        </w:r>
        <w:r w:rsidR="008D242A" w:rsidRPr="00354029">
          <w:rPr>
            <w:rStyle w:val="Hyperlink"/>
            <w:noProof/>
          </w:rPr>
          <w:t>What conditions apply to payments?</w:t>
        </w:r>
        <w:r w:rsidR="008D242A" w:rsidRPr="00354029">
          <w:rPr>
            <w:noProof/>
            <w:webHidden/>
          </w:rPr>
          <w:tab/>
        </w:r>
        <w:r w:rsidR="008D242A" w:rsidRPr="00686226">
          <w:rPr>
            <w:noProof/>
            <w:webHidden/>
          </w:rPr>
          <w:fldChar w:fldCharType="begin"/>
        </w:r>
        <w:r w:rsidR="008D242A" w:rsidRPr="00354029">
          <w:rPr>
            <w:noProof/>
            <w:webHidden/>
          </w:rPr>
          <w:instrText xml:space="preserve"> PAGEREF _Toc531616088 \h </w:instrText>
        </w:r>
        <w:r w:rsidR="008D242A" w:rsidRPr="00686226">
          <w:rPr>
            <w:noProof/>
            <w:webHidden/>
          </w:rPr>
        </w:r>
        <w:r w:rsidR="008D242A" w:rsidRPr="00686226">
          <w:rPr>
            <w:noProof/>
            <w:webHidden/>
          </w:rPr>
          <w:fldChar w:fldCharType="separate"/>
        </w:r>
        <w:r w:rsidR="006257A2">
          <w:rPr>
            <w:noProof/>
            <w:webHidden/>
          </w:rPr>
          <w:t>10</w:t>
        </w:r>
        <w:r w:rsidR="008D242A" w:rsidRPr="00686226">
          <w:rPr>
            <w:noProof/>
            <w:webHidden/>
          </w:rPr>
          <w:fldChar w:fldCharType="end"/>
        </w:r>
      </w:hyperlink>
    </w:p>
    <w:p w14:paraId="6FFE031E" w14:textId="1FFAA764" w:rsidR="008D242A" w:rsidRPr="00354029" w:rsidRDefault="00FF159D">
      <w:pPr>
        <w:pStyle w:val="TOC3"/>
        <w:rPr>
          <w:rFonts w:eastAsiaTheme="minorEastAsia"/>
          <w:noProof/>
          <w:lang w:eastAsia="en-AU"/>
        </w:rPr>
      </w:pPr>
      <w:hyperlink w:anchor="_Toc531616089" w:history="1">
        <w:r w:rsidR="008D242A" w:rsidRPr="00354029">
          <w:rPr>
            <w:rStyle w:val="Hyperlink"/>
            <w:noProof/>
          </w:rPr>
          <w:t>5.4.</w:t>
        </w:r>
        <w:r w:rsidR="008D242A" w:rsidRPr="00354029">
          <w:rPr>
            <w:rFonts w:eastAsiaTheme="minorEastAsia"/>
            <w:noProof/>
            <w:lang w:eastAsia="en-AU"/>
          </w:rPr>
          <w:tab/>
        </w:r>
        <w:r w:rsidR="008D242A" w:rsidRPr="00354029">
          <w:rPr>
            <w:rStyle w:val="Hyperlink"/>
            <w:noProof/>
          </w:rPr>
          <w:t>How is information to be handled?</w:t>
        </w:r>
        <w:r w:rsidR="008D242A" w:rsidRPr="00354029">
          <w:rPr>
            <w:noProof/>
            <w:webHidden/>
          </w:rPr>
          <w:tab/>
        </w:r>
        <w:r w:rsidR="008D242A" w:rsidRPr="00686226">
          <w:rPr>
            <w:noProof/>
            <w:webHidden/>
          </w:rPr>
          <w:fldChar w:fldCharType="begin"/>
        </w:r>
        <w:r w:rsidR="008D242A" w:rsidRPr="00354029">
          <w:rPr>
            <w:noProof/>
            <w:webHidden/>
          </w:rPr>
          <w:instrText xml:space="preserve"> PAGEREF _Toc531616089 \h </w:instrText>
        </w:r>
        <w:r w:rsidR="008D242A" w:rsidRPr="00686226">
          <w:rPr>
            <w:noProof/>
            <w:webHidden/>
          </w:rPr>
        </w:r>
        <w:r w:rsidR="008D242A" w:rsidRPr="00686226">
          <w:rPr>
            <w:noProof/>
            <w:webHidden/>
          </w:rPr>
          <w:fldChar w:fldCharType="separate"/>
        </w:r>
        <w:r w:rsidR="006257A2">
          <w:rPr>
            <w:noProof/>
            <w:webHidden/>
          </w:rPr>
          <w:t>11</w:t>
        </w:r>
        <w:r w:rsidR="008D242A" w:rsidRPr="00686226">
          <w:rPr>
            <w:noProof/>
            <w:webHidden/>
          </w:rPr>
          <w:fldChar w:fldCharType="end"/>
        </w:r>
      </w:hyperlink>
    </w:p>
    <w:p w14:paraId="7ECA8E88" w14:textId="561DB689" w:rsidR="008D242A" w:rsidRPr="00354029" w:rsidRDefault="00FF159D">
      <w:pPr>
        <w:pStyle w:val="TOC3"/>
        <w:rPr>
          <w:rFonts w:eastAsiaTheme="minorEastAsia"/>
          <w:noProof/>
          <w:lang w:eastAsia="en-AU"/>
        </w:rPr>
      </w:pPr>
      <w:hyperlink w:anchor="_Toc531616090" w:history="1">
        <w:r w:rsidR="008D242A" w:rsidRPr="00354029">
          <w:rPr>
            <w:rStyle w:val="Hyperlink"/>
            <w:noProof/>
          </w:rPr>
          <w:t>5.5.</w:t>
        </w:r>
        <w:r w:rsidR="008D242A" w:rsidRPr="00354029">
          <w:rPr>
            <w:rFonts w:eastAsiaTheme="minorEastAsia"/>
            <w:noProof/>
            <w:lang w:eastAsia="en-AU"/>
          </w:rPr>
          <w:tab/>
        </w:r>
        <w:r w:rsidR="008D242A" w:rsidRPr="00354029">
          <w:rPr>
            <w:rStyle w:val="Hyperlink"/>
            <w:noProof/>
          </w:rPr>
          <w:t>How are risks managed?</w:t>
        </w:r>
        <w:r w:rsidR="008D242A" w:rsidRPr="00354029">
          <w:rPr>
            <w:noProof/>
            <w:webHidden/>
          </w:rPr>
          <w:tab/>
        </w:r>
        <w:r w:rsidR="008D242A" w:rsidRPr="00686226">
          <w:rPr>
            <w:noProof/>
            <w:webHidden/>
          </w:rPr>
          <w:fldChar w:fldCharType="begin"/>
        </w:r>
        <w:r w:rsidR="008D242A" w:rsidRPr="00354029">
          <w:rPr>
            <w:noProof/>
            <w:webHidden/>
          </w:rPr>
          <w:instrText xml:space="preserve"> PAGEREF _Toc531616090 \h </w:instrText>
        </w:r>
        <w:r w:rsidR="008D242A" w:rsidRPr="00686226">
          <w:rPr>
            <w:noProof/>
            <w:webHidden/>
          </w:rPr>
        </w:r>
        <w:r w:rsidR="008D242A" w:rsidRPr="00686226">
          <w:rPr>
            <w:noProof/>
            <w:webHidden/>
          </w:rPr>
          <w:fldChar w:fldCharType="separate"/>
        </w:r>
        <w:r w:rsidR="006257A2">
          <w:rPr>
            <w:noProof/>
            <w:webHidden/>
          </w:rPr>
          <w:t>12</w:t>
        </w:r>
        <w:r w:rsidR="008D242A" w:rsidRPr="00686226">
          <w:rPr>
            <w:noProof/>
            <w:webHidden/>
          </w:rPr>
          <w:fldChar w:fldCharType="end"/>
        </w:r>
      </w:hyperlink>
    </w:p>
    <w:p w14:paraId="3BCAE254" w14:textId="440E364E" w:rsidR="008D242A" w:rsidRPr="00354029" w:rsidRDefault="00FF159D">
      <w:pPr>
        <w:pStyle w:val="TOC3"/>
        <w:rPr>
          <w:rFonts w:eastAsiaTheme="minorEastAsia"/>
          <w:noProof/>
          <w:lang w:eastAsia="en-AU"/>
        </w:rPr>
      </w:pPr>
      <w:hyperlink w:anchor="_Toc531616091" w:history="1">
        <w:r w:rsidR="008D242A" w:rsidRPr="00354029">
          <w:rPr>
            <w:rStyle w:val="Hyperlink"/>
            <w:noProof/>
          </w:rPr>
          <w:t>5.6.</w:t>
        </w:r>
        <w:r w:rsidR="008D242A" w:rsidRPr="00354029">
          <w:rPr>
            <w:rFonts w:eastAsiaTheme="minorEastAsia"/>
            <w:noProof/>
            <w:lang w:eastAsia="en-AU"/>
          </w:rPr>
          <w:tab/>
        </w:r>
        <w:r w:rsidR="008D242A" w:rsidRPr="00354029">
          <w:rPr>
            <w:rStyle w:val="Hyperlink"/>
            <w:noProof/>
          </w:rPr>
          <w:t>How are disputes resolved?</w:t>
        </w:r>
        <w:r w:rsidR="008D242A" w:rsidRPr="00354029">
          <w:rPr>
            <w:noProof/>
            <w:webHidden/>
          </w:rPr>
          <w:tab/>
        </w:r>
        <w:r w:rsidR="008D242A" w:rsidRPr="00686226">
          <w:rPr>
            <w:noProof/>
            <w:webHidden/>
          </w:rPr>
          <w:fldChar w:fldCharType="begin"/>
        </w:r>
        <w:r w:rsidR="008D242A" w:rsidRPr="00354029">
          <w:rPr>
            <w:noProof/>
            <w:webHidden/>
          </w:rPr>
          <w:instrText xml:space="preserve"> PAGEREF _Toc531616091 \h </w:instrText>
        </w:r>
        <w:r w:rsidR="008D242A" w:rsidRPr="00686226">
          <w:rPr>
            <w:noProof/>
            <w:webHidden/>
          </w:rPr>
        </w:r>
        <w:r w:rsidR="008D242A" w:rsidRPr="00686226">
          <w:rPr>
            <w:noProof/>
            <w:webHidden/>
          </w:rPr>
          <w:fldChar w:fldCharType="separate"/>
        </w:r>
        <w:r w:rsidR="006257A2">
          <w:rPr>
            <w:noProof/>
            <w:webHidden/>
          </w:rPr>
          <w:t>13</w:t>
        </w:r>
        <w:r w:rsidR="008D242A" w:rsidRPr="00686226">
          <w:rPr>
            <w:noProof/>
            <w:webHidden/>
          </w:rPr>
          <w:fldChar w:fldCharType="end"/>
        </w:r>
      </w:hyperlink>
    </w:p>
    <w:p w14:paraId="71599225" w14:textId="4FB0CA4F" w:rsidR="008D242A" w:rsidRPr="00354029" w:rsidRDefault="00FF159D">
      <w:pPr>
        <w:pStyle w:val="TOC3"/>
        <w:rPr>
          <w:rFonts w:eastAsiaTheme="minorEastAsia"/>
          <w:noProof/>
          <w:lang w:eastAsia="en-AU"/>
        </w:rPr>
      </w:pPr>
      <w:hyperlink w:anchor="_Toc531616092" w:history="1">
        <w:r w:rsidR="008D242A" w:rsidRPr="00354029">
          <w:rPr>
            <w:rStyle w:val="Hyperlink"/>
            <w:noProof/>
          </w:rPr>
          <w:t>5.7.</w:t>
        </w:r>
        <w:r w:rsidR="008D242A" w:rsidRPr="00354029">
          <w:rPr>
            <w:rFonts w:eastAsiaTheme="minorEastAsia"/>
            <w:noProof/>
            <w:lang w:eastAsia="en-AU"/>
          </w:rPr>
          <w:tab/>
        </w:r>
        <w:r w:rsidR="008D242A" w:rsidRPr="00354029">
          <w:rPr>
            <w:rStyle w:val="Hyperlink"/>
            <w:noProof/>
          </w:rPr>
          <w:t>How is the Agreement ended early?</w:t>
        </w:r>
        <w:r w:rsidR="008D242A" w:rsidRPr="00354029">
          <w:rPr>
            <w:noProof/>
            <w:webHidden/>
          </w:rPr>
          <w:tab/>
        </w:r>
        <w:r w:rsidR="008D242A" w:rsidRPr="00686226">
          <w:rPr>
            <w:noProof/>
            <w:webHidden/>
          </w:rPr>
          <w:fldChar w:fldCharType="begin"/>
        </w:r>
        <w:r w:rsidR="008D242A" w:rsidRPr="00354029">
          <w:rPr>
            <w:noProof/>
            <w:webHidden/>
          </w:rPr>
          <w:instrText xml:space="preserve"> PAGEREF _Toc531616092 \h </w:instrText>
        </w:r>
        <w:r w:rsidR="008D242A" w:rsidRPr="00686226">
          <w:rPr>
            <w:noProof/>
            <w:webHidden/>
          </w:rPr>
        </w:r>
        <w:r w:rsidR="008D242A" w:rsidRPr="00686226">
          <w:rPr>
            <w:noProof/>
            <w:webHidden/>
          </w:rPr>
          <w:fldChar w:fldCharType="separate"/>
        </w:r>
        <w:r w:rsidR="006257A2">
          <w:rPr>
            <w:noProof/>
            <w:webHidden/>
          </w:rPr>
          <w:t>13</w:t>
        </w:r>
        <w:r w:rsidR="008D242A" w:rsidRPr="00686226">
          <w:rPr>
            <w:noProof/>
            <w:webHidden/>
          </w:rPr>
          <w:fldChar w:fldCharType="end"/>
        </w:r>
      </w:hyperlink>
    </w:p>
    <w:p w14:paraId="14488949" w14:textId="6D9F61F8" w:rsidR="008D242A" w:rsidRPr="00354029" w:rsidRDefault="00FF159D">
      <w:pPr>
        <w:pStyle w:val="TOC3"/>
        <w:rPr>
          <w:rFonts w:eastAsiaTheme="minorEastAsia"/>
          <w:noProof/>
          <w:lang w:eastAsia="en-AU"/>
        </w:rPr>
      </w:pPr>
      <w:hyperlink w:anchor="_Toc531616093" w:history="1">
        <w:r w:rsidR="008D242A" w:rsidRPr="00354029">
          <w:rPr>
            <w:rStyle w:val="Hyperlink"/>
            <w:noProof/>
          </w:rPr>
          <w:t>5.8.</w:t>
        </w:r>
        <w:r w:rsidR="008D242A" w:rsidRPr="00354029">
          <w:rPr>
            <w:rFonts w:eastAsiaTheme="minorEastAsia"/>
            <w:noProof/>
            <w:lang w:eastAsia="en-AU"/>
          </w:rPr>
          <w:tab/>
        </w:r>
        <w:r w:rsidR="008D242A" w:rsidRPr="00354029">
          <w:rPr>
            <w:rStyle w:val="Hyperlink"/>
            <w:noProof/>
          </w:rPr>
          <w:t>What are the definitions?</w:t>
        </w:r>
        <w:r w:rsidR="008D242A" w:rsidRPr="00354029">
          <w:rPr>
            <w:noProof/>
            <w:webHidden/>
          </w:rPr>
          <w:tab/>
        </w:r>
        <w:r w:rsidR="008D242A" w:rsidRPr="00686226">
          <w:rPr>
            <w:noProof/>
            <w:webHidden/>
          </w:rPr>
          <w:fldChar w:fldCharType="begin"/>
        </w:r>
        <w:r w:rsidR="008D242A" w:rsidRPr="00354029">
          <w:rPr>
            <w:noProof/>
            <w:webHidden/>
          </w:rPr>
          <w:instrText xml:space="preserve"> PAGEREF _Toc531616093 \h </w:instrText>
        </w:r>
        <w:r w:rsidR="008D242A" w:rsidRPr="00686226">
          <w:rPr>
            <w:noProof/>
            <w:webHidden/>
          </w:rPr>
        </w:r>
        <w:r w:rsidR="008D242A" w:rsidRPr="00686226">
          <w:rPr>
            <w:noProof/>
            <w:webHidden/>
          </w:rPr>
          <w:fldChar w:fldCharType="separate"/>
        </w:r>
        <w:r w:rsidR="006257A2">
          <w:rPr>
            <w:noProof/>
            <w:webHidden/>
          </w:rPr>
          <w:t>14</w:t>
        </w:r>
        <w:r w:rsidR="008D242A" w:rsidRPr="00686226">
          <w:rPr>
            <w:noProof/>
            <w:webHidden/>
          </w:rPr>
          <w:fldChar w:fldCharType="end"/>
        </w:r>
      </w:hyperlink>
    </w:p>
    <w:p w14:paraId="3DC7621A" w14:textId="09BDE6D3" w:rsidR="008D242A" w:rsidRPr="00354029" w:rsidRDefault="00FF159D">
      <w:pPr>
        <w:pStyle w:val="TOC2"/>
        <w:rPr>
          <w:rFonts w:eastAsiaTheme="minorEastAsia" w:cstheme="minorBidi"/>
          <w:spacing w:val="0"/>
          <w:sz w:val="22"/>
          <w:szCs w:val="22"/>
          <w:lang w:eastAsia="en-AU"/>
        </w:rPr>
      </w:pPr>
      <w:hyperlink w:anchor="_Toc531616094" w:history="1">
        <w:r w:rsidR="008D242A" w:rsidRPr="00686226">
          <w:rPr>
            <w:rStyle w:val="Hyperlink"/>
            <w:sz w:val="22"/>
            <w:szCs w:val="22"/>
          </w:rPr>
          <w:t>6.</w:t>
        </w:r>
        <w:r w:rsidR="008D242A" w:rsidRPr="00354029">
          <w:rPr>
            <w:rFonts w:eastAsiaTheme="minorEastAsia" w:cstheme="minorBidi"/>
            <w:spacing w:val="0"/>
            <w:sz w:val="22"/>
            <w:szCs w:val="22"/>
            <w:lang w:eastAsia="en-AU"/>
          </w:rPr>
          <w:tab/>
        </w:r>
        <w:r w:rsidR="008D242A" w:rsidRPr="00686226">
          <w:rPr>
            <w:rStyle w:val="Hyperlink"/>
            <w:sz w:val="22"/>
            <w:szCs w:val="22"/>
          </w:rPr>
          <w:t>Supplementary Terms</w:t>
        </w:r>
        <w:r w:rsidR="008D242A" w:rsidRPr="00686226">
          <w:rPr>
            <w:webHidden/>
            <w:sz w:val="22"/>
            <w:szCs w:val="22"/>
          </w:rPr>
          <w:tab/>
        </w:r>
        <w:r w:rsidR="008D242A" w:rsidRPr="00686226">
          <w:rPr>
            <w:webHidden/>
            <w:sz w:val="22"/>
            <w:szCs w:val="22"/>
          </w:rPr>
          <w:fldChar w:fldCharType="begin"/>
        </w:r>
        <w:r w:rsidR="008D242A" w:rsidRPr="00686226">
          <w:rPr>
            <w:webHidden/>
            <w:sz w:val="22"/>
            <w:szCs w:val="22"/>
          </w:rPr>
          <w:instrText xml:space="preserve"> PAGEREF _Toc531616094 \h </w:instrText>
        </w:r>
        <w:r w:rsidR="008D242A" w:rsidRPr="00686226">
          <w:rPr>
            <w:webHidden/>
            <w:sz w:val="22"/>
            <w:szCs w:val="22"/>
          </w:rPr>
        </w:r>
        <w:r w:rsidR="008D242A" w:rsidRPr="00686226">
          <w:rPr>
            <w:webHidden/>
            <w:sz w:val="22"/>
            <w:szCs w:val="22"/>
          </w:rPr>
          <w:fldChar w:fldCharType="separate"/>
        </w:r>
        <w:r w:rsidR="006257A2">
          <w:rPr>
            <w:webHidden/>
            <w:sz w:val="22"/>
            <w:szCs w:val="22"/>
          </w:rPr>
          <w:t>14</w:t>
        </w:r>
        <w:r w:rsidR="008D242A" w:rsidRPr="00686226">
          <w:rPr>
            <w:webHidden/>
            <w:sz w:val="22"/>
            <w:szCs w:val="22"/>
          </w:rPr>
          <w:fldChar w:fldCharType="end"/>
        </w:r>
      </w:hyperlink>
    </w:p>
    <w:p w14:paraId="250B5C35" w14:textId="045B5FD7" w:rsidR="008D242A" w:rsidRPr="00354029" w:rsidRDefault="00FF159D">
      <w:pPr>
        <w:pStyle w:val="TOC3"/>
        <w:rPr>
          <w:rFonts w:eastAsiaTheme="minorEastAsia"/>
          <w:noProof/>
          <w:lang w:eastAsia="en-AU"/>
        </w:rPr>
      </w:pPr>
      <w:hyperlink w:anchor="_Toc531616095" w:history="1">
        <w:r w:rsidR="008D242A" w:rsidRPr="00354029">
          <w:rPr>
            <w:rStyle w:val="Hyperlink"/>
            <w:noProof/>
          </w:rPr>
          <w:t>6.1.</w:t>
        </w:r>
        <w:r w:rsidR="008D242A" w:rsidRPr="00354029">
          <w:rPr>
            <w:rFonts w:eastAsiaTheme="minorEastAsia"/>
            <w:noProof/>
            <w:lang w:eastAsia="en-AU"/>
          </w:rPr>
          <w:tab/>
        </w:r>
        <w:r w:rsidR="008D242A" w:rsidRPr="00354029">
          <w:rPr>
            <w:rStyle w:val="Hyperlink"/>
            <w:noProof/>
          </w:rPr>
          <w:t>G1. Other Contributions</w:t>
        </w:r>
        <w:r w:rsidR="008D242A" w:rsidRPr="00354029">
          <w:rPr>
            <w:noProof/>
            <w:webHidden/>
          </w:rPr>
          <w:tab/>
        </w:r>
        <w:r w:rsidR="008D242A" w:rsidRPr="00686226">
          <w:rPr>
            <w:noProof/>
            <w:webHidden/>
          </w:rPr>
          <w:fldChar w:fldCharType="begin"/>
        </w:r>
        <w:r w:rsidR="008D242A" w:rsidRPr="00354029">
          <w:rPr>
            <w:noProof/>
            <w:webHidden/>
          </w:rPr>
          <w:instrText xml:space="preserve"> PAGEREF _Toc531616095 \h </w:instrText>
        </w:r>
        <w:r w:rsidR="008D242A" w:rsidRPr="00686226">
          <w:rPr>
            <w:noProof/>
            <w:webHidden/>
          </w:rPr>
        </w:r>
        <w:r w:rsidR="008D242A" w:rsidRPr="00686226">
          <w:rPr>
            <w:noProof/>
            <w:webHidden/>
          </w:rPr>
          <w:fldChar w:fldCharType="separate"/>
        </w:r>
        <w:r w:rsidR="006257A2">
          <w:rPr>
            <w:noProof/>
            <w:webHidden/>
          </w:rPr>
          <w:t>14</w:t>
        </w:r>
        <w:r w:rsidR="008D242A" w:rsidRPr="00686226">
          <w:rPr>
            <w:noProof/>
            <w:webHidden/>
          </w:rPr>
          <w:fldChar w:fldCharType="end"/>
        </w:r>
      </w:hyperlink>
    </w:p>
    <w:p w14:paraId="3FDD3226" w14:textId="688D2C69" w:rsidR="008D242A" w:rsidRPr="00354029" w:rsidRDefault="00FF159D">
      <w:pPr>
        <w:pStyle w:val="TOC3"/>
        <w:rPr>
          <w:rFonts w:eastAsiaTheme="minorEastAsia"/>
          <w:noProof/>
          <w:lang w:eastAsia="en-AU"/>
        </w:rPr>
      </w:pPr>
      <w:hyperlink w:anchor="_Toc531616096" w:history="1">
        <w:r w:rsidR="008D242A" w:rsidRPr="00354029">
          <w:rPr>
            <w:rStyle w:val="Hyperlink"/>
            <w:noProof/>
          </w:rPr>
          <w:t>6.2.</w:t>
        </w:r>
        <w:r w:rsidR="008D242A" w:rsidRPr="00354029">
          <w:rPr>
            <w:rFonts w:eastAsiaTheme="minorEastAsia"/>
            <w:noProof/>
            <w:lang w:eastAsia="en-AU"/>
          </w:rPr>
          <w:tab/>
        </w:r>
        <w:r w:rsidR="008D242A" w:rsidRPr="00354029">
          <w:rPr>
            <w:rStyle w:val="Hyperlink"/>
            <w:noProof/>
          </w:rPr>
          <w:t>G2. Activity budget</w:t>
        </w:r>
        <w:r w:rsidR="008D242A" w:rsidRPr="00354029">
          <w:rPr>
            <w:noProof/>
            <w:webHidden/>
          </w:rPr>
          <w:tab/>
        </w:r>
        <w:r w:rsidR="008D242A" w:rsidRPr="00686226">
          <w:rPr>
            <w:noProof/>
            <w:webHidden/>
          </w:rPr>
          <w:fldChar w:fldCharType="begin"/>
        </w:r>
        <w:r w:rsidR="008D242A" w:rsidRPr="00354029">
          <w:rPr>
            <w:noProof/>
            <w:webHidden/>
          </w:rPr>
          <w:instrText xml:space="preserve"> PAGEREF _Toc531616096 \h </w:instrText>
        </w:r>
        <w:r w:rsidR="008D242A" w:rsidRPr="00686226">
          <w:rPr>
            <w:noProof/>
            <w:webHidden/>
          </w:rPr>
        </w:r>
        <w:r w:rsidR="008D242A" w:rsidRPr="00686226">
          <w:rPr>
            <w:noProof/>
            <w:webHidden/>
          </w:rPr>
          <w:fldChar w:fldCharType="separate"/>
        </w:r>
        <w:r w:rsidR="006257A2">
          <w:rPr>
            <w:noProof/>
            <w:webHidden/>
          </w:rPr>
          <w:t>15</w:t>
        </w:r>
        <w:r w:rsidR="008D242A" w:rsidRPr="00686226">
          <w:rPr>
            <w:noProof/>
            <w:webHidden/>
          </w:rPr>
          <w:fldChar w:fldCharType="end"/>
        </w:r>
      </w:hyperlink>
    </w:p>
    <w:p w14:paraId="23D9ADEE" w14:textId="583414A3" w:rsidR="008D242A" w:rsidRPr="00354029" w:rsidRDefault="00FF159D">
      <w:pPr>
        <w:pStyle w:val="TOC3"/>
        <w:rPr>
          <w:rFonts w:eastAsiaTheme="minorEastAsia"/>
          <w:noProof/>
          <w:lang w:eastAsia="en-AU"/>
        </w:rPr>
      </w:pPr>
      <w:hyperlink w:anchor="_Toc531616097" w:history="1">
        <w:r w:rsidR="008D242A" w:rsidRPr="00354029">
          <w:rPr>
            <w:rStyle w:val="Hyperlink"/>
            <w:noProof/>
          </w:rPr>
          <w:t>6.3.</w:t>
        </w:r>
        <w:r w:rsidR="008D242A" w:rsidRPr="00354029">
          <w:rPr>
            <w:rFonts w:eastAsiaTheme="minorEastAsia"/>
            <w:noProof/>
            <w:lang w:eastAsia="en-AU"/>
          </w:rPr>
          <w:tab/>
        </w:r>
        <w:r w:rsidR="008D242A" w:rsidRPr="00354029">
          <w:rPr>
            <w:rStyle w:val="Hyperlink"/>
            <w:noProof/>
          </w:rPr>
          <w:t>G3. Record keeping</w:t>
        </w:r>
        <w:r w:rsidR="008D242A" w:rsidRPr="00354029">
          <w:rPr>
            <w:noProof/>
            <w:webHidden/>
          </w:rPr>
          <w:tab/>
        </w:r>
        <w:r w:rsidR="008D242A" w:rsidRPr="00686226">
          <w:rPr>
            <w:noProof/>
            <w:webHidden/>
          </w:rPr>
          <w:fldChar w:fldCharType="begin"/>
        </w:r>
        <w:r w:rsidR="008D242A" w:rsidRPr="00354029">
          <w:rPr>
            <w:noProof/>
            <w:webHidden/>
          </w:rPr>
          <w:instrText xml:space="preserve"> PAGEREF _Toc531616097 \h </w:instrText>
        </w:r>
        <w:r w:rsidR="008D242A" w:rsidRPr="00686226">
          <w:rPr>
            <w:noProof/>
            <w:webHidden/>
          </w:rPr>
        </w:r>
        <w:r w:rsidR="008D242A" w:rsidRPr="00686226">
          <w:rPr>
            <w:noProof/>
            <w:webHidden/>
          </w:rPr>
          <w:fldChar w:fldCharType="separate"/>
        </w:r>
        <w:r w:rsidR="006257A2">
          <w:rPr>
            <w:noProof/>
            <w:webHidden/>
          </w:rPr>
          <w:t>15</w:t>
        </w:r>
        <w:r w:rsidR="008D242A" w:rsidRPr="00686226">
          <w:rPr>
            <w:noProof/>
            <w:webHidden/>
          </w:rPr>
          <w:fldChar w:fldCharType="end"/>
        </w:r>
      </w:hyperlink>
    </w:p>
    <w:p w14:paraId="70F239EE" w14:textId="23DEDAD1" w:rsidR="008D242A" w:rsidRPr="00354029" w:rsidRDefault="00FF159D">
      <w:pPr>
        <w:pStyle w:val="TOC3"/>
        <w:rPr>
          <w:rFonts w:eastAsiaTheme="minorEastAsia"/>
          <w:noProof/>
          <w:lang w:eastAsia="en-AU"/>
        </w:rPr>
      </w:pPr>
      <w:hyperlink w:anchor="_Toc531616098" w:history="1">
        <w:r w:rsidR="008D242A" w:rsidRPr="00354029">
          <w:rPr>
            <w:rStyle w:val="Hyperlink"/>
            <w:noProof/>
          </w:rPr>
          <w:t>6.4.</w:t>
        </w:r>
        <w:r w:rsidR="008D242A" w:rsidRPr="00354029">
          <w:rPr>
            <w:rFonts w:eastAsiaTheme="minorEastAsia"/>
            <w:noProof/>
            <w:lang w:eastAsia="en-AU"/>
          </w:rPr>
          <w:tab/>
        </w:r>
        <w:r w:rsidR="008D242A" w:rsidRPr="00354029">
          <w:rPr>
            <w:rStyle w:val="Hyperlink"/>
            <w:noProof/>
          </w:rPr>
          <w:t>G4. Audit and acquittal</w:t>
        </w:r>
        <w:r w:rsidR="008D242A" w:rsidRPr="00354029">
          <w:rPr>
            <w:noProof/>
            <w:webHidden/>
          </w:rPr>
          <w:tab/>
        </w:r>
        <w:r w:rsidR="008D242A" w:rsidRPr="00686226">
          <w:rPr>
            <w:noProof/>
            <w:webHidden/>
          </w:rPr>
          <w:fldChar w:fldCharType="begin"/>
        </w:r>
        <w:r w:rsidR="008D242A" w:rsidRPr="00354029">
          <w:rPr>
            <w:noProof/>
            <w:webHidden/>
          </w:rPr>
          <w:instrText xml:space="preserve"> PAGEREF _Toc531616098 \h </w:instrText>
        </w:r>
        <w:r w:rsidR="008D242A" w:rsidRPr="00686226">
          <w:rPr>
            <w:noProof/>
            <w:webHidden/>
          </w:rPr>
        </w:r>
        <w:r w:rsidR="008D242A" w:rsidRPr="00686226">
          <w:rPr>
            <w:noProof/>
            <w:webHidden/>
          </w:rPr>
          <w:fldChar w:fldCharType="separate"/>
        </w:r>
        <w:r w:rsidR="006257A2">
          <w:rPr>
            <w:noProof/>
            <w:webHidden/>
          </w:rPr>
          <w:t>15</w:t>
        </w:r>
        <w:r w:rsidR="008D242A" w:rsidRPr="00686226">
          <w:rPr>
            <w:noProof/>
            <w:webHidden/>
          </w:rPr>
          <w:fldChar w:fldCharType="end"/>
        </w:r>
      </w:hyperlink>
    </w:p>
    <w:p w14:paraId="17A561B0" w14:textId="59BA9C7A" w:rsidR="008D242A" w:rsidRPr="00354029" w:rsidRDefault="00FF159D">
      <w:pPr>
        <w:pStyle w:val="TOC3"/>
        <w:rPr>
          <w:rFonts w:eastAsiaTheme="minorEastAsia"/>
          <w:noProof/>
          <w:lang w:eastAsia="en-AU"/>
        </w:rPr>
      </w:pPr>
      <w:hyperlink w:anchor="_Toc531616099" w:history="1">
        <w:r w:rsidR="008D242A" w:rsidRPr="00354029">
          <w:rPr>
            <w:rStyle w:val="Hyperlink"/>
            <w:noProof/>
          </w:rPr>
          <w:t>6.5.</w:t>
        </w:r>
        <w:r w:rsidR="008D242A" w:rsidRPr="00354029">
          <w:rPr>
            <w:rFonts w:eastAsiaTheme="minorEastAsia"/>
            <w:noProof/>
            <w:lang w:eastAsia="en-AU"/>
          </w:rPr>
          <w:tab/>
        </w:r>
        <w:r w:rsidR="008D242A" w:rsidRPr="00354029">
          <w:rPr>
            <w:rStyle w:val="Hyperlink"/>
            <w:noProof/>
          </w:rPr>
          <w:t>G5. Activity Material</w:t>
        </w:r>
        <w:r w:rsidR="008D242A" w:rsidRPr="00354029">
          <w:rPr>
            <w:noProof/>
            <w:webHidden/>
          </w:rPr>
          <w:tab/>
        </w:r>
        <w:r w:rsidR="008D242A" w:rsidRPr="00686226">
          <w:rPr>
            <w:noProof/>
            <w:webHidden/>
          </w:rPr>
          <w:fldChar w:fldCharType="begin"/>
        </w:r>
        <w:r w:rsidR="008D242A" w:rsidRPr="00354029">
          <w:rPr>
            <w:noProof/>
            <w:webHidden/>
          </w:rPr>
          <w:instrText xml:space="preserve"> PAGEREF _Toc531616099 \h </w:instrText>
        </w:r>
        <w:r w:rsidR="008D242A" w:rsidRPr="00686226">
          <w:rPr>
            <w:noProof/>
            <w:webHidden/>
          </w:rPr>
        </w:r>
        <w:r w:rsidR="008D242A" w:rsidRPr="00686226">
          <w:rPr>
            <w:noProof/>
            <w:webHidden/>
          </w:rPr>
          <w:fldChar w:fldCharType="separate"/>
        </w:r>
        <w:r w:rsidR="006257A2">
          <w:rPr>
            <w:noProof/>
            <w:webHidden/>
          </w:rPr>
          <w:t>16</w:t>
        </w:r>
        <w:r w:rsidR="008D242A" w:rsidRPr="00686226">
          <w:rPr>
            <w:noProof/>
            <w:webHidden/>
          </w:rPr>
          <w:fldChar w:fldCharType="end"/>
        </w:r>
      </w:hyperlink>
    </w:p>
    <w:p w14:paraId="3EA16B17" w14:textId="32E7D801" w:rsidR="008D242A" w:rsidRPr="00354029" w:rsidRDefault="00FF159D">
      <w:pPr>
        <w:pStyle w:val="TOC3"/>
        <w:rPr>
          <w:rFonts w:eastAsiaTheme="minorEastAsia"/>
          <w:noProof/>
          <w:lang w:eastAsia="en-AU"/>
        </w:rPr>
      </w:pPr>
      <w:hyperlink w:anchor="_Toc531616100" w:history="1">
        <w:r w:rsidR="008D242A" w:rsidRPr="00354029">
          <w:rPr>
            <w:rStyle w:val="Hyperlink"/>
            <w:noProof/>
          </w:rPr>
          <w:t>6.6.</w:t>
        </w:r>
        <w:r w:rsidR="008D242A" w:rsidRPr="00354029">
          <w:rPr>
            <w:rFonts w:eastAsiaTheme="minorEastAsia"/>
            <w:noProof/>
            <w:lang w:eastAsia="en-AU"/>
          </w:rPr>
          <w:tab/>
        </w:r>
        <w:r w:rsidR="008D242A" w:rsidRPr="00354029">
          <w:rPr>
            <w:rStyle w:val="Hyperlink"/>
            <w:noProof/>
          </w:rPr>
          <w:t>G6. Access</w:t>
        </w:r>
        <w:r w:rsidR="008D242A" w:rsidRPr="00354029">
          <w:rPr>
            <w:noProof/>
            <w:webHidden/>
          </w:rPr>
          <w:tab/>
        </w:r>
        <w:r w:rsidR="008D242A" w:rsidRPr="00686226">
          <w:rPr>
            <w:noProof/>
            <w:webHidden/>
          </w:rPr>
          <w:fldChar w:fldCharType="begin"/>
        </w:r>
        <w:r w:rsidR="008D242A" w:rsidRPr="00354029">
          <w:rPr>
            <w:noProof/>
            <w:webHidden/>
          </w:rPr>
          <w:instrText xml:space="preserve"> PAGEREF _Toc531616100 \h </w:instrText>
        </w:r>
        <w:r w:rsidR="008D242A" w:rsidRPr="00686226">
          <w:rPr>
            <w:noProof/>
            <w:webHidden/>
          </w:rPr>
        </w:r>
        <w:r w:rsidR="008D242A" w:rsidRPr="00686226">
          <w:rPr>
            <w:noProof/>
            <w:webHidden/>
          </w:rPr>
          <w:fldChar w:fldCharType="separate"/>
        </w:r>
        <w:r w:rsidR="006257A2">
          <w:rPr>
            <w:noProof/>
            <w:webHidden/>
          </w:rPr>
          <w:t>16</w:t>
        </w:r>
        <w:r w:rsidR="008D242A" w:rsidRPr="00686226">
          <w:rPr>
            <w:noProof/>
            <w:webHidden/>
          </w:rPr>
          <w:fldChar w:fldCharType="end"/>
        </w:r>
      </w:hyperlink>
    </w:p>
    <w:p w14:paraId="51961624" w14:textId="26C71AA5" w:rsidR="008D242A" w:rsidRPr="00354029" w:rsidRDefault="00FF159D">
      <w:pPr>
        <w:pStyle w:val="TOC3"/>
        <w:rPr>
          <w:rFonts w:eastAsiaTheme="minorEastAsia"/>
          <w:noProof/>
          <w:lang w:eastAsia="en-AU"/>
        </w:rPr>
      </w:pPr>
      <w:hyperlink w:anchor="_Toc531616101" w:history="1">
        <w:r w:rsidR="008D242A" w:rsidRPr="00354029">
          <w:rPr>
            <w:rStyle w:val="Hyperlink"/>
            <w:noProof/>
          </w:rPr>
          <w:t>6.7.</w:t>
        </w:r>
        <w:r w:rsidR="008D242A" w:rsidRPr="00354029">
          <w:rPr>
            <w:rFonts w:eastAsiaTheme="minorEastAsia"/>
            <w:noProof/>
            <w:lang w:eastAsia="en-AU"/>
          </w:rPr>
          <w:tab/>
        </w:r>
        <w:r w:rsidR="008D242A" w:rsidRPr="00354029">
          <w:rPr>
            <w:rStyle w:val="Hyperlink"/>
            <w:noProof/>
          </w:rPr>
          <w:t>G7. Equipment and assets</w:t>
        </w:r>
        <w:r w:rsidR="008D242A" w:rsidRPr="00354029">
          <w:rPr>
            <w:noProof/>
            <w:webHidden/>
          </w:rPr>
          <w:tab/>
        </w:r>
        <w:r w:rsidR="008D242A" w:rsidRPr="00686226">
          <w:rPr>
            <w:noProof/>
            <w:webHidden/>
          </w:rPr>
          <w:fldChar w:fldCharType="begin"/>
        </w:r>
        <w:r w:rsidR="008D242A" w:rsidRPr="00354029">
          <w:rPr>
            <w:noProof/>
            <w:webHidden/>
          </w:rPr>
          <w:instrText xml:space="preserve"> PAGEREF _Toc531616101 \h </w:instrText>
        </w:r>
        <w:r w:rsidR="008D242A" w:rsidRPr="00686226">
          <w:rPr>
            <w:noProof/>
            <w:webHidden/>
          </w:rPr>
        </w:r>
        <w:r w:rsidR="008D242A" w:rsidRPr="00686226">
          <w:rPr>
            <w:noProof/>
            <w:webHidden/>
          </w:rPr>
          <w:fldChar w:fldCharType="separate"/>
        </w:r>
        <w:r w:rsidR="006257A2">
          <w:rPr>
            <w:noProof/>
            <w:webHidden/>
          </w:rPr>
          <w:t>17</w:t>
        </w:r>
        <w:r w:rsidR="008D242A" w:rsidRPr="00686226">
          <w:rPr>
            <w:noProof/>
            <w:webHidden/>
          </w:rPr>
          <w:fldChar w:fldCharType="end"/>
        </w:r>
      </w:hyperlink>
    </w:p>
    <w:p w14:paraId="05DC332E" w14:textId="5C9F7B16" w:rsidR="008D242A" w:rsidRPr="00354029" w:rsidRDefault="00FF159D">
      <w:pPr>
        <w:pStyle w:val="TOC3"/>
        <w:rPr>
          <w:rFonts w:eastAsiaTheme="minorEastAsia"/>
          <w:noProof/>
          <w:lang w:eastAsia="en-AU"/>
        </w:rPr>
      </w:pPr>
      <w:hyperlink w:anchor="_Toc531616102" w:history="1">
        <w:r w:rsidR="008D242A" w:rsidRPr="00354029">
          <w:rPr>
            <w:rStyle w:val="Hyperlink"/>
            <w:noProof/>
          </w:rPr>
          <w:t>6.8.</w:t>
        </w:r>
        <w:r w:rsidR="008D242A" w:rsidRPr="00354029">
          <w:rPr>
            <w:rFonts w:eastAsiaTheme="minorEastAsia"/>
            <w:noProof/>
            <w:lang w:eastAsia="en-AU"/>
          </w:rPr>
          <w:tab/>
        </w:r>
        <w:r w:rsidR="008D242A" w:rsidRPr="00354029">
          <w:rPr>
            <w:rStyle w:val="Hyperlink"/>
            <w:noProof/>
          </w:rPr>
          <w:t>G8. Relevant qualifications, skills or checks</w:t>
        </w:r>
        <w:r w:rsidR="008D242A" w:rsidRPr="00354029">
          <w:rPr>
            <w:noProof/>
            <w:webHidden/>
          </w:rPr>
          <w:tab/>
        </w:r>
        <w:r w:rsidR="008D242A" w:rsidRPr="00686226">
          <w:rPr>
            <w:noProof/>
            <w:webHidden/>
          </w:rPr>
          <w:fldChar w:fldCharType="begin"/>
        </w:r>
        <w:r w:rsidR="008D242A" w:rsidRPr="00354029">
          <w:rPr>
            <w:noProof/>
            <w:webHidden/>
          </w:rPr>
          <w:instrText xml:space="preserve"> PAGEREF _Toc531616102 \h </w:instrText>
        </w:r>
        <w:r w:rsidR="008D242A" w:rsidRPr="00686226">
          <w:rPr>
            <w:noProof/>
            <w:webHidden/>
          </w:rPr>
        </w:r>
        <w:r w:rsidR="008D242A" w:rsidRPr="00686226">
          <w:rPr>
            <w:noProof/>
            <w:webHidden/>
          </w:rPr>
          <w:fldChar w:fldCharType="separate"/>
        </w:r>
        <w:r w:rsidR="006257A2">
          <w:rPr>
            <w:noProof/>
            <w:webHidden/>
          </w:rPr>
          <w:t>17</w:t>
        </w:r>
        <w:r w:rsidR="008D242A" w:rsidRPr="00686226">
          <w:rPr>
            <w:noProof/>
            <w:webHidden/>
          </w:rPr>
          <w:fldChar w:fldCharType="end"/>
        </w:r>
      </w:hyperlink>
    </w:p>
    <w:p w14:paraId="6BA425DA" w14:textId="1141248C" w:rsidR="008D242A" w:rsidRPr="00354029" w:rsidRDefault="00FF159D">
      <w:pPr>
        <w:pStyle w:val="TOC3"/>
        <w:rPr>
          <w:rFonts w:eastAsiaTheme="minorEastAsia"/>
          <w:noProof/>
          <w:lang w:eastAsia="en-AU"/>
        </w:rPr>
      </w:pPr>
      <w:hyperlink w:anchor="_Toc531616103" w:history="1">
        <w:r w:rsidR="008D242A" w:rsidRPr="00354029">
          <w:rPr>
            <w:rStyle w:val="Hyperlink"/>
            <w:noProof/>
          </w:rPr>
          <w:t>6.9.</w:t>
        </w:r>
        <w:r w:rsidR="008D242A" w:rsidRPr="00354029">
          <w:rPr>
            <w:rFonts w:eastAsiaTheme="minorEastAsia"/>
            <w:noProof/>
            <w:lang w:eastAsia="en-AU"/>
          </w:rPr>
          <w:tab/>
        </w:r>
        <w:r w:rsidR="008D242A" w:rsidRPr="00354029">
          <w:rPr>
            <w:rStyle w:val="Hyperlink"/>
            <w:noProof/>
          </w:rPr>
          <w:t>G9. Activity specific legislation, policies and industry standards</w:t>
        </w:r>
        <w:r w:rsidR="008D242A" w:rsidRPr="00354029">
          <w:rPr>
            <w:noProof/>
            <w:webHidden/>
          </w:rPr>
          <w:tab/>
        </w:r>
        <w:r w:rsidR="008D242A" w:rsidRPr="00686226">
          <w:rPr>
            <w:noProof/>
            <w:webHidden/>
          </w:rPr>
          <w:fldChar w:fldCharType="begin"/>
        </w:r>
        <w:r w:rsidR="008D242A" w:rsidRPr="00354029">
          <w:rPr>
            <w:noProof/>
            <w:webHidden/>
          </w:rPr>
          <w:instrText xml:space="preserve"> PAGEREF _Toc531616103 \h </w:instrText>
        </w:r>
        <w:r w:rsidR="008D242A" w:rsidRPr="00686226">
          <w:rPr>
            <w:noProof/>
            <w:webHidden/>
          </w:rPr>
        </w:r>
        <w:r w:rsidR="008D242A" w:rsidRPr="00686226">
          <w:rPr>
            <w:noProof/>
            <w:webHidden/>
          </w:rPr>
          <w:fldChar w:fldCharType="separate"/>
        </w:r>
        <w:r w:rsidR="006257A2">
          <w:rPr>
            <w:noProof/>
            <w:webHidden/>
          </w:rPr>
          <w:t>18</w:t>
        </w:r>
        <w:r w:rsidR="008D242A" w:rsidRPr="00686226">
          <w:rPr>
            <w:noProof/>
            <w:webHidden/>
          </w:rPr>
          <w:fldChar w:fldCharType="end"/>
        </w:r>
      </w:hyperlink>
    </w:p>
    <w:p w14:paraId="134D1A9A" w14:textId="546F1D9C" w:rsidR="008D242A" w:rsidRPr="00354029" w:rsidRDefault="00FF159D">
      <w:pPr>
        <w:pStyle w:val="TOC3"/>
        <w:rPr>
          <w:noProof/>
        </w:rPr>
      </w:pPr>
      <w:hyperlink w:anchor="_Toc531616104" w:history="1">
        <w:r w:rsidR="008D242A" w:rsidRPr="00354029">
          <w:t>6.10.</w:t>
        </w:r>
        <w:r w:rsidR="008D242A" w:rsidRPr="00354029">
          <w:rPr>
            <w:noProof/>
          </w:rPr>
          <w:tab/>
        </w:r>
        <w:r w:rsidR="008D242A" w:rsidRPr="00354029">
          <w:t>G10. Commonwealth material, facilities and assistance</w:t>
        </w:r>
        <w:r w:rsidR="008D242A" w:rsidRPr="00354029">
          <w:rPr>
            <w:noProof/>
            <w:webHidden/>
          </w:rPr>
          <w:tab/>
        </w:r>
        <w:r w:rsidR="008D242A" w:rsidRPr="00686226">
          <w:rPr>
            <w:noProof/>
            <w:webHidden/>
          </w:rPr>
          <w:fldChar w:fldCharType="begin"/>
        </w:r>
        <w:r w:rsidR="008D242A" w:rsidRPr="00354029">
          <w:rPr>
            <w:noProof/>
            <w:webHidden/>
          </w:rPr>
          <w:instrText xml:space="preserve"> PAGEREF _Toc531616104 \h </w:instrText>
        </w:r>
        <w:r w:rsidR="008D242A" w:rsidRPr="00686226">
          <w:rPr>
            <w:noProof/>
            <w:webHidden/>
          </w:rPr>
        </w:r>
        <w:r w:rsidR="008D242A" w:rsidRPr="00686226">
          <w:rPr>
            <w:noProof/>
            <w:webHidden/>
          </w:rPr>
          <w:fldChar w:fldCharType="separate"/>
        </w:r>
        <w:r w:rsidR="006257A2">
          <w:rPr>
            <w:noProof/>
            <w:webHidden/>
          </w:rPr>
          <w:t>19</w:t>
        </w:r>
        <w:r w:rsidR="008D242A" w:rsidRPr="00686226">
          <w:rPr>
            <w:noProof/>
            <w:webHidden/>
          </w:rPr>
          <w:fldChar w:fldCharType="end"/>
        </w:r>
      </w:hyperlink>
    </w:p>
    <w:p w14:paraId="100249E9" w14:textId="79E3ABFF" w:rsidR="008D242A" w:rsidRPr="00354029" w:rsidRDefault="00FF159D">
      <w:pPr>
        <w:pStyle w:val="TOC3"/>
        <w:rPr>
          <w:noProof/>
        </w:rPr>
      </w:pPr>
      <w:hyperlink w:anchor="_Toc531616105" w:history="1">
        <w:r w:rsidR="008D242A" w:rsidRPr="00354029">
          <w:t>6.11.</w:t>
        </w:r>
        <w:r w:rsidR="008D242A" w:rsidRPr="00354029">
          <w:rPr>
            <w:noProof/>
          </w:rPr>
          <w:tab/>
        </w:r>
        <w:r w:rsidR="008D242A" w:rsidRPr="00354029">
          <w:t>G11. Jurisdiction</w:t>
        </w:r>
        <w:r w:rsidR="008D242A" w:rsidRPr="00354029">
          <w:rPr>
            <w:noProof/>
            <w:webHidden/>
          </w:rPr>
          <w:tab/>
        </w:r>
        <w:r w:rsidR="008D242A" w:rsidRPr="00686226">
          <w:rPr>
            <w:noProof/>
            <w:webHidden/>
          </w:rPr>
          <w:fldChar w:fldCharType="begin"/>
        </w:r>
        <w:r w:rsidR="008D242A" w:rsidRPr="00354029">
          <w:rPr>
            <w:noProof/>
            <w:webHidden/>
          </w:rPr>
          <w:instrText xml:space="preserve"> PAGEREF _Toc531616105 \h </w:instrText>
        </w:r>
        <w:r w:rsidR="008D242A" w:rsidRPr="00686226">
          <w:rPr>
            <w:noProof/>
            <w:webHidden/>
          </w:rPr>
        </w:r>
        <w:r w:rsidR="008D242A" w:rsidRPr="00686226">
          <w:rPr>
            <w:noProof/>
            <w:webHidden/>
          </w:rPr>
          <w:fldChar w:fldCharType="separate"/>
        </w:r>
        <w:r w:rsidR="006257A2">
          <w:rPr>
            <w:noProof/>
            <w:webHidden/>
          </w:rPr>
          <w:t>19</w:t>
        </w:r>
        <w:r w:rsidR="008D242A" w:rsidRPr="00686226">
          <w:rPr>
            <w:noProof/>
            <w:webHidden/>
          </w:rPr>
          <w:fldChar w:fldCharType="end"/>
        </w:r>
      </w:hyperlink>
    </w:p>
    <w:p w14:paraId="42DA1974" w14:textId="7489CDC0" w:rsidR="008D242A" w:rsidRPr="00354029" w:rsidRDefault="00FF159D">
      <w:pPr>
        <w:pStyle w:val="TOC3"/>
        <w:rPr>
          <w:noProof/>
        </w:rPr>
      </w:pPr>
      <w:hyperlink w:anchor="_Toc531616106" w:history="1">
        <w:r w:rsidR="008D242A" w:rsidRPr="00354029">
          <w:t>6.12.</w:t>
        </w:r>
        <w:r w:rsidR="008D242A" w:rsidRPr="00354029">
          <w:rPr>
            <w:noProof/>
          </w:rPr>
          <w:tab/>
        </w:r>
        <w:r w:rsidR="008D242A" w:rsidRPr="00354029">
          <w:t>G12. Grantee trustee of a Trust</w:t>
        </w:r>
        <w:r w:rsidR="008D242A" w:rsidRPr="00354029">
          <w:rPr>
            <w:noProof/>
            <w:webHidden/>
          </w:rPr>
          <w:tab/>
        </w:r>
        <w:r w:rsidR="008D242A" w:rsidRPr="00686226">
          <w:rPr>
            <w:noProof/>
            <w:webHidden/>
          </w:rPr>
          <w:fldChar w:fldCharType="begin"/>
        </w:r>
        <w:r w:rsidR="008D242A" w:rsidRPr="00354029">
          <w:rPr>
            <w:noProof/>
            <w:webHidden/>
          </w:rPr>
          <w:instrText xml:space="preserve"> PAGEREF _Toc531616106 \h </w:instrText>
        </w:r>
        <w:r w:rsidR="008D242A" w:rsidRPr="00686226">
          <w:rPr>
            <w:noProof/>
            <w:webHidden/>
          </w:rPr>
        </w:r>
        <w:r w:rsidR="008D242A" w:rsidRPr="00686226">
          <w:rPr>
            <w:noProof/>
            <w:webHidden/>
          </w:rPr>
          <w:fldChar w:fldCharType="separate"/>
        </w:r>
        <w:r w:rsidR="006257A2">
          <w:rPr>
            <w:noProof/>
            <w:webHidden/>
          </w:rPr>
          <w:t>19</w:t>
        </w:r>
        <w:r w:rsidR="008D242A" w:rsidRPr="00686226">
          <w:rPr>
            <w:noProof/>
            <w:webHidden/>
          </w:rPr>
          <w:fldChar w:fldCharType="end"/>
        </w:r>
      </w:hyperlink>
    </w:p>
    <w:p w14:paraId="440F5E9E" w14:textId="590AAC49" w:rsidR="008D242A" w:rsidRPr="00354029" w:rsidRDefault="00FF159D" w:rsidP="008D242A">
      <w:pPr>
        <w:pStyle w:val="TOC3"/>
        <w:rPr>
          <w:noProof/>
        </w:rPr>
      </w:pPr>
      <w:hyperlink w:anchor="_Toc531616107" w:history="1">
        <w:r w:rsidR="008D242A" w:rsidRPr="00354029">
          <w:t>7.</w:t>
        </w:r>
        <w:r w:rsidR="008D242A" w:rsidRPr="00354029">
          <w:rPr>
            <w:noProof/>
          </w:rPr>
          <w:tab/>
        </w:r>
        <w:r w:rsidR="008D242A" w:rsidRPr="00354029">
          <w:t>Signatures</w:t>
        </w:r>
        <w:r w:rsidR="008D242A" w:rsidRPr="00354029">
          <w:rPr>
            <w:noProof/>
            <w:webHidden/>
          </w:rPr>
          <w:tab/>
        </w:r>
        <w:r w:rsidR="008D242A" w:rsidRPr="00686226">
          <w:rPr>
            <w:noProof/>
            <w:webHidden/>
          </w:rPr>
          <w:fldChar w:fldCharType="begin"/>
        </w:r>
        <w:r w:rsidR="008D242A" w:rsidRPr="00354029">
          <w:rPr>
            <w:noProof/>
            <w:webHidden/>
          </w:rPr>
          <w:instrText xml:space="preserve"> PAGEREF _Toc531616107 \h </w:instrText>
        </w:r>
        <w:r w:rsidR="008D242A" w:rsidRPr="00686226">
          <w:rPr>
            <w:noProof/>
            <w:webHidden/>
          </w:rPr>
        </w:r>
        <w:r w:rsidR="008D242A" w:rsidRPr="00686226">
          <w:rPr>
            <w:noProof/>
            <w:webHidden/>
          </w:rPr>
          <w:fldChar w:fldCharType="separate"/>
        </w:r>
        <w:r w:rsidR="006257A2">
          <w:rPr>
            <w:noProof/>
            <w:webHidden/>
          </w:rPr>
          <w:t>19</w:t>
        </w:r>
        <w:r w:rsidR="008D242A" w:rsidRPr="00686226">
          <w:rPr>
            <w:noProof/>
            <w:webHidden/>
          </w:rPr>
          <w:fldChar w:fldCharType="end"/>
        </w:r>
      </w:hyperlink>
    </w:p>
    <w:p w14:paraId="1CADA752" w14:textId="19B621FC" w:rsidR="008D242A" w:rsidRPr="00354029" w:rsidRDefault="00FF159D" w:rsidP="008D242A">
      <w:pPr>
        <w:pStyle w:val="TOC3"/>
        <w:rPr>
          <w:noProof/>
        </w:rPr>
      </w:pPr>
      <w:hyperlink w:anchor="_Toc531616108" w:history="1">
        <w:r w:rsidR="008D242A" w:rsidRPr="00354029">
          <w:t>8.</w:t>
        </w:r>
        <w:r w:rsidR="008D242A" w:rsidRPr="00354029">
          <w:rPr>
            <w:noProof/>
          </w:rPr>
          <w:tab/>
        </w:r>
        <w:r w:rsidR="008D242A" w:rsidRPr="00354029">
          <w:t>Frequently asked questions</w:t>
        </w:r>
        <w:r w:rsidR="008D242A" w:rsidRPr="00354029">
          <w:rPr>
            <w:noProof/>
            <w:webHidden/>
          </w:rPr>
          <w:tab/>
        </w:r>
        <w:r w:rsidR="008D242A" w:rsidRPr="00686226">
          <w:rPr>
            <w:noProof/>
            <w:webHidden/>
          </w:rPr>
          <w:fldChar w:fldCharType="begin"/>
        </w:r>
        <w:r w:rsidR="008D242A" w:rsidRPr="00354029">
          <w:rPr>
            <w:noProof/>
            <w:webHidden/>
          </w:rPr>
          <w:instrText xml:space="preserve"> PAGEREF _Toc531616108 \h </w:instrText>
        </w:r>
        <w:r w:rsidR="008D242A" w:rsidRPr="00686226">
          <w:rPr>
            <w:noProof/>
            <w:webHidden/>
          </w:rPr>
        </w:r>
        <w:r w:rsidR="008D242A" w:rsidRPr="00686226">
          <w:rPr>
            <w:noProof/>
            <w:webHidden/>
          </w:rPr>
          <w:fldChar w:fldCharType="separate"/>
        </w:r>
        <w:r w:rsidR="006257A2">
          <w:rPr>
            <w:noProof/>
            <w:webHidden/>
          </w:rPr>
          <w:t>20</w:t>
        </w:r>
        <w:r w:rsidR="008D242A" w:rsidRPr="00686226">
          <w:rPr>
            <w:noProof/>
            <w:webHidden/>
          </w:rPr>
          <w:fldChar w:fldCharType="end"/>
        </w:r>
      </w:hyperlink>
    </w:p>
    <w:p w14:paraId="4CF8B90C" w14:textId="3FDFB68D" w:rsidR="008D242A" w:rsidRPr="00354029" w:rsidRDefault="00FF159D" w:rsidP="008D242A">
      <w:pPr>
        <w:pStyle w:val="TOC3"/>
        <w:rPr>
          <w:noProof/>
        </w:rPr>
      </w:pPr>
      <w:hyperlink w:anchor="_Toc531616109" w:history="1">
        <w:r w:rsidR="008D242A" w:rsidRPr="00354029">
          <w:t>Glossary</w:t>
        </w:r>
        <w:r w:rsidR="008D242A" w:rsidRPr="00354029">
          <w:rPr>
            <w:noProof/>
            <w:webHidden/>
          </w:rPr>
          <w:tab/>
        </w:r>
        <w:r w:rsidR="008D242A" w:rsidRPr="00686226">
          <w:rPr>
            <w:noProof/>
            <w:webHidden/>
          </w:rPr>
          <w:fldChar w:fldCharType="begin"/>
        </w:r>
        <w:r w:rsidR="008D242A" w:rsidRPr="00354029">
          <w:rPr>
            <w:noProof/>
            <w:webHidden/>
          </w:rPr>
          <w:instrText xml:space="preserve"> PAGEREF _Toc531616109 \h </w:instrText>
        </w:r>
        <w:r w:rsidR="008D242A" w:rsidRPr="00686226">
          <w:rPr>
            <w:noProof/>
            <w:webHidden/>
          </w:rPr>
        </w:r>
        <w:r w:rsidR="008D242A" w:rsidRPr="00686226">
          <w:rPr>
            <w:noProof/>
            <w:webHidden/>
          </w:rPr>
          <w:fldChar w:fldCharType="separate"/>
        </w:r>
        <w:r w:rsidR="006257A2">
          <w:rPr>
            <w:noProof/>
            <w:webHidden/>
          </w:rPr>
          <w:t>22</w:t>
        </w:r>
        <w:r w:rsidR="008D242A" w:rsidRPr="00686226">
          <w:rPr>
            <w:noProof/>
            <w:webHidden/>
          </w:rPr>
          <w:fldChar w:fldCharType="end"/>
        </w:r>
      </w:hyperlink>
    </w:p>
    <w:p w14:paraId="7CDFED67" w14:textId="194BE7E7" w:rsidR="008D242A" w:rsidRPr="00354029" w:rsidRDefault="00FF159D" w:rsidP="008D242A">
      <w:pPr>
        <w:pStyle w:val="TOC3"/>
        <w:rPr>
          <w:noProof/>
        </w:rPr>
      </w:pPr>
      <w:hyperlink w:anchor="_Toc531616110" w:history="1">
        <w:r w:rsidR="008D242A" w:rsidRPr="00354029">
          <w:t>Commonwealth Grant Agreement</w:t>
        </w:r>
        <w:r w:rsidR="008D242A" w:rsidRPr="00354029">
          <w:rPr>
            <w:noProof/>
            <w:webHidden/>
          </w:rPr>
          <w:tab/>
        </w:r>
        <w:r w:rsidR="008D242A" w:rsidRPr="00686226">
          <w:rPr>
            <w:noProof/>
            <w:webHidden/>
          </w:rPr>
          <w:fldChar w:fldCharType="begin"/>
        </w:r>
        <w:r w:rsidR="008D242A" w:rsidRPr="00354029">
          <w:rPr>
            <w:noProof/>
            <w:webHidden/>
          </w:rPr>
          <w:instrText xml:space="preserve"> PAGEREF _Toc531616110 \h </w:instrText>
        </w:r>
        <w:r w:rsidR="008D242A" w:rsidRPr="00686226">
          <w:rPr>
            <w:noProof/>
            <w:webHidden/>
          </w:rPr>
        </w:r>
        <w:r w:rsidR="008D242A" w:rsidRPr="00686226">
          <w:rPr>
            <w:noProof/>
            <w:webHidden/>
          </w:rPr>
          <w:fldChar w:fldCharType="separate"/>
        </w:r>
        <w:r w:rsidR="006257A2">
          <w:rPr>
            <w:noProof/>
            <w:webHidden/>
          </w:rPr>
          <w:t>i</w:t>
        </w:r>
        <w:r w:rsidR="008D242A" w:rsidRPr="00686226">
          <w:rPr>
            <w:noProof/>
            <w:webHidden/>
          </w:rPr>
          <w:fldChar w:fldCharType="end"/>
        </w:r>
      </w:hyperlink>
    </w:p>
    <w:p w14:paraId="1CA2D772" w14:textId="12C0B88C" w:rsidR="008B3CCF" w:rsidRDefault="00F71865">
      <w:pPr>
        <w:rPr>
          <w:rFonts w:eastAsiaTheme="majorEastAsia" w:cstheme="majorBidi"/>
          <w:b/>
          <w:bCs/>
          <w:color w:val="4F81BD" w:themeColor="accent1"/>
          <w:sz w:val="24"/>
          <w:szCs w:val="24"/>
        </w:rPr>
      </w:pPr>
      <w:r w:rsidRPr="00686226">
        <w:fldChar w:fldCharType="end"/>
      </w:r>
      <w:bookmarkStart w:id="2" w:name="_Toc335658376"/>
      <w:r w:rsidR="008B3CCF">
        <w:rPr>
          <w:sz w:val="24"/>
          <w:szCs w:val="24"/>
        </w:rPr>
        <w:br w:type="page"/>
      </w:r>
    </w:p>
    <w:p w14:paraId="2E2FE8C3" w14:textId="77777777" w:rsidR="0068710C" w:rsidRDefault="0068710C" w:rsidP="007B3BB5">
      <w:pPr>
        <w:pStyle w:val="Heading2"/>
        <w:numPr>
          <w:ilvl w:val="0"/>
          <w:numId w:val="17"/>
        </w:numPr>
        <w:spacing w:before="120" w:after="120"/>
        <w:ind w:left="357" w:hanging="357"/>
        <w:rPr>
          <w:sz w:val="28"/>
          <w:szCs w:val="28"/>
        </w:rPr>
      </w:pPr>
      <w:bookmarkStart w:id="3" w:name="_Toc531616069"/>
      <w:r>
        <w:rPr>
          <w:sz w:val="28"/>
          <w:szCs w:val="28"/>
        </w:rPr>
        <w:lastRenderedPageBreak/>
        <w:t>Introduction</w:t>
      </w:r>
      <w:bookmarkEnd w:id="3"/>
    </w:p>
    <w:p w14:paraId="7F014B17" w14:textId="2A59C96E" w:rsidR="00816A8D" w:rsidRPr="00DD75EA" w:rsidRDefault="0068710C" w:rsidP="00816A8D">
      <w:pPr>
        <w:pStyle w:val="Numberedpara1stindent"/>
        <w:numPr>
          <w:ilvl w:val="0"/>
          <w:numId w:val="18"/>
        </w:numPr>
        <w:ind w:left="1418" w:hanging="698"/>
      </w:pPr>
      <w:r w:rsidRPr="00DD75EA">
        <w:t xml:space="preserve">This user guide is designed to assist you to use the Commonwealth </w:t>
      </w:r>
      <w:r w:rsidR="00974E2E" w:rsidRPr="00DD75EA">
        <w:t>Simple</w:t>
      </w:r>
      <w:r w:rsidRPr="00DD75EA">
        <w:t xml:space="preserve"> Grant Agreement Template (the template)</w:t>
      </w:r>
      <w:r w:rsidR="00566822" w:rsidRPr="00DD75EA">
        <w:t xml:space="preserve">.  It should be read in conjunction with the template, </w:t>
      </w:r>
      <w:r w:rsidR="00C971FD" w:rsidRPr="00DD75EA">
        <w:t xml:space="preserve">which </w:t>
      </w:r>
      <w:r w:rsidR="00A92F16" w:rsidRPr="00DD75EA">
        <w:t xml:space="preserve">are </w:t>
      </w:r>
      <w:r w:rsidR="00566822" w:rsidRPr="00DD75EA">
        <w:t>av</w:t>
      </w:r>
      <w:r w:rsidR="00816A8D" w:rsidRPr="00DD75EA">
        <w:t>ailable on the finance website at</w:t>
      </w:r>
      <w:r w:rsidR="003E5288">
        <w:t xml:space="preserve"> </w:t>
      </w:r>
      <w:hyperlink r:id="rId15" w:history="1">
        <w:r w:rsidR="003E5288" w:rsidRPr="00FF159D">
          <w:rPr>
            <w:rStyle w:val="Hyperlink"/>
            <w:color w:val="0000FF"/>
          </w:rPr>
          <w:t>Grants Toolkit | Department of Finance</w:t>
        </w:r>
      </w:hyperlink>
      <w:r w:rsidR="00816A8D" w:rsidRPr="00DD75EA">
        <w:t>.</w:t>
      </w:r>
    </w:p>
    <w:p w14:paraId="6FAAB1C8" w14:textId="1790B533" w:rsidR="00566822" w:rsidRPr="00DD75EA" w:rsidRDefault="00566822" w:rsidP="00403B11">
      <w:pPr>
        <w:pStyle w:val="Numberedpara1stindent"/>
        <w:numPr>
          <w:ilvl w:val="0"/>
          <w:numId w:val="18"/>
        </w:numPr>
        <w:ind w:left="1418" w:hanging="698"/>
      </w:pPr>
      <w:r w:rsidRPr="00DD75EA">
        <w:t xml:space="preserve">The user guide discusses the structure of the template and provides </w:t>
      </w:r>
      <w:r w:rsidR="00C971FD" w:rsidRPr="00DD75EA">
        <w:t xml:space="preserve">step-by-step </w:t>
      </w:r>
      <w:r w:rsidRPr="00DD75EA">
        <w:t xml:space="preserve">guidance on </w:t>
      </w:r>
      <w:r w:rsidR="00F607AD" w:rsidRPr="00DD75EA">
        <w:t>its</w:t>
      </w:r>
      <w:r w:rsidRPr="00DD75EA">
        <w:t xml:space="preserve"> various components.</w:t>
      </w:r>
      <w:r w:rsidR="00403B11" w:rsidRPr="00DD75EA">
        <w:t xml:space="preserve"> It also contains </w:t>
      </w:r>
      <w:r w:rsidRPr="00673F8D">
        <w:t>frequently asked questions</w:t>
      </w:r>
      <w:r w:rsidRPr="00DD75EA">
        <w:t xml:space="preserve"> and an </w:t>
      </w:r>
      <w:r w:rsidRPr="00673F8D">
        <w:t>example completed template</w:t>
      </w:r>
      <w:r w:rsidRPr="00DD75EA">
        <w:t xml:space="preserve">. </w:t>
      </w:r>
    </w:p>
    <w:p w14:paraId="02732C63" w14:textId="7A6D7C30" w:rsidR="00A96099" w:rsidRPr="00DD75EA" w:rsidRDefault="008859E4" w:rsidP="0068710C">
      <w:pPr>
        <w:pStyle w:val="Numberedpara1stindent"/>
        <w:numPr>
          <w:ilvl w:val="0"/>
          <w:numId w:val="18"/>
        </w:numPr>
        <w:ind w:left="1418" w:hanging="698"/>
      </w:pPr>
      <w:r w:rsidRPr="00DD75EA">
        <w:t xml:space="preserve">Questions relating </w:t>
      </w:r>
      <w:r w:rsidR="0051411A" w:rsidRPr="00DD75EA">
        <w:t xml:space="preserve">to </w:t>
      </w:r>
      <w:r w:rsidR="00FE0289" w:rsidRPr="00DD75EA">
        <w:t>the user guide, the template, and/or</w:t>
      </w:r>
      <w:r w:rsidR="0051411A" w:rsidRPr="00DD75EA">
        <w:t xml:space="preserve"> the risk tool, </w:t>
      </w:r>
      <w:r w:rsidRPr="00DD75EA">
        <w:t>can be sent</w:t>
      </w:r>
      <w:r w:rsidR="0051411A" w:rsidRPr="00DD75EA">
        <w:t xml:space="preserve"> via email</w:t>
      </w:r>
      <w:r w:rsidRPr="00DD75EA">
        <w:t xml:space="preserve"> to </w:t>
      </w:r>
      <w:hyperlink r:id="rId16" w:history="1">
        <w:r w:rsidRPr="00FF46AE">
          <w:rPr>
            <w:rStyle w:val="Hyperlink"/>
            <w:color w:val="0000FF"/>
          </w:rPr>
          <w:t>grants@finance.gov.au</w:t>
        </w:r>
      </w:hyperlink>
      <w:r w:rsidRPr="00DD75EA">
        <w:t xml:space="preserve">. </w:t>
      </w:r>
    </w:p>
    <w:p w14:paraId="177A86A4" w14:textId="31463FFF" w:rsidR="007938AE" w:rsidRPr="00D926FF" w:rsidRDefault="00D0020B" w:rsidP="007B3BB5">
      <w:pPr>
        <w:pStyle w:val="Heading2"/>
        <w:numPr>
          <w:ilvl w:val="0"/>
          <w:numId w:val="17"/>
        </w:numPr>
        <w:spacing w:before="120" w:after="120"/>
        <w:ind w:left="357" w:hanging="357"/>
        <w:rPr>
          <w:sz w:val="28"/>
          <w:szCs w:val="28"/>
        </w:rPr>
      </w:pPr>
      <w:bookmarkStart w:id="4" w:name="_Toc531616070"/>
      <w:r w:rsidRPr="00D926FF">
        <w:rPr>
          <w:sz w:val="28"/>
          <w:szCs w:val="28"/>
        </w:rPr>
        <w:t>How the t</w:t>
      </w:r>
      <w:r w:rsidR="007938AE" w:rsidRPr="00D926FF">
        <w:rPr>
          <w:sz w:val="28"/>
          <w:szCs w:val="28"/>
        </w:rPr>
        <w:t>emplate works</w:t>
      </w:r>
      <w:bookmarkEnd w:id="2"/>
      <w:bookmarkEnd w:id="4"/>
    </w:p>
    <w:p w14:paraId="528C0FA8" w14:textId="77777777" w:rsidR="005B72D8" w:rsidRPr="00DD75EA" w:rsidRDefault="005B72D8" w:rsidP="0007608C">
      <w:pPr>
        <w:pStyle w:val="Numberedpara1stindent"/>
        <w:numPr>
          <w:ilvl w:val="0"/>
          <w:numId w:val="18"/>
        </w:numPr>
        <w:ind w:left="1418" w:hanging="698"/>
      </w:pPr>
      <w:r w:rsidRPr="00DD75EA">
        <w:t>This part explain</w:t>
      </w:r>
      <w:r w:rsidR="00D0020B" w:rsidRPr="00DD75EA">
        <w:t>s</w:t>
      </w:r>
      <w:r w:rsidRPr="00DD75EA">
        <w:t xml:space="preserve"> the </w:t>
      </w:r>
      <w:r w:rsidR="0068710C" w:rsidRPr="00DD75EA">
        <w:t xml:space="preserve">template </w:t>
      </w:r>
      <w:r w:rsidR="00A92F16" w:rsidRPr="00DD75EA">
        <w:t>section-by-</w:t>
      </w:r>
      <w:r w:rsidRPr="00DD75EA">
        <w:t>section and provide</w:t>
      </w:r>
      <w:r w:rsidR="00A957E3" w:rsidRPr="00DD75EA">
        <w:t>s</w:t>
      </w:r>
      <w:r w:rsidRPr="00DD75EA">
        <w:t xml:space="preserve"> g</w:t>
      </w:r>
      <w:r w:rsidR="00A95D57" w:rsidRPr="00DD75EA">
        <w:t xml:space="preserve">uidance on how to </w:t>
      </w:r>
      <w:r w:rsidR="0041583F" w:rsidRPr="00DD75EA">
        <w:t>use</w:t>
      </w:r>
      <w:r w:rsidR="00A95D57" w:rsidRPr="00DD75EA">
        <w:t xml:space="preserve"> the t</w:t>
      </w:r>
      <w:r w:rsidRPr="00DD75EA">
        <w:t xml:space="preserve">emplate.  </w:t>
      </w:r>
    </w:p>
    <w:p w14:paraId="624174D9" w14:textId="77777777" w:rsidR="00893816" w:rsidRPr="00DD75EA" w:rsidRDefault="00D0020B" w:rsidP="0007608C">
      <w:pPr>
        <w:pStyle w:val="Numberedpara1stindent"/>
        <w:numPr>
          <w:ilvl w:val="0"/>
          <w:numId w:val="18"/>
        </w:numPr>
        <w:ind w:left="1418" w:hanging="698"/>
      </w:pPr>
      <w:r w:rsidRPr="00DD75EA">
        <w:t>The t</w:t>
      </w:r>
      <w:r w:rsidR="005B72D8" w:rsidRPr="00DD75EA">
        <w:t xml:space="preserve">emplate is </w:t>
      </w:r>
      <w:r w:rsidR="0019063C" w:rsidRPr="00DD75EA">
        <w:t xml:space="preserve">designed to be used for </w:t>
      </w:r>
      <w:r w:rsidR="00C1072D" w:rsidRPr="00DD75EA">
        <w:t>low-</w:t>
      </w:r>
      <w:r w:rsidR="005B72D8" w:rsidRPr="00DD75EA">
        <w:t xml:space="preserve">risk grants across the </w:t>
      </w:r>
      <w:r w:rsidR="00A619CB" w:rsidRPr="00DD75EA">
        <w:t>Australian Government</w:t>
      </w:r>
      <w:r w:rsidR="0019063C" w:rsidRPr="00DD75EA">
        <w:t xml:space="preserve">.  Therefore, it </w:t>
      </w:r>
      <w:r w:rsidR="005B72D8" w:rsidRPr="00DD75EA">
        <w:t xml:space="preserve">has been drafted </w:t>
      </w:r>
      <w:r w:rsidR="0019063C" w:rsidRPr="00DD75EA">
        <w:t>so that</w:t>
      </w:r>
      <w:r w:rsidR="005B72D8" w:rsidRPr="00DD75EA">
        <w:t xml:space="preserve"> only certain sections </w:t>
      </w:r>
      <w:r w:rsidR="0041583F" w:rsidRPr="00DD75EA">
        <w:t>can</w:t>
      </w:r>
      <w:r w:rsidR="005B72D8" w:rsidRPr="00DD75EA">
        <w:t xml:space="preserve"> be amended.  </w:t>
      </w:r>
    </w:p>
    <w:p w14:paraId="042C9A5A" w14:textId="77777777" w:rsidR="00893816" w:rsidRPr="00DD75EA" w:rsidRDefault="005B72D8" w:rsidP="0007608C">
      <w:pPr>
        <w:pStyle w:val="Numberedpara1stindent"/>
        <w:numPr>
          <w:ilvl w:val="0"/>
          <w:numId w:val="18"/>
        </w:numPr>
        <w:ind w:left="1418" w:hanging="698"/>
      </w:pPr>
      <w:r w:rsidRPr="00DD75EA">
        <w:t xml:space="preserve">To ensure </w:t>
      </w:r>
      <w:r w:rsidR="002339B6" w:rsidRPr="00DD75EA">
        <w:t>consistency</w:t>
      </w:r>
      <w:r w:rsidRPr="00DD75EA">
        <w:t>, you should only add content where th</w:t>
      </w:r>
      <w:r w:rsidR="00D0020B" w:rsidRPr="00DD75EA">
        <w:t>e drafting instructions in the t</w:t>
      </w:r>
      <w:r w:rsidRPr="00DD75EA">
        <w:t xml:space="preserve">emplate indicate </w:t>
      </w:r>
      <w:r w:rsidR="0019063C" w:rsidRPr="00DD75EA">
        <w:t>you can</w:t>
      </w:r>
      <w:r w:rsidRPr="00DD75EA">
        <w:t xml:space="preserve">.  </w:t>
      </w:r>
    </w:p>
    <w:p w14:paraId="3E2A294A" w14:textId="77777777" w:rsidR="005B72D8" w:rsidRPr="00DD75EA" w:rsidRDefault="005B72D8" w:rsidP="0007608C">
      <w:pPr>
        <w:pStyle w:val="Numberedpara1stindent"/>
        <w:numPr>
          <w:ilvl w:val="0"/>
          <w:numId w:val="18"/>
        </w:numPr>
        <w:ind w:left="1418" w:hanging="698"/>
      </w:pPr>
      <w:r w:rsidRPr="00DD75EA">
        <w:t>You should not reorder</w:t>
      </w:r>
      <w:r w:rsidR="00D0020B" w:rsidRPr="00DD75EA">
        <w:t xml:space="preserve"> or remove any sections of the t</w:t>
      </w:r>
      <w:r w:rsidRPr="00DD75EA">
        <w:t>emplate</w:t>
      </w:r>
      <w:r w:rsidR="00A92F16" w:rsidRPr="00DD75EA">
        <w:t>,</w:t>
      </w:r>
      <w:r w:rsidRPr="00DD75EA">
        <w:t xml:space="preserve"> except where indicated. If you </w:t>
      </w:r>
      <w:r w:rsidR="0041583F" w:rsidRPr="00DD75EA">
        <w:t>consider</w:t>
      </w:r>
      <w:r w:rsidRPr="00DD75EA">
        <w:t xml:space="preserve"> that other ame</w:t>
      </w:r>
      <w:r w:rsidR="00D0020B" w:rsidRPr="00DD75EA">
        <w:t>ndments need to be made to the template</w:t>
      </w:r>
      <w:r w:rsidR="0041583F" w:rsidRPr="00DD75EA">
        <w:t xml:space="preserve"> to use it</w:t>
      </w:r>
      <w:r w:rsidR="00D0020B" w:rsidRPr="00DD75EA">
        <w:t xml:space="preserve"> for a particular g</w:t>
      </w:r>
      <w:r w:rsidRPr="00DD75EA">
        <w:t>rant, y</w:t>
      </w:r>
      <w:r w:rsidR="00D0020B" w:rsidRPr="00DD75EA">
        <w:t>ou should consider whether the t</w:t>
      </w:r>
      <w:r w:rsidRPr="00DD75EA">
        <w:t xml:space="preserve">emplate is appropriate. </w:t>
      </w:r>
    </w:p>
    <w:p w14:paraId="727ED75E" w14:textId="7AA9EDD2" w:rsidR="005B72D8" w:rsidRPr="00DD75EA" w:rsidRDefault="005B72D8" w:rsidP="0007608C">
      <w:pPr>
        <w:pStyle w:val="NormalWeb"/>
        <w:numPr>
          <w:ilvl w:val="0"/>
          <w:numId w:val="18"/>
        </w:numPr>
        <w:spacing w:before="0" w:beforeAutospacing="0" w:after="120" w:afterAutospacing="0"/>
        <w:ind w:left="1418" w:hanging="698"/>
        <w:rPr>
          <w:rFonts w:asciiTheme="minorHAnsi" w:hAnsiTheme="minorHAnsi"/>
          <w:sz w:val="22"/>
        </w:rPr>
      </w:pPr>
      <w:r w:rsidRPr="00DD75EA">
        <w:rPr>
          <w:rFonts w:asciiTheme="minorHAnsi" w:hAnsiTheme="minorHAnsi"/>
          <w:sz w:val="22"/>
        </w:rPr>
        <w:t xml:space="preserve">See </w:t>
      </w:r>
      <w:r w:rsidRPr="00161118">
        <w:rPr>
          <w:rFonts w:asciiTheme="minorHAnsi" w:hAnsiTheme="minorHAnsi"/>
          <w:sz w:val="22"/>
        </w:rPr>
        <w:t>Attachment A</w:t>
      </w:r>
      <w:r w:rsidRPr="00DD75EA">
        <w:rPr>
          <w:rFonts w:asciiTheme="minorHAnsi" w:hAnsiTheme="minorHAnsi"/>
          <w:sz w:val="22"/>
        </w:rPr>
        <w:t xml:space="preserve"> fo</w:t>
      </w:r>
      <w:r w:rsidR="00F377C0" w:rsidRPr="00DD75EA">
        <w:rPr>
          <w:rFonts w:asciiTheme="minorHAnsi" w:hAnsiTheme="minorHAnsi"/>
          <w:sz w:val="22"/>
        </w:rPr>
        <w:t>r an examp</w:t>
      </w:r>
      <w:r w:rsidR="00D0020B" w:rsidRPr="00DD75EA">
        <w:rPr>
          <w:rFonts w:asciiTheme="minorHAnsi" w:hAnsiTheme="minorHAnsi"/>
          <w:sz w:val="22"/>
        </w:rPr>
        <w:t>le of a completed t</w:t>
      </w:r>
      <w:r w:rsidRPr="00DD75EA">
        <w:rPr>
          <w:rFonts w:asciiTheme="minorHAnsi" w:hAnsiTheme="minorHAnsi"/>
          <w:sz w:val="22"/>
        </w:rPr>
        <w:t>emplate.</w:t>
      </w:r>
    </w:p>
    <w:p w14:paraId="0719290A" w14:textId="77777777" w:rsidR="005B72D8" w:rsidRPr="004A7D9F" w:rsidRDefault="00864BAF" w:rsidP="00097327">
      <w:pPr>
        <w:pStyle w:val="Heading3"/>
        <w:numPr>
          <w:ilvl w:val="1"/>
          <w:numId w:val="17"/>
        </w:numPr>
        <w:spacing w:before="120" w:after="120"/>
        <w:ind w:left="1418" w:hanging="709"/>
        <w:rPr>
          <w:sz w:val="24"/>
          <w:szCs w:val="24"/>
        </w:rPr>
      </w:pPr>
      <w:bookmarkStart w:id="5" w:name="_Toc531616071"/>
      <w:r w:rsidRPr="004A7D9F">
        <w:rPr>
          <w:sz w:val="24"/>
          <w:szCs w:val="24"/>
        </w:rPr>
        <w:t>Structure of the t</w:t>
      </w:r>
      <w:r w:rsidR="005B72D8" w:rsidRPr="004A7D9F">
        <w:rPr>
          <w:sz w:val="24"/>
          <w:szCs w:val="24"/>
        </w:rPr>
        <w:t>emplate</w:t>
      </w:r>
      <w:bookmarkEnd w:id="5"/>
    </w:p>
    <w:p w14:paraId="6B4809B8" w14:textId="1ADA440C" w:rsidR="007938AE" w:rsidRPr="00481FB0" w:rsidRDefault="00506A82" w:rsidP="0007608C">
      <w:pPr>
        <w:pStyle w:val="Numberedpara1stindent"/>
        <w:numPr>
          <w:ilvl w:val="0"/>
          <w:numId w:val="18"/>
        </w:numPr>
        <w:ind w:left="1418" w:hanging="698"/>
        <w:rPr>
          <w:rFonts w:cstheme="minorHAnsi"/>
        </w:rPr>
      </w:pPr>
      <w:r w:rsidRPr="00481FB0">
        <w:rPr>
          <w:rFonts w:cstheme="minorHAnsi"/>
        </w:rPr>
        <w:t xml:space="preserve">Where an </w:t>
      </w:r>
      <w:r w:rsidRPr="00542400">
        <w:t>A</w:t>
      </w:r>
      <w:r w:rsidR="00864BAF" w:rsidRPr="00542400">
        <w:t>greement</w:t>
      </w:r>
      <w:r w:rsidR="00864BAF" w:rsidRPr="00481FB0">
        <w:rPr>
          <w:rFonts w:cstheme="minorHAnsi"/>
        </w:rPr>
        <w:t xml:space="preserve"> is created using the t</w:t>
      </w:r>
      <w:r w:rsidR="007938AE" w:rsidRPr="00481FB0">
        <w:rPr>
          <w:rFonts w:cstheme="minorHAnsi"/>
        </w:rPr>
        <w:t>empla</w:t>
      </w:r>
      <w:r w:rsidR="00D16341" w:rsidRPr="00481FB0">
        <w:rPr>
          <w:rFonts w:cstheme="minorHAnsi"/>
        </w:rPr>
        <w:t>te it will have two parts:</w:t>
      </w:r>
      <w:r w:rsidR="00864BAF" w:rsidRPr="00481FB0">
        <w:rPr>
          <w:rFonts w:cstheme="minorHAnsi"/>
        </w:rPr>
        <w:t xml:space="preserve"> the template and the s</w:t>
      </w:r>
      <w:r w:rsidR="007938AE" w:rsidRPr="00481FB0">
        <w:rPr>
          <w:rFonts w:cstheme="minorHAnsi"/>
        </w:rPr>
        <w:t>chedule</w:t>
      </w:r>
      <w:r w:rsidR="00504626" w:rsidRPr="00481FB0">
        <w:rPr>
          <w:rFonts w:cstheme="minorHAnsi"/>
        </w:rPr>
        <w:t>s</w:t>
      </w:r>
      <w:r w:rsidR="007938AE" w:rsidRPr="00481FB0">
        <w:rPr>
          <w:rFonts w:cstheme="minorHAnsi"/>
        </w:rPr>
        <w:t xml:space="preserve">, with each </w:t>
      </w:r>
      <w:r w:rsidR="00135AB2" w:rsidRPr="00481FB0">
        <w:rPr>
          <w:rFonts w:cstheme="minorHAnsi"/>
        </w:rPr>
        <w:t xml:space="preserve">part made up of </w:t>
      </w:r>
      <w:r w:rsidR="007938AE" w:rsidRPr="00481FB0">
        <w:rPr>
          <w:rFonts w:cstheme="minorHAnsi"/>
        </w:rPr>
        <w:t xml:space="preserve">a number of components. </w:t>
      </w:r>
    </w:p>
    <w:p w14:paraId="45A9D4AD" w14:textId="77777777" w:rsidR="007938AE" w:rsidRPr="00481FB0" w:rsidRDefault="00135AB2" w:rsidP="0004666A">
      <w:pPr>
        <w:pStyle w:val="NormalWeb"/>
        <w:numPr>
          <w:ilvl w:val="1"/>
          <w:numId w:val="18"/>
        </w:numPr>
        <w:spacing w:before="0" w:beforeAutospacing="0" w:after="120" w:afterAutospacing="0"/>
        <w:rPr>
          <w:rFonts w:asciiTheme="minorHAnsi" w:hAnsiTheme="minorHAnsi" w:cstheme="minorHAnsi"/>
          <w:sz w:val="22"/>
        </w:rPr>
      </w:pPr>
      <w:r w:rsidRPr="00481FB0">
        <w:rPr>
          <w:rFonts w:asciiTheme="minorHAnsi" w:hAnsiTheme="minorHAnsi" w:cstheme="minorHAnsi"/>
          <w:sz w:val="22"/>
        </w:rPr>
        <w:t>T</w:t>
      </w:r>
      <w:r w:rsidR="00864BAF" w:rsidRPr="00481FB0">
        <w:rPr>
          <w:rFonts w:asciiTheme="minorHAnsi" w:hAnsiTheme="minorHAnsi" w:cstheme="minorHAnsi"/>
          <w:sz w:val="22"/>
        </w:rPr>
        <w:t>he template - contains the introductory i</w:t>
      </w:r>
      <w:r w:rsidR="007938AE" w:rsidRPr="00481FB0">
        <w:rPr>
          <w:rFonts w:asciiTheme="minorHAnsi" w:hAnsiTheme="minorHAnsi" w:cstheme="minorHAnsi"/>
          <w:sz w:val="22"/>
        </w:rPr>
        <w:t xml:space="preserve">nformation, </w:t>
      </w:r>
      <w:r w:rsidR="00864BAF" w:rsidRPr="00481FB0">
        <w:rPr>
          <w:rFonts w:asciiTheme="minorHAnsi" w:hAnsiTheme="minorHAnsi" w:cstheme="minorHAnsi"/>
          <w:sz w:val="22"/>
        </w:rPr>
        <w:t xml:space="preserve">the </w:t>
      </w:r>
      <w:hyperlink w:anchor="_Glossary" w:history="1">
        <w:r w:rsidR="00C1072D" w:rsidRPr="00666C1B">
          <w:rPr>
            <w:rFonts w:asciiTheme="minorHAnsi" w:hAnsiTheme="minorHAnsi" w:cstheme="minorHAnsi"/>
            <w:sz w:val="22"/>
          </w:rPr>
          <w:t>G</w:t>
        </w:r>
        <w:r w:rsidR="00864BAF" w:rsidRPr="00666C1B">
          <w:rPr>
            <w:rFonts w:asciiTheme="minorHAnsi" w:hAnsiTheme="minorHAnsi" w:cstheme="minorHAnsi"/>
            <w:sz w:val="22"/>
          </w:rPr>
          <w:t xml:space="preserve">rant </w:t>
        </w:r>
        <w:r w:rsidR="00C1072D" w:rsidRPr="00666C1B">
          <w:rPr>
            <w:rFonts w:asciiTheme="minorHAnsi" w:hAnsiTheme="minorHAnsi" w:cstheme="minorHAnsi"/>
            <w:sz w:val="22"/>
          </w:rPr>
          <w:t>D</w:t>
        </w:r>
        <w:r w:rsidR="002339B6" w:rsidRPr="00666C1B">
          <w:rPr>
            <w:rFonts w:asciiTheme="minorHAnsi" w:hAnsiTheme="minorHAnsi" w:cstheme="minorHAnsi"/>
            <w:sz w:val="22"/>
          </w:rPr>
          <w:t>etails</w:t>
        </w:r>
      </w:hyperlink>
      <w:r w:rsidR="002339B6" w:rsidRPr="00481FB0">
        <w:rPr>
          <w:rFonts w:asciiTheme="minorHAnsi" w:hAnsiTheme="minorHAnsi" w:cstheme="minorHAnsi"/>
          <w:sz w:val="22"/>
        </w:rPr>
        <w:t xml:space="preserve"> and any </w:t>
      </w:r>
      <w:hyperlink w:anchor="_Glossary" w:history="1">
        <w:r w:rsidR="002339B6" w:rsidRPr="00666C1B">
          <w:rPr>
            <w:rFonts w:asciiTheme="minorHAnsi" w:hAnsiTheme="minorHAnsi" w:cstheme="minorHAnsi"/>
            <w:sz w:val="22"/>
          </w:rPr>
          <w:t>Supplementary T</w:t>
        </w:r>
        <w:r w:rsidR="007938AE" w:rsidRPr="00666C1B">
          <w:rPr>
            <w:rFonts w:asciiTheme="minorHAnsi" w:hAnsiTheme="minorHAnsi" w:cstheme="minorHAnsi"/>
            <w:sz w:val="22"/>
          </w:rPr>
          <w:t>erms</w:t>
        </w:r>
      </w:hyperlink>
      <w:r w:rsidRPr="00481FB0">
        <w:rPr>
          <w:rFonts w:asciiTheme="minorHAnsi" w:hAnsiTheme="minorHAnsi" w:cstheme="minorHAnsi"/>
          <w:sz w:val="22"/>
        </w:rPr>
        <w:t>.</w:t>
      </w:r>
    </w:p>
    <w:p w14:paraId="1F50BC01" w14:textId="09A5084A" w:rsidR="007938AE" w:rsidRPr="00481FB0" w:rsidRDefault="00135AB2" w:rsidP="0004666A">
      <w:pPr>
        <w:pStyle w:val="NormalWeb"/>
        <w:numPr>
          <w:ilvl w:val="1"/>
          <w:numId w:val="18"/>
        </w:numPr>
        <w:spacing w:before="0" w:beforeAutospacing="0" w:after="120" w:afterAutospacing="0"/>
        <w:rPr>
          <w:rFonts w:asciiTheme="minorHAnsi" w:hAnsiTheme="minorHAnsi" w:cstheme="minorHAnsi"/>
          <w:sz w:val="22"/>
        </w:rPr>
      </w:pPr>
      <w:r w:rsidRPr="00481FB0">
        <w:rPr>
          <w:rFonts w:asciiTheme="minorHAnsi" w:hAnsiTheme="minorHAnsi" w:cstheme="minorHAnsi"/>
          <w:sz w:val="22"/>
        </w:rPr>
        <w:t>T</w:t>
      </w:r>
      <w:r w:rsidR="00864BAF" w:rsidRPr="00481FB0">
        <w:rPr>
          <w:rFonts w:asciiTheme="minorHAnsi" w:hAnsiTheme="minorHAnsi" w:cstheme="minorHAnsi"/>
          <w:sz w:val="22"/>
        </w:rPr>
        <w:t>he s</w:t>
      </w:r>
      <w:r w:rsidR="007938AE" w:rsidRPr="00481FB0">
        <w:rPr>
          <w:rFonts w:asciiTheme="minorHAnsi" w:hAnsiTheme="minorHAnsi" w:cstheme="minorHAnsi"/>
          <w:sz w:val="22"/>
        </w:rPr>
        <w:t>chedule</w:t>
      </w:r>
      <w:r w:rsidR="00504626" w:rsidRPr="00481FB0">
        <w:rPr>
          <w:rFonts w:asciiTheme="minorHAnsi" w:hAnsiTheme="minorHAnsi" w:cstheme="minorHAnsi"/>
          <w:sz w:val="22"/>
        </w:rPr>
        <w:t>s</w:t>
      </w:r>
      <w:r w:rsidR="007938AE" w:rsidRPr="00481FB0">
        <w:rPr>
          <w:rFonts w:asciiTheme="minorHAnsi" w:hAnsiTheme="minorHAnsi" w:cstheme="minorHAnsi"/>
          <w:sz w:val="22"/>
        </w:rPr>
        <w:t xml:space="preserve"> – contain</w:t>
      </w:r>
      <w:r w:rsidR="00B953F0" w:rsidRPr="00481FB0">
        <w:rPr>
          <w:rFonts w:asciiTheme="minorHAnsi" w:hAnsiTheme="minorHAnsi" w:cstheme="minorHAnsi"/>
          <w:sz w:val="22"/>
        </w:rPr>
        <w:t>s</w:t>
      </w:r>
      <w:r w:rsidR="00864BAF" w:rsidRPr="00481FB0">
        <w:rPr>
          <w:rFonts w:asciiTheme="minorHAnsi" w:hAnsiTheme="minorHAnsi" w:cstheme="minorHAnsi"/>
          <w:sz w:val="22"/>
        </w:rPr>
        <w:t xml:space="preserve"> the </w:t>
      </w:r>
      <w:r w:rsidR="00A92F16" w:rsidRPr="00DD2CBF">
        <w:rPr>
          <w:rFonts w:asciiTheme="minorHAnsi" w:hAnsiTheme="minorHAnsi" w:cstheme="minorHAnsi"/>
          <w:sz w:val="22"/>
        </w:rPr>
        <w:t>Commonwealth General Grant Conditions</w:t>
      </w:r>
      <w:r w:rsidR="00A92F16" w:rsidRPr="00481FB0">
        <w:rPr>
          <w:rFonts w:asciiTheme="minorHAnsi" w:hAnsiTheme="minorHAnsi" w:cstheme="minorHAnsi"/>
          <w:sz w:val="22"/>
        </w:rPr>
        <w:t xml:space="preserve"> </w:t>
      </w:r>
      <w:r w:rsidR="00131864" w:rsidRPr="00481FB0">
        <w:rPr>
          <w:rFonts w:asciiTheme="minorHAnsi" w:hAnsiTheme="minorHAnsi" w:cstheme="minorHAnsi"/>
          <w:sz w:val="22"/>
        </w:rPr>
        <w:t>(CGGCs)</w:t>
      </w:r>
      <w:r w:rsidR="007938AE" w:rsidRPr="00481FB0">
        <w:rPr>
          <w:rFonts w:asciiTheme="minorHAnsi" w:hAnsiTheme="minorHAnsi" w:cstheme="minorHAnsi"/>
          <w:sz w:val="22"/>
        </w:rPr>
        <w:t>, which are a standard set of terms and cond</w:t>
      </w:r>
      <w:r w:rsidR="00864BAF" w:rsidRPr="00481FB0">
        <w:rPr>
          <w:rFonts w:asciiTheme="minorHAnsi" w:hAnsiTheme="minorHAnsi" w:cstheme="minorHAnsi"/>
          <w:sz w:val="22"/>
        </w:rPr>
        <w:t>itions wh</w:t>
      </w:r>
      <w:r w:rsidR="00A619CB" w:rsidRPr="00481FB0">
        <w:rPr>
          <w:rFonts w:asciiTheme="minorHAnsi" w:hAnsiTheme="minorHAnsi" w:cstheme="minorHAnsi"/>
          <w:sz w:val="22"/>
        </w:rPr>
        <w:t>ich will apply to all A</w:t>
      </w:r>
      <w:r w:rsidR="00864BAF" w:rsidRPr="00481FB0">
        <w:rPr>
          <w:rFonts w:asciiTheme="minorHAnsi" w:hAnsiTheme="minorHAnsi" w:cstheme="minorHAnsi"/>
          <w:sz w:val="22"/>
        </w:rPr>
        <w:t>greements using the t</w:t>
      </w:r>
      <w:r w:rsidR="007938AE" w:rsidRPr="00481FB0">
        <w:rPr>
          <w:rFonts w:asciiTheme="minorHAnsi" w:hAnsiTheme="minorHAnsi" w:cstheme="minorHAnsi"/>
          <w:sz w:val="22"/>
        </w:rPr>
        <w:t>emplate.</w:t>
      </w:r>
    </w:p>
    <w:p w14:paraId="77492CF4" w14:textId="77777777" w:rsidR="007938AE" w:rsidRPr="00481FB0" w:rsidRDefault="00864BAF" w:rsidP="0007608C">
      <w:pPr>
        <w:pStyle w:val="Numberedpara1stindent"/>
        <w:numPr>
          <w:ilvl w:val="0"/>
          <w:numId w:val="18"/>
        </w:numPr>
        <w:ind w:left="1418" w:hanging="698"/>
        <w:rPr>
          <w:rFonts w:cstheme="minorHAnsi"/>
        </w:rPr>
      </w:pPr>
      <w:r w:rsidRPr="00481FB0">
        <w:rPr>
          <w:rFonts w:cstheme="minorHAnsi"/>
        </w:rPr>
        <w:t>Once the t</w:t>
      </w:r>
      <w:r w:rsidR="007938AE" w:rsidRPr="00481FB0">
        <w:rPr>
          <w:rFonts w:cstheme="minorHAnsi"/>
        </w:rPr>
        <w:t>emplate has been completed an</w:t>
      </w:r>
      <w:r w:rsidRPr="00481FB0">
        <w:rPr>
          <w:rFonts w:cstheme="minorHAnsi"/>
        </w:rPr>
        <w:t xml:space="preserve">d signed by both </w:t>
      </w:r>
      <w:hyperlink w:anchor="_Glossary" w:history="1">
        <w:r w:rsidR="0019063C" w:rsidRPr="00DD2CBF">
          <w:t>P</w:t>
        </w:r>
        <w:r w:rsidRPr="00DD2CBF">
          <w:t>arties</w:t>
        </w:r>
      </w:hyperlink>
      <w:r w:rsidRPr="00DD2CBF">
        <w:rPr>
          <w:rFonts w:cstheme="minorHAnsi"/>
        </w:rPr>
        <w:t xml:space="preserve"> </w:t>
      </w:r>
      <w:r w:rsidRPr="00481FB0">
        <w:rPr>
          <w:rFonts w:cstheme="minorHAnsi"/>
        </w:rPr>
        <w:t>it, together with the schedule</w:t>
      </w:r>
      <w:r w:rsidR="00504626" w:rsidRPr="00481FB0">
        <w:rPr>
          <w:rFonts w:cstheme="minorHAnsi"/>
        </w:rPr>
        <w:t>s</w:t>
      </w:r>
      <w:r w:rsidRPr="00481FB0">
        <w:rPr>
          <w:rFonts w:cstheme="minorHAnsi"/>
        </w:rPr>
        <w:t xml:space="preserve">, forms the </w:t>
      </w:r>
      <w:r w:rsidR="00A95D57" w:rsidRPr="00481FB0">
        <w:rPr>
          <w:rFonts w:cstheme="minorHAnsi"/>
        </w:rPr>
        <w:t>A</w:t>
      </w:r>
      <w:r w:rsidR="007938AE" w:rsidRPr="00481FB0">
        <w:rPr>
          <w:rFonts w:cstheme="minorHAnsi"/>
        </w:rPr>
        <w:t>greement be</w:t>
      </w:r>
      <w:r w:rsidRPr="00481FB0">
        <w:rPr>
          <w:rFonts w:cstheme="minorHAnsi"/>
        </w:rPr>
        <w:t xml:space="preserve">tween the </w:t>
      </w:r>
      <w:hyperlink w:anchor="_Glossary" w:history="1">
        <w:r w:rsidRPr="00DD2CBF">
          <w:t>Commonwealth</w:t>
        </w:r>
      </w:hyperlink>
      <w:r w:rsidRPr="00481FB0">
        <w:rPr>
          <w:rFonts w:cstheme="minorHAnsi"/>
        </w:rPr>
        <w:t xml:space="preserve"> and the </w:t>
      </w:r>
      <w:hyperlink w:anchor="_Glossary" w:history="1">
        <w:r w:rsidR="00A95D57" w:rsidRPr="00DD2CBF">
          <w:t>G</w:t>
        </w:r>
        <w:r w:rsidR="007938AE" w:rsidRPr="00DD2CBF">
          <w:t>rantee</w:t>
        </w:r>
      </w:hyperlink>
      <w:r w:rsidR="007938AE" w:rsidRPr="00481FB0">
        <w:rPr>
          <w:rFonts w:cstheme="minorHAnsi"/>
        </w:rPr>
        <w:t>.</w:t>
      </w:r>
    </w:p>
    <w:p w14:paraId="4D4E8E7E" w14:textId="77777777" w:rsidR="007938AE" w:rsidRPr="00481FB0" w:rsidRDefault="007938AE" w:rsidP="0007608C">
      <w:pPr>
        <w:pStyle w:val="Numberedpara1stindent"/>
        <w:numPr>
          <w:ilvl w:val="0"/>
          <w:numId w:val="18"/>
        </w:numPr>
        <w:ind w:left="1418" w:hanging="698"/>
        <w:rPr>
          <w:rFonts w:cstheme="minorHAnsi"/>
        </w:rPr>
      </w:pPr>
      <w:r w:rsidRPr="00481FB0">
        <w:rPr>
          <w:rFonts w:cstheme="minorHAnsi"/>
        </w:rPr>
        <w:t xml:space="preserve">The </w:t>
      </w:r>
      <w:r w:rsidR="00B6180A" w:rsidRPr="00481FB0">
        <w:rPr>
          <w:rFonts w:cstheme="minorHAnsi"/>
          <w:b/>
        </w:rPr>
        <w:t>introductory i</w:t>
      </w:r>
      <w:r w:rsidRPr="00481FB0">
        <w:rPr>
          <w:rFonts w:cstheme="minorHAnsi"/>
          <w:b/>
        </w:rPr>
        <w:t>nformation</w:t>
      </w:r>
      <w:r w:rsidRPr="00481FB0">
        <w:rPr>
          <w:rFonts w:cstheme="minorHAnsi"/>
        </w:rPr>
        <w:t xml:space="preserve"> </w:t>
      </w:r>
      <w:r w:rsidR="001206BB" w:rsidRPr="00481FB0">
        <w:rPr>
          <w:rFonts w:cstheme="minorHAnsi"/>
        </w:rPr>
        <w:t xml:space="preserve">component </w:t>
      </w:r>
      <w:r w:rsidRPr="00481FB0">
        <w:rPr>
          <w:rFonts w:cstheme="minorHAnsi"/>
        </w:rPr>
        <w:t xml:space="preserve">includes the details of </w:t>
      </w:r>
      <w:r w:rsidR="001206BB" w:rsidRPr="00481FB0">
        <w:rPr>
          <w:rFonts w:cstheme="minorHAnsi"/>
        </w:rPr>
        <w:t>who is entering into the Agreement (</w:t>
      </w:r>
      <w:r w:rsidRPr="00481FB0">
        <w:rPr>
          <w:rFonts w:cstheme="minorHAnsi"/>
        </w:rPr>
        <w:t>the Parties involved</w:t>
      </w:r>
      <w:r w:rsidR="001206BB" w:rsidRPr="00481FB0">
        <w:rPr>
          <w:rFonts w:cstheme="minorHAnsi"/>
        </w:rPr>
        <w:t>)</w:t>
      </w:r>
      <w:r w:rsidRPr="00481FB0">
        <w:rPr>
          <w:rFonts w:cstheme="minorHAnsi"/>
        </w:rPr>
        <w:t xml:space="preserve"> and explains the nature and structure of the Agreement.</w:t>
      </w:r>
    </w:p>
    <w:p w14:paraId="59BD495E" w14:textId="2868B75C" w:rsidR="007938AE" w:rsidRPr="00481FB0" w:rsidRDefault="007938AE" w:rsidP="0007608C">
      <w:pPr>
        <w:pStyle w:val="Numberedpara1stindent"/>
        <w:numPr>
          <w:ilvl w:val="0"/>
          <w:numId w:val="18"/>
        </w:numPr>
        <w:ind w:left="1418" w:hanging="698"/>
        <w:rPr>
          <w:rFonts w:cstheme="minorHAnsi"/>
        </w:rPr>
      </w:pPr>
      <w:r w:rsidRPr="00481FB0">
        <w:rPr>
          <w:rFonts w:cstheme="minorHAnsi"/>
        </w:rPr>
        <w:t xml:space="preserve">The </w:t>
      </w:r>
      <w:r w:rsidRPr="00481FB0">
        <w:rPr>
          <w:rFonts w:cstheme="minorHAnsi"/>
          <w:b/>
        </w:rPr>
        <w:t>Grant Details</w:t>
      </w:r>
      <w:r w:rsidRPr="00481FB0">
        <w:rPr>
          <w:rFonts w:cstheme="minorHAnsi"/>
        </w:rPr>
        <w:t xml:space="preserve"> </w:t>
      </w:r>
      <w:r w:rsidR="001206BB" w:rsidRPr="00481FB0">
        <w:rPr>
          <w:rFonts w:cstheme="minorHAnsi"/>
        </w:rPr>
        <w:t xml:space="preserve">component </w:t>
      </w:r>
      <w:r w:rsidR="00F637C8" w:rsidRPr="00481FB0">
        <w:rPr>
          <w:rFonts w:cstheme="minorHAnsi"/>
        </w:rPr>
        <w:t>(</w:t>
      </w:r>
      <w:r w:rsidR="00FC74A9">
        <w:rPr>
          <w:rFonts w:cstheme="minorHAnsi"/>
        </w:rPr>
        <w:t xml:space="preserve">Items </w:t>
      </w:r>
      <w:r w:rsidR="00F637C8" w:rsidRPr="00481FB0">
        <w:rPr>
          <w:rFonts w:cstheme="minorHAnsi"/>
        </w:rPr>
        <w:t xml:space="preserve">A to G12) </w:t>
      </w:r>
      <w:r w:rsidRPr="00481FB0">
        <w:rPr>
          <w:rFonts w:cstheme="minorHAnsi"/>
        </w:rPr>
        <w:t>des</w:t>
      </w:r>
      <w:r w:rsidR="002E5200" w:rsidRPr="00481FB0">
        <w:rPr>
          <w:rFonts w:cstheme="minorHAnsi"/>
        </w:rPr>
        <w:t>cribe</w:t>
      </w:r>
      <w:r w:rsidR="00506A82" w:rsidRPr="00481FB0">
        <w:rPr>
          <w:rFonts w:cstheme="minorHAnsi"/>
        </w:rPr>
        <w:t>s</w:t>
      </w:r>
      <w:r w:rsidR="002E5200" w:rsidRPr="00481FB0">
        <w:rPr>
          <w:rFonts w:cstheme="minorHAnsi"/>
        </w:rPr>
        <w:t xml:space="preserve"> the purpose of the </w:t>
      </w:r>
      <w:hyperlink w:anchor="_Glossary" w:history="1">
        <w:r w:rsidR="001206BB" w:rsidRPr="00DD2CBF">
          <w:t>G</w:t>
        </w:r>
        <w:r w:rsidRPr="00DD2CBF">
          <w:t>rant</w:t>
        </w:r>
      </w:hyperlink>
      <w:r w:rsidR="002E5200" w:rsidRPr="00481FB0">
        <w:rPr>
          <w:rFonts w:cstheme="minorHAnsi"/>
        </w:rPr>
        <w:t xml:space="preserve">, the details of the </w:t>
      </w:r>
      <w:hyperlink w:anchor="_Glossary" w:history="1">
        <w:r w:rsidR="001206BB" w:rsidRPr="00DD2CBF">
          <w:t>A</w:t>
        </w:r>
        <w:r w:rsidRPr="00DD2CBF">
          <w:t>ctivity</w:t>
        </w:r>
      </w:hyperlink>
      <w:r w:rsidRPr="00481FB0">
        <w:rPr>
          <w:rFonts w:cstheme="minorHAnsi"/>
        </w:rPr>
        <w:t xml:space="preserve"> to be undertaken and the payments to be made,</w:t>
      </w:r>
      <w:r w:rsidR="001D31E3" w:rsidRPr="00481FB0">
        <w:rPr>
          <w:rFonts w:cstheme="minorHAnsi"/>
        </w:rPr>
        <w:t xml:space="preserve"> as well as any Supplementary T</w:t>
      </w:r>
      <w:r w:rsidR="001206BB" w:rsidRPr="00481FB0">
        <w:rPr>
          <w:rFonts w:cstheme="minorHAnsi"/>
        </w:rPr>
        <w:t>erms</w:t>
      </w:r>
      <w:r w:rsidRPr="00481FB0">
        <w:rPr>
          <w:rFonts w:cstheme="minorHAnsi"/>
        </w:rPr>
        <w:t xml:space="preserve"> that </w:t>
      </w:r>
      <w:r w:rsidR="005D2B0F" w:rsidRPr="00481FB0">
        <w:rPr>
          <w:rFonts w:cstheme="minorHAnsi"/>
        </w:rPr>
        <w:t xml:space="preserve">apply to the </w:t>
      </w:r>
      <w:r w:rsidR="005D2B0F" w:rsidRPr="00481FB0">
        <w:rPr>
          <w:rFonts w:cstheme="minorHAnsi"/>
          <w:color w:val="000000" w:themeColor="text1"/>
        </w:rPr>
        <w:t>A</w:t>
      </w:r>
      <w:r w:rsidRPr="00481FB0">
        <w:rPr>
          <w:rFonts w:cstheme="minorHAnsi"/>
          <w:color w:val="000000" w:themeColor="text1"/>
        </w:rPr>
        <w:t>ctivity</w:t>
      </w:r>
      <w:r w:rsidRPr="00481FB0">
        <w:rPr>
          <w:rFonts w:cstheme="minorHAnsi"/>
        </w:rPr>
        <w:t xml:space="preserve">, such as specific legislative requirements or industry standards.  You enter the specific details of the particular </w:t>
      </w:r>
      <w:r w:rsidR="001206BB" w:rsidRPr="00481FB0">
        <w:rPr>
          <w:rFonts w:cstheme="minorHAnsi"/>
        </w:rPr>
        <w:t>G</w:t>
      </w:r>
      <w:r w:rsidRPr="00481FB0">
        <w:rPr>
          <w:rFonts w:cstheme="minorHAnsi"/>
        </w:rPr>
        <w:t>rant</w:t>
      </w:r>
      <w:r w:rsidR="002E5200" w:rsidRPr="00481FB0">
        <w:rPr>
          <w:rFonts w:cstheme="minorHAnsi"/>
        </w:rPr>
        <w:t xml:space="preserve"> into the </w:t>
      </w:r>
      <w:r w:rsidR="00B6180A" w:rsidRPr="00481FB0">
        <w:rPr>
          <w:rFonts w:cstheme="minorHAnsi"/>
        </w:rPr>
        <w:t>G</w:t>
      </w:r>
      <w:r w:rsidR="002E5200" w:rsidRPr="00481FB0">
        <w:rPr>
          <w:rFonts w:cstheme="minorHAnsi"/>
        </w:rPr>
        <w:t xml:space="preserve">rant </w:t>
      </w:r>
      <w:r w:rsidR="00B6180A" w:rsidRPr="00481FB0">
        <w:rPr>
          <w:rFonts w:cstheme="minorHAnsi"/>
        </w:rPr>
        <w:t>D</w:t>
      </w:r>
      <w:r w:rsidRPr="00481FB0">
        <w:rPr>
          <w:rFonts w:cstheme="minorHAnsi"/>
        </w:rPr>
        <w:t>etails.</w:t>
      </w:r>
      <w:r w:rsidR="002E5200" w:rsidRPr="00481FB0">
        <w:rPr>
          <w:rFonts w:cstheme="minorHAnsi"/>
        </w:rPr>
        <w:t xml:space="preserve"> The </w:t>
      </w:r>
      <w:r w:rsidR="00B6180A" w:rsidRPr="00481FB0">
        <w:rPr>
          <w:rFonts w:cstheme="minorHAnsi"/>
        </w:rPr>
        <w:t>G</w:t>
      </w:r>
      <w:r w:rsidR="002E5200" w:rsidRPr="00481FB0">
        <w:rPr>
          <w:rFonts w:cstheme="minorHAnsi"/>
        </w:rPr>
        <w:t xml:space="preserve">rant </w:t>
      </w:r>
      <w:r w:rsidR="00B6180A" w:rsidRPr="00481FB0">
        <w:rPr>
          <w:rFonts w:cstheme="minorHAnsi"/>
        </w:rPr>
        <w:t>D</w:t>
      </w:r>
      <w:r w:rsidRPr="00481FB0">
        <w:rPr>
          <w:rFonts w:cstheme="minorHAnsi"/>
        </w:rPr>
        <w:t xml:space="preserve">etails </w:t>
      </w:r>
      <w:r w:rsidR="0041583F" w:rsidRPr="00481FB0">
        <w:rPr>
          <w:rFonts w:cstheme="minorHAnsi"/>
        </w:rPr>
        <w:t xml:space="preserve">component </w:t>
      </w:r>
      <w:r w:rsidR="00F637C8" w:rsidRPr="00481FB0">
        <w:rPr>
          <w:rFonts w:cstheme="minorHAnsi"/>
        </w:rPr>
        <w:t xml:space="preserve">finishes with </w:t>
      </w:r>
      <w:r w:rsidRPr="00481FB0">
        <w:rPr>
          <w:rFonts w:cstheme="minorHAnsi"/>
        </w:rPr>
        <w:t xml:space="preserve">the signatures page where the Commonwealth and the Grantee execute the Agreement. </w:t>
      </w:r>
    </w:p>
    <w:p w14:paraId="4DB493EF" w14:textId="77777777" w:rsidR="007938AE" w:rsidRPr="00481FB0" w:rsidRDefault="007938AE" w:rsidP="0007608C">
      <w:pPr>
        <w:pStyle w:val="Numberedpara1stindent"/>
        <w:numPr>
          <w:ilvl w:val="0"/>
          <w:numId w:val="18"/>
        </w:numPr>
        <w:ind w:left="1418" w:hanging="698"/>
      </w:pPr>
      <w:r w:rsidRPr="00481FB0">
        <w:t xml:space="preserve">The </w:t>
      </w:r>
      <w:r w:rsidR="00506A82" w:rsidRPr="00481FB0">
        <w:rPr>
          <w:b/>
        </w:rPr>
        <w:t>Supplementary T</w:t>
      </w:r>
      <w:r w:rsidRPr="00481FB0">
        <w:rPr>
          <w:b/>
        </w:rPr>
        <w:t>erms</w:t>
      </w:r>
      <w:r w:rsidRPr="00481FB0">
        <w:t xml:space="preserve"> </w:t>
      </w:r>
      <w:r w:rsidR="0041583F" w:rsidRPr="00481FB0">
        <w:t>component</w:t>
      </w:r>
      <w:r w:rsidR="00E5425D" w:rsidRPr="00481FB0">
        <w:t xml:space="preserve"> (G. Supplementary Terms)</w:t>
      </w:r>
      <w:r w:rsidR="0041583F" w:rsidRPr="00481FB0">
        <w:t xml:space="preserve"> is optional and</w:t>
      </w:r>
      <w:r w:rsidR="001206BB" w:rsidRPr="00481FB0">
        <w:t xml:space="preserve"> </w:t>
      </w:r>
      <w:r w:rsidRPr="00481FB0">
        <w:t>contain</w:t>
      </w:r>
      <w:r w:rsidR="001206BB" w:rsidRPr="00481FB0">
        <w:t>s</w:t>
      </w:r>
      <w:r w:rsidRPr="00481FB0">
        <w:t xml:space="preserve"> additional terms and conditions</w:t>
      </w:r>
      <w:r w:rsidR="00506A82" w:rsidRPr="00481FB0">
        <w:t>.  For many A</w:t>
      </w:r>
      <w:r w:rsidRPr="00481FB0">
        <w:t xml:space="preserve">greements, there </w:t>
      </w:r>
      <w:r w:rsidR="00506A82" w:rsidRPr="00481FB0">
        <w:t xml:space="preserve">may not be a </w:t>
      </w:r>
      <w:r w:rsidR="00506A82" w:rsidRPr="00481FB0">
        <w:lastRenderedPageBreak/>
        <w:t>need to include S</w:t>
      </w:r>
      <w:r w:rsidRPr="00481FB0">
        <w:t>upp</w:t>
      </w:r>
      <w:r w:rsidR="00506A82" w:rsidRPr="00481FB0">
        <w:t>lementary T</w:t>
      </w:r>
      <w:r w:rsidR="001206BB" w:rsidRPr="00481FB0">
        <w:t xml:space="preserve">erms, </w:t>
      </w:r>
      <w:r w:rsidR="00506A82" w:rsidRPr="00481FB0">
        <w:t>but for some A</w:t>
      </w:r>
      <w:r w:rsidRPr="00481FB0">
        <w:t>greements, it may be appropriate</w:t>
      </w:r>
      <w:r w:rsidR="00506A82" w:rsidRPr="00481FB0">
        <w:t xml:space="preserve"> to include one or more of the Supplementary T</w:t>
      </w:r>
      <w:r w:rsidRPr="00481FB0">
        <w:t>er</w:t>
      </w:r>
      <w:r w:rsidR="00506A82" w:rsidRPr="00481FB0">
        <w:t xml:space="preserve">ms. You can only include </w:t>
      </w:r>
      <w:r w:rsidR="0041583F" w:rsidRPr="00481FB0">
        <w:t>the</w:t>
      </w:r>
      <w:r w:rsidR="00506A82" w:rsidRPr="00481FB0">
        <w:t xml:space="preserve"> S</w:t>
      </w:r>
      <w:r w:rsidRPr="00481FB0">
        <w:t>upple</w:t>
      </w:r>
      <w:r w:rsidR="00506A82" w:rsidRPr="00481FB0">
        <w:t>mentary T</w:t>
      </w:r>
      <w:r w:rsidR="00A957E3" w:rsidRPr="00481FB0">
        <w:t xml:space="preserve">erms </w:t>
      </w:r>
      <w:r w:rsidR="0041583F" w:rsidRPr="00481FB0">
        <w:t xml:space="preserve">that are </w:t>
      </w:r>
      <w:r w:rsidR="00A957E3" w:rsidRPr="00481FB0">
        <w:t>contained in the t</w:t>
      </w:r>
      <w:r w:rsidRPr="00481FB0">
        <w:t xml:space="preserve">emplate.  You should </w:t>
      </w:r>
      <w:r w:rsidR="001206BB" w:rsidRPr="00481FB0">
        <w:t>carefully</w:t>
      </w:r>
      <w:r w:rsidRPr="00481FB0">
        <w:t xml:space="preserve"> </w:t>
      </w:r>
      <w:r w:rsidR="00506A82" w:rsidRPr="00481FB0">
        <w:t xml:space="preserve">consider </w:t>
      </w:r>
      <w:r w:rsidR="0041583F" w:rsidRPr="00481FB0">
        <w:t>whether to include</w:t>
      </w:r>
      <w:r w:rsidR="00506A82" w:rsidRPr="00481FB0">
        <w:t xml:space="preserve"> a Supplementary T</w:t>
      </w:r>
      <w:r w:rsidRPr="00481FB0">
        <w:t xml:space="preserve">erm and only include </w:t>
      </w:r>
      <w:r w:rsidR="0041583F" w:rsidRPr="00481FB0">
        <w:t>additional terms</w:t>
      </w:r>
      <w:r w:rsidRPr="00481FB0">
        <w:t xml:space="preserve"> that are essential to the management of the Grant. </w:t>
      </w:r>
    </w:p>
    <w:p w14:paraId="239C0A2C" w14:textId="1A344852" w:rsidR="007938AE" w:rsidRPr="00481FB0" w:rsidRDefault="007938AE" w:rsidP="0007608C">
      <w:pPr>
        <w:pStyle w:val="Numberedpara1stindent"/>
        <w:numPr>
          <w:ilvl w:val="0"/>
          <w:numId w:val="18"/>
        </w:numPr>
        <w:ind w:left="1418" w:hanging="698"/>
      </w:pPr>
      <w:r w:rsidRPr="00481FB0">
        <w:t xml:space="preserve">The </w:t>
      </w:r>
      <w:r w:rsidR="00F637C8" w:rsidRPr="00481FB0">
        <w:rPr>
          <w:b/>
        </w:rPr>
        <w:t>Commonwealth</w:t>
      </w:r>
      <w:r w:rsidR="00F637C8" w:rsidRPr="00481FB0">
        <w:t xml:space="preserve"> </w:t>
      </w:r>
      <w:r w:rsidR="004A086C" w:rsidRPr="00481FB0">
        <w:rPr>
          <w:b/>
        </w:rPr>
        <w:t>General Grant Conditions</w:t>
      </w:r>
      <w:r w:rsidR="004A086C" w:rsidRPr="00481FB0">
        <w:t xml:space="preserve"> </w:t>
      </w:r>
      <w:r w:rsidR="00131864" w:rsidRPr="00481FB0">
        <w:t xml:space="preserve">(CGGCs) </w:t>
      </w:r>
      <w:r w:rsidR="00506A82" w:rsidRPr="00481FB0">
        <w:t xml:space="preserve">is a </w:t>
      </w:r>
      <w:r w:rsidR="00237384" w:rsidRPr="00481FB0">
        <w:t>schedule</w:t>
      </w:r>
      <w:r w:rsidR="00504626" w:rsidRPr="00481FB0">
        <w:t xml:space="preserve"> (Schedule 1)</w:t>
      </w:r>
      <w:r w:rsidR="00237384" w:rsidRPr="00481FB0">
        <w:t xml:space="preserve"> </w:t>
      </w:r>
      <w:r w:rsidRPr="00481FB0">
        <w:t xml:space="preserve">attached at the end of the </w:t>
      </w:r>
      <w:r w:rsidR="00A957E3" w:rsidRPr="00481FB0">
        <w:t>t</w:t>
      </w:r>
      <w:r w:rsidRPr="00481FB0">
        <w:t>emplate</w:t>
      </w:r>
      <w:r w:rsidR="00237384" w:rsidRPr="00481FB0">
        <w:t xml:space="preserve">. It </w:t>
      </w:r>
      <w:r w:rsidRPr="00481FB0">
        <w:t>define</w:t>
      </w:r>
      <w:r w:rsidR="00237384" w:rsidRPr="00481FB0">
        <w:t>s</w:t>
      </w:r>
      <w:r w:rsidRPr="00481FB0">
        <w:t xml:space="preserve"> the standard rights and obligations that apply to the Agreement.  These </w:t>
      </w:r>
      <w:r w:rsidR="00237384" w:rsidRPr="00481FB0">
        <w:t xml:space="preserve">conditions </w:t>
      </w:r>
      <w:r w:rsidRPr="00481FB0">
        <w:t xml:space="preserve">cannot be changed.  </w:t>
      </w:r>
      <w:r w:rsidR="00995B64" w:rsidRPr="00481FB0">
        <w:t>If included, Supplementary T</w:t>
      </w:r>
      <w:r w:rsidRPr="00481FB0">
        <w:t xml:space="preserve">erms will take priority over the </w:t>
      </w:r>
      <w:r w:rsidR="00131864" w:rsidRPr="00481FB0">
        <w:t>CGGCs</w:t>
      </w:r>
      <w:r w:rsidR="00F637C8" w:rsidRPr="00481FB0">
        <w:t xml:space="preserve"> if there is an inconsistency</w:t>
      </w:r>
      <w:r w:rsidRPr="00481FB0">
        <w:t xml:space="preserve">.  </w:t>
      </w:r>
    </w:p>
    <w:p w14:paraId="343F055D" w14:textId="77777777" w:rsidR="007938AE" w:rsidRPr="00D81C8C" w:rsidRDefault="005D2B0F" w:rsidP="00097327">
      <w:pPr>
        <w:pStyle w:val="Heading3"/>
        <w:numPr>
          <w:ilvl w:val="1"/>
          <w:numId w:val="17"/>
        </w:numPr>
        <w:spacing w:before="120" w:after="120"/>
        <w:ind w:left="1418" w:hanging="709"/>
        <w:rPr>
          <w:sz w:val="24"/>
          <w:szCs w:val="24"/>
        </w:rPr>
      </w:pPr>
      <w:bookmarkStart w:id="6" w:name="_Toc531616072"/>
      <w:r w:rsidRPr="00D81C8C">
        <w:rPr>
          <w:sz w:val="24"/>
          <w:szCs w:val="24"/>
        </w:rPr>
        <w:t>Adding s</w:t>
      </w:r>
      <w:r w:rsidR="007938AE" w:rsidRPr="00D81C8C">
        <w:rPr>
          <w:sz w:val="24"/>
          <w:szCs w:val="24"/>
        </w:rPr>
        <w:t>chedules</w:t>
      </w:r>
      <w:bookmarkEnd w:id="6"/>
    </w:p>
    <w:p w14:paraId="70BD9048" w14:textId="77777777" w:rsidR="00414224" w:rsidRPr="00481FB0" w:rsidRDefault="00CB09FE" w:rsidP="00414224">
      <w:pPr>
        <w:pStyle w:val="Numberedpara1stindent"/>
        <w:numPr>
          <w:ilvl w:val="0"/>
          <w:numId w:val="18"/>
        </w:numPr>
        <w:ind w:left="1418" w:hanging="698"/>
      </w:pPr>
      <w:r w:rsidRPr="00481FB0">
        <w:t>For straightforward G</w:t>
      </w:r>
      <w:r w:rsidR="007938AE" w:rsidRPr="00481FB0">
        <w:t xml:space="preserve">rants, all the details of the Activity </w:t>
      </w:r>
      <w:r w:rsidR="007B22F2" w:rsidRPr="00481FB0">
        <w:t>should</w:t>
      </w:r>
      <w:r w:rsidR="007938AE" w:rsidRPr="00481FB0">
        <w:t xml:space="preserve"> be contained in th</w:t>
      </w:r>
      <w:r w:rsidR="007A1160" w:rsidRPr="00481FB0">
        <w:t>e Grant Details section of the t</w:t>
      </w:r>
      <w:r w:rsidR="007938AE" w:rsidRPr="00481FB0">
        <w:t xml:space="preserve">emplate.  However, </w:t>
      </w:r>
      <w:r w:rsidR="00EA5E7E" w:rsidRPr="00481FB0">
        <w:t>for larger or more complicated G</w:t>
      </w:r>
      <w:r w:rsidR="007938AE" w:rsidRPr="00481FB0">
        <w:t>rants, it may be necessary to include information</w:t>
      </w:r>
      <w:r w:rsidR="00A92F16" w:rsidRPr="00481FB0">
        <w:t xml:space="preserve">, </w:t>
      </w:r>
      <w:r w:rsidR="007938AE" w:rsidRPr="00481FB0">
        <w:t>which does not readily fit within th</w:t>
      </w:r>
      <w:r w:rsidR="007B22F2" w:rsidRPr="00481FB0">
        <w:t>e Grant Details section of the t</w:t>
      </w:r>
      <w:r w:rsidR="007938AE" w:rsidRPr="00481FB0">
        <w:t>emplate</w:t>
      </w:r>
      <w:r w:rsidR="00A92F16" w:rsidRPr="00481FB0">
        <w:t>,</w:t>
      </w:r>
      <w:r w:rsidR="007B22F2" w:rsidRPr="00481FB0">
        <w:t xml:space="preserve"> as additional schedules</w:t>
      </w:r>
      <w:r w:rsidR="00506A82" w:rsidRPr="00481FB0">
        <w:t>.  For example, where a G</w:t>
      </w:r>
      <w:r w:rsidR="007938AE" w:rsidRPr="00481FB0">
        <w:t>rant extends over a number of years and involves milest</w:t>
      </w:r>
      <w:r w:rsidR="00506A82" w:rsidRPr="00481FB0">
        <w:t xml:space="preserve">ones or periodic reporting, you </w:t>
      </w:r>
      <w:r w:rsidR="007938AE" w:rsidRPr="00481FB0">
        <w:t xml:space="preserve">should include any reporting templates which the Grantee will be required to </w:t>
      </w:r>
      <w:r w:rsidR="00F65CC9" w:rsidRPr="00481FB0">
        <w:t>use</w:t>
      </w:r>
      <w:r w:rsidR="00A92F16" w:rsidRPr="00481FB0">
        <w:t xml:space="preserve"> as schedules</w:t>
      </w:r>
      <w:r w:rsidR="007938AE" w:rsidRPr="00481FB0">
        <w:t xml:space="preserve">.  </w:t>
      </w:r>
    </w:p>
    <w:p w14:paraId="33550FA5" w14:textId="1B4D3C07" w:rsidR="007938AE" w:rsidRPr="00481FB0" w:rsidRDefault="007938AE" w:rsidP="00421633">
      <w:pPr>
        <w:pStyle w:val="Numberedpara1stindent"/>
        <w:numPr>
          <w:ilvl w:val="0"/>
          <w:numId w:val="18"/>
        </w:numPr>
        <w:ind w:left="1418" w:hanging="698"/>
      </w:pPr>
      <w:r w:rsidRPr="00481FB0">
        <w:t xml:space="preserve">Additional information </w:t>
      </w:r>
      <w:r w:rsidR="00F65CC9" w:rsidRPr="00481FB0">
        <w:t>relating</w:t>
      </w:r>
      <w:r w:rsidRPr="00481FB0">
        <w:t xml:space="preserve"> to the Activity should be included as additional schedules at the end of the Agreement.  </w:t>
      </w:r>
      <w:r w:rsidR="007B22F2" w:rsidRPr="00481FB0">
        <w:t>You</w:t>
      </w:r>
      <w:r w:rsidRPr="00481FB0">
        <w:t xml:space="preserve"> should be careful to ensure </w:t>
      </w:r>
      <w:r w:rsidR="007B22F2" w:rsidRPr="00481FB0">
        <w:t>any</w:t>
      </w:r>
      <w:r w:rsidRPr="00481FB0">
        <w:t xml:space="preserve"> schedules are </w:t>
      </w:r>
      <w:r w:rsidR="007B22F2" w:rsidRPr="00481FB0">
        <w:t xml:space="preserve">properly referenced </w:t>
      </w:r>
      <w:r w:rsidRPr="00481FB0">
        <w:t>in the Grant Details (e.g</w:t>
      </w:r>
      <w:r w:rsidR="00A92F16" w:rsidRPr="00481FB0">
        <w:rPr>
          <w:color w:val="000000" w:themeColor="text1"/>
        </w:rPr>
        <w:t xml:space="preserve">. </w:t>
      </w:r>
      <w:r w:rsidR="00FC74A9">
        <w:rPr>
          <w:color w:val="000000" w:themeColor="text1"/>
        </w:rPr>
        <w:t>I</w:t>
      </w:r>
      <w:r w:rsidRPr="00481FB0">
        <w:rPr>
          <w:color w:val="000000" w:themeColor="text1"/>
        </w:rPr>
        <w:t xml:space="preserve">tem </w:t>
      </w:r>
      <w:r w:rsidR="00A92F16" w:rsidRPr="00481FB0">
        <w:rPr>
          <w:color w:val="000000" w:themeColor="text1"/>
        </w:rPr>
        <w:t>‘</w:t>
      </w:r>
      <w:r w:rsidRPr="00481FB0">
        <w:rPr>
          <w:color w:val="000000" w:themeColor="text1"/>
        </w:rPr>
        <w:t>B</w:t>
      </w:r>
      <w:r w:rsidR="00A92F16" w:rsidRPr="00481FB0">
        <w:rPr>
          <w:color w:val="000000" w:themeColor="text1"/>
        </w:rPr>
        <w:t xml:space="preserve">. Activity’ and </w:t>
      </w:r>
      <w:r w:rsidR="00FC74A9">
        <w:rPr>
          <w:color w:val="000000" w:themeColor="text1"/>
        </w:rPr>
        <w:t>I</w:t>
      </w:r>
      <w:r w:rsidR="00FC74A9" w:rsidRPr="00481FB0">
        <w:rPr>
          <w:color w:val="000000" w:themeColor="text1"/>
        </w:rPr>
        <w:t xml:space="preserve">tem </w:t>
      </w:r>
      <w:r w:rsidR="00A92F16" w:rsidRPr="00481FB0">
        <w:rPr>
          <w:color w:val="000000" w:themeColor="text1"/>
        </w:rPr>
        <w:t>‘</w:t>
      </w:r>
      <w:r w:rsidRPr="00481FB0">
        <w:rPr>
          <w:color w:val="000000" w:themeColor="text1"/>
        </w:rPr>
        <w:t>E</w:t>
      </w:r>
      <w:r w:rsidR="00A92F16" w:rsidRPr="00481FB0">
        <w:rPr>
          <w:color w:val="000000" w:themeColor="text1"/>
        </w:rPr>
        <w:t>.</w:t>
      </w:r>
      <w:r w:rsidRPr="00481FB0">
        <w:rPr>
          <w:color w:val="000000" w:themeColor="text1"/>
        </w:rPr>
        <w:t xml:space="preserve"> Reporting</w:t>
      </w:r>
      <w:r w:rsidR="00A92F16" w:rsidRPr="00481FB0">
        <w:rPr>
          <w:color w:val="000000" w:themeColor="text1"/>
        </w:rPr>
        <w:t>’</w:t>
      </w:r>
      <w:r w:rsidRPr="00481FB0">
        <w:rPr>
          <w:color w:val="000000" w:themeColor="text1"/>
        </w:rPr>
        <w:t>) and update the contents page accor</w:t>
      </w:r>
      <w:r w:rsidRPr="00481FB0">
        <w:t xml:space="preserve">dingly.   </w:t>
      </w:r>
    </w:p>
    <w:p w14:paraId="6145FF96" w14:textId="77777777" w:rsidR="007938AE" w:rsidRPr="00D81C8C" w:rsidRDefault="00597A88" w:rsidP="00097327">
      <w:pPr>
        <w:pStyle w:val="Heading3"/>
        <w:numPr>
          <w:ilvl w:val="1"/>
          <w:numId w:val="17"/>
        </w:numPr>
        <w:spacing w:before="120" w:after="120"/>
        <w:ind w:left="1418" w:hanging="709"/>
        <w:rPr>
          <w:sz w:val="24"/>
          <w:szCs w:val="24"/>
        </w:rPr>
      </w:pPr>
      <w:bookmarkStart w:id="7" w:name="_Toc531616073"/>
      <w:r w:rsidRPr="00D81C8C">
        <w:rPr>
          <w:sz w:val="24"/>
          <w:szCs w:val="24"/>
        </w:rPr>
        <w:t>Multiple G</w:t>
      </w:r>
      <w:r w:rsidR="007938AE" w:rsidRPr="00D81C8C">
        <w:rPr>
          <w:sz w:val="24"/>
          <w:szCs w:val="24"/>
        </w:rPr>
        <w:t>rant</w:t>
      </w:r>
      <w:r w:rsidR="006125A9" w:rsidRPr="00D81C8C">
        <w:rPr>
          <w:sz w:val="24"/>
          <w:szCs w:val="24"/>
        </w:rPr>
        <w:t>s within an A</w:t>
      </w:r>
      <w:r w:rsidR="007938AE" w:rsidRPr="00D81C8C">
        <w:rPr>
          <w:sz w:val="24"/>
          <w:szCs w:val="24"/>
        </w:rPr>
        <w:t>greement</w:t>
      </w:r>
      <w:bookmarkEnd w:id="7"/>
    </w:p>
    <w:p w14:paraId="556B04BE" w14:textId="77777777" w:rsidR="007938AE" w:rsidRPr="00481FB0" w:rsidRDefault="005D2B0F" w:rsidP="0007608C">
      <w:pPr>
        <w:pStyle w:val="Numberedpara1stindent"/>
        <w:numPr>
          <w:ilvl w:val="0"/>
          <w:numId w:val="18"/>
        </w:numPr>
        <w:ind w:left="1418" w:hanging="698"/>
      </w:pPr>
      <w:r w:rsidRPr="00481FB0">
        <w:t>The t</w:t>
      </w:r>
      <w:r w:rsidR="007938AE" w:rsidRPr="00481FB0">
        <w:t>emplate has been designed to accommodate more</w:t>
      </w:r>
      <w:r w:rsidR="00597A88" w:rsidRPr="00481FB0">
        <w:t xml:space="preserve"> than one Grant under a single A</w:t>
      </w:r>
      <w:r w:rsidR="007938AE" w:rsidRPr="00481FB0">
        <w:t xml:space="preserve">greement.  This </w:t>
      </w:r>
      <w:r w:rsidRPr="00481FB0">
        <w:t>can be</w:t>
      </w:r>
      <w:r w:rsidR="007938AE" w:rsidRPr="00481FB0">
        <w:t xml:space="preserve"> achieved by preparing a separate Grant Details </w:t>
      </w:r>
      <w:r w:rsidR="00F65CC9" w:rsidRPr="00481FB0">
        <w:t xml:space="preserve">component </w:t>
      </w:r>
      <w:r w:rsidR="007938AE" w:rsidRPr="00481FB0">
        <w:t>(w</w:t>
      </w:r>
      <w:r w:rsidR="00506A82" w:rsidRPr="00481FB0">
        <w:t>ith, if necessary, appropriate S</w:t>
      </w:r>
      <w:r w:rsidR="007938AE" w:rsidRPr="00481FB0">
        <w:t xml:space="preserve">upplementary </w:t>
      </w:r>
      <w:r w:rsidR="00506A82" w:rsidRPr="00481FB0">
        <w:t>T</w:t>
      </w:r>
      <w:r w:rsidR="00B953F0" w:rsidRPr="00481FB0">
        <w:t>erms</w:t>
      </w:r>
      <w:r w:rsidR="007938AE" w:rsidRPr="00481FB0">
        <w:t xml:space="preserve">) for each Grant. </w:t>
      </w:r>
      <w:r w:rsidRPr="00481FB0">
        <w:t>Including multiple</w:t>
      </w:r>
      <w:r w:rsidR="00597A88" w:rsidRPr="00481FB0">
        <w:t xml:space="preserve"> G</w:t>
      </w:r>
      <w:r w:rsidR="007938AE" w:rsidRPr="00481FB0">
        <w:t xml:space="preserve">rants </w:t>
      </w:r>
      <w:r w:rsidRPr="00481FB0">
        <w:t>in</w:t>
      </w:r>
      <w:r w:rsidR="00597A88" w:rsidRPr="00481FB0">
        <w:t xml:space="preserve"> a single A</w:t>
      </w:r>
      <w:r w:rsidR="007938AE" w:rsidRPr="00481FB0">
        <w:t xml:space="preserve">greement may affect the risk </w:t>
      </w:r>
      <w:r w:rsidR="0099431E" w:rsidRPr="00481FB0">
        <w:t>of the Agreement</w:t>
      </w:r>
      <w:r w:rsidR="006125A9" w:rsidRPr="00481FB0">
        <w:t xml:space="preserve"> overall</w:t>
      </w:r>
      <w:r w:rsidR="0099431E" w:rsidRPr="00481FB0">
        <w:t xml:space="preserve">.  </w:t>
      </w:r>
      <w:r w:rsidR="00597A88" w:rsidRPr="00481FB0">
        <w:t>Where multiple G</w:t>
      </w:r>
      <w:r w:rsidR="006125A9" w:rsidRPr="00481FB0">
        <w:t xml:space="preserve">rants are included under </w:t>
      </w:r>
      <w:r w:rsidR="00597A88" w:rsidRPr="00481FB0">
        <w:t>a single A</w:t>
      </w:r>
      <w:r w:rsidR="006125A9" w:rsidRPr="00481FB0">
        <w:t xml:space="preserve">greement you should </w:t>
      </w:r>
      <w:r w:rsidR="0003335E" w:rsidRPr="00481FB0">
        <w:t>assess</w:t>
      </w:r>
      <w:r w:rsidR="006125A9" w:rsidRPr="00481FB0">
        <w:t xml:space="preserve"> </w:t>
      </w:r>
      <w:r w:rsidRPr="00481FB0">
        <w:t>whether the t</w:t>
      </w:r>
      <w:r w:rsidR="007938AE" w:rsidRPr="00481FB0">
        <w:t>emplate is the appropriate docume</w:t>
      </w:r>
      <w:r w:rsidR="0003335E" w:rsidRPr="00481FB0">
        <w:t xml:space="preserve">nt to be used or whether a different </w:t>
      </w:r>
      <w:r w:rsidR="007938AE" w:rsidRPr="00481FB0">
        <w:t xml:space="preserve">agreement </w:t>
      </w:r>
      <w:r w:rsidR="0099431E" w:rsidRPr="00481FB0">
        <w:t>is</w:t>
      </w:r>
      <w:r w:rsidR="007938AE" w:rsidRPr="00481FB0">
        <w:t xml:space="preserve"> appropriate.</w:t>
      </w:r>
    </w:p>
    <w:p w14:paraId="05A1D268" w14:textId="77777777" w:rsidR="007938AE" w:rsidRPr="00481FB0" w:rsidRDefault="00597A88" w:rsidP="0007608C">
      <w:pPr>
        <w:pStyle w:val="Numberedpara1stindent"/>
        <w:numPr>
          <w:ilvl w:val="0"/>
          <w:numId w:val="18"/>
        </w:numPr>
        <w:ind w:left="1418" w:hanging="698"/>
      </w:pPr>
      <w:r w:rsidRPr="00481FB0">
        <w:t xml:space="preserve">Where multiple </w:t>
      </w:r>
      <w:r w:rsidR="00BD685C" w:rsidRPr="00481FB0">
        <w:t>G</w:t>
      </w:r>
      <w:r w:rsidR="007938AE" w:rsidRPr="00481FB0">
        <w:t xml:space="preserve">rants </w:t>
      </w:r>
      <w:r w:rsidR="00BD685C" w:rsidRPr="00481FB0">
        <w:t>are included under one</w:t>
      </w:r>
      <w:r w:rsidR="007938AE" w:rsidRPr="00481FB0">
        <w:t xml:space="preserve"> Agreement, each Grant must be betw</w:t>
      </w:r>
      <w:r w:rsidR="000709CD" w:rsidRPr="00481FB0">
        <w:t>een the same Parties.  T</w:t>
      </w:r>
      <w:r w:rsidR="007938AE" w:rsidRPr="00481FB0">
        <w:t>he Grantee must be the same legal entity (</w:t>
      </w:r>
      <w:r w:rsidR="00B953F0" w:rsidRPr="00481FB0">
        <w:t>e.g.</w:t>
      </w:r>
      <w:r w:rsidR="007938AE" w:rsidRPr="00481FB0">
        <w:t xml:space="preserve"> the same ABN and ACN) and the same </w:t>
      </w:r>
      <w:r w:rsidR="007E153D" w:rsidRPr="00481FB0">
        <w:t>entity</w:t>
      </w:r>
      <w:r w:rsidR="007938AE" w:rsidRPr="00481FB0">
        <w:t xml:space="preserve"> representing the Commonwealth </w:t>
      </w:r>
      <w:r w:rsidR="0003335E" w:rsidRPr="00481FB0">
        <w:t>should</w:t>
      </w:r>
      <w:r w:rsidR="007938AE" w:rsidRPr="00481FB0">
        <w:t xml:space="preserve"> be providing the Grants.</w:t>
      </w:r>
    </w:p>
    <w:p w14:paraId="2C118A0B" w14:textId="12DF2627" w:rsidR="007938AE" w:rsidRPr="00481FB0" w:rsidRDefault="007938AE" w:rsidP="0007608C">
      <w:pPr>
        <w:pStyle w:val="Numberedpara1stindent"/>
        <w:numPr>
          <w:ilvl w:val="0"/>
          <w:numId w:val="18"/>
        </w:numPr>
        <w:ind w:left="1418" w:hanging="698"/>
      </w:pPr>
      <w:r w:rsidRPr="00481FB0">
        <w:t xml:space="preserve">Where an additional Grant is added to an </w:t>
      </w:r>
      <w:r w:rsidR="00865259" w:rsidRPr="00481FB0">
        <w:t>existing</w:t>
      </w:r>
      <w:r w:rsidRPr="00481FB0">
        <w:t xml:space="preserve"> Agreement</w:t>
      </w:r>
      <w:r w:rsidR="00865259" w:rsidRPr="00481FB0">
        <w:t>,</w:t>
      </w:r>
      <w:r w:rsidRPr="00481FB0">
        <w:t xml:space="preserve"> the new Grant Details should be treated as a variation to the original Agreeme</w:t>
      </w:r>
      <w:r w:rsidR="00506A82" w:rsidRPr="00481FB0">
        <w:t xml:space="preserve">nt </w:t>
      </w:r>
      <w:r w:rsidR="00506A82" w:rsidRPr="00481FB0">
        <w:rPr>
          <w:color w:val="000000" w:themeColor="text1"/>
        </w:rPr>
        <w:t>(</w:t>
      </w:r>
      <w:r w:rsidR="00506A82" w:rsidRPr="00E90146">
        <w:t xml:space="preserve">see </w:t>
      </w:r>
      <w:hyperlink w:anchor="_7._Variation" w:history="1">
        <w:r w:rsidR="00131864" w:rsidRPr="00E90146">
          <w:t>CGGC7</w:t>
        </w:r>
      </w:hyperlink>
      <w:r w:rsidRPr="00481FB0">
        <w:t>).</w:t>
      </w:r>
    </w:p>
    <w:p w14:paraId="37E98C8E" w14:textId="22D0A8FF" w:rsidR="007938AE" w:rsidRPr="00481FB0" w:rsidRDefault="007938AE" w:rsidP="0007608C">
      <w:pPr>
        <w:pStyle w:val="Numberedpara1stindent"/>
        <w:numPr>
          <w:ilvl w:val="0"/>
          <w:numId w:val="18"/>
        </w:numPr>
        <w:ind w:left="1418" w:hanging="698"/>
      </w:pPr>
      <w:r w:rsidRPr="00481FB0">
        <w:t xml:space="preserve">Managing multiple Grants within a single Agreement </w:t>
      </w:r>
      <w:r w:rsidR="00865259" w:rsidRPr="00481FB0">
        <w:t>can require</w:t>
      </w:r>
      <w:r w:rsidRPr="00481FB0">
        <w:t xml:space="preserve"> a</w:t>
      </w:r>
      <w:r w:rsidR="00865259" w:rsidRPr="00481FB0">
        <w:t>dditional oversight.  E</w:t>
      </w:r>
      <w:r w:rsidRPr="00481FB0">
        <w:t xml:space="preserve">ach Grant (and each Activity) </w:t>
      </w:r>
      <w:r w:rsidR="00865259" w:rsidRPr="00481FB0">
        <w:t>should</w:t>
      </w:r>
      <w:r w:rsidRPr="00481FB0">
        <w:t xml:space="preserve"> be </w:t>
      </w:r>
      <w:r w:rsidR="00865259" w:rsidRPr="00481FB0">
        <w:t>actively</w:t>
      </w:r>
      <w:r w:rsidRPr="00481FB0">
        <w:t xml:space="preserve"> managed</w:t>
      </w:r>
      <w:r w:rsidR="00634848" w:rsidRPr="00481FB0">
        <w:t>,</w:t>
      </w:r>
      <w:r w:rsidRPr="00481FB0">
        <w:t xml:space="preserve"> </w:t>
      </w:r>
      <w:r w:rsidR="00254745" w:rsidRPr="00481FB0">
        <w:t>as</w:t>
      </w:r>
      <w:r w:rsidRPr="00481FB0">
        <w:t xml:space="preserve"> there </w:t>
      </w:r>
      <w:r w:rsidR="00254745" w:rsidRPr="00481FB0">
        <w:t>may be</w:t>
      </w:r>
      <w:r w:rsidRPr="00481FB0">
        <w:t xml:space="preserve"> an increased risk of issues being overlooked or 'merged' across separate Grants.  The governance capacity of </w:t>
      </w:r>
      <w:r w:rsidR="00506A82" w:rsidRPr="00481FB0">
        <w:t xml:space="preserve">your </w:t>
      </w:r>
      <w:r w:rsidR="007E153D" w:rsidRPr="00481FB0">
        <w:t>entity</w:t>
      </w:r>
      <w:r w:rsidRPr="00481FB0">
        <w:t xml:space="preserve"> and the Grantee should be </w:t>
      </w:r>
      <w:r w:rsidR="00254745" w:rsidRPr="00481FB0">
        <w:t>considered before incorporating multiple G</w:t>
      </w:r>
      <w:r w:rsidRPr="00481FB0">
        <w:t xml:space="preserve">rants within a single Agreement. </w:t>
      </w:r>
    </w:p>
    <w:p w14:paraId="15C20525" w14:textId="25A32712" w:rsidR="007938AE" w:rsidRPr="00384199" w:rsidRDefault="007938AE" w:rsidP="0004666A">
      <w:pPr>
        <w:pStyle w:val="Heading2"/>
        <w:numPr>
          <w:ilvl w:val="0"/>
          <w:numId w:val="17"/>
        </w:numPr>
        <w:spacing w:before="120" w:after="120"/>
        <w:ind w:left="357" w:hanging="357"/>
        <w:rPr>
          <w:sz w:val="28"/>
          <w:szCs w:val="28"/>
        </w:rPr>
      </w:pPr>
      <w:bookmarkStart w:id="8" w:name="_Toc531616074"/>
      <w:r w:rsidRPr="00384199">
        <w:rPr>
          <w:sz w:val="28"/>
          <w:szCs w:val="28"/>
        </w:rPr>
        <w:t>The Grant Agreement</w:t>
      </w:r>
      <w:bookmarkEnd w:id="8"/>
    </w:p>
    <w:p w14:paraId="4F4C22F3" w14:textId="77777777" w:rsidR="007938AE" w:rsidRPr="00384199" w:rsidRDefault="007938AE" w:rsidP="00097327">
      <w:pPr>
        <w:pStyle w:val="Heading3"/>
        <w:numPr>
          <w:ilvl w:val="1"/>
          <w:numId w:val="17"/>
        </w:numPr>
        <w:spacing w:before="120" w:after="120"/>
        <w:ind w:left="1418" w:hanging="709"/>
        <w:rPr>
          <w:sz w:val="24"/>
          <w:szCs w:val="24"/>
        </w:rPr>
      </w:pPr>
      <w:bookmarkStart w:id="9" w:name="_Toc328738704"/>
      <w:bookmarkStart w:id="10" w:name="_Toc531616075"/>
      <w:r w:rsidRPr="00384199">
        <w:rPr>
          <w:sz w:val="24"/>
          <w:szCs w:val="24"/>
        </w:rPr>
        <w:t>Parties to the Agreement</w:t>
      </w:r>
      <w:bookmarkEnd w:id="9"/>
      <w:bookmarkEnd w:id="10"/>
    </w:p>
    <w:p w14:paraId="36E59B32" w14:textId="4C05001C" w:rsidR="007938AE" w:rsidRDefault="007938AE" w:rsidP="001A502B">
      <w:pPr>
        <w:pStyle w:val="Numberedpara1stindent"/>
        <w:numPr>
          <w:ilvl w:val="0"/>
          <w:numId w:val="18"/>
        </w:numPr>
        <w:ind w:left="1418" w:hanging="698"/>
      </w:pPr>
      <w:r w:rsidRPr="009D4182">
        <w:t xml:space="preserve">The </w:t>
      </w:r>
      <w:r w:rsidR="00C76D00" w:rsidRPr="009D4182">
        <w:t>‘</w:t>
      </w:r>
      <w:r w:rsidRPr="009D4182">
        <w:t>Parties to th</w:t>
      </w:r>
      <w:r w:rsidR="00C76D00" w:rsidRPr="009D4182">
        <w:t>is</w:t>
      </w:r>
      <w:r w:rsidRPr="009D4182">
        <w:t xml:space="preserve"> Agreement</w:t>
      </w:r>
      <w:r w:rsidR="00C76D00" w:rsidRPr="009D4182">
        <w:t>’</w:t>
      </w:r>
      <w:r w:rsidRPr="009D4182">
        <w:t xml:space="preserve"> </w:t>
      </w:r>
      <w:r w:rsidR="0003335E" w:rsidRPr="009D4182">
        <w:t xml:space="preserve">section </w:t>
      </w:r>
      <w:r w:rsidRPr="009D4182">
        <w:t xml:space="preserve">is where you enter the details of the Grantee and your </w:t>
      </w:r>
      <w:r w:rsidR="007E153D" w:rsidRPr="009D4182">
        <w:t>entity</w:t>
      </w:r>
      <w:r w:rsidRPr="009D4182">
        <w:t xml:space="preserve"> (representing the Commonwealth) in t</w:t>
      </w:r>
      <w:r w:rsidR="0038551B" w:rsidRPr="009D4182">
        <w:t>he highlighted sections of the t</w:t>
      </w:r>
      <w:r w:rsidRPr="009D4182">
        <w:t xml:space="preserve">emplate.  </w:t>
      </w:r>
    </w:p>
    <w:p w14:paraId="3827D130" w14:textId="77777777" w:rsidR="00F509B3" w:rsidRPr="009D4182" w:rsidRDefault="00F509B3" w:rsidP="00FF159D">
      <w:pPr>
        <w:pStyle w:val="Numberedpara1stindent"/>
        <w:numPr>
          <w:ilvl w:val="0"/>
          <w:numId w:val="0"/>
        </w:numPr>
        <w:ind w:left="1418"/>
      </w:pPr>
    </w:p>
    <w:p w14:paraId="217F9B9E" w14:textId="77777777" w:rsidR="007938AE" w:rsidRPr="009D4182" w:rsidRDefault="007938AE" w:rsidP="001A502B">
      <w:pPr>
        <w:pStyle w:val="Numberedpara1stindent"/>
        <w:numPr>
          <w:ilvl w:val="0"/>
          <w:numId w:val="0"/>
        </w:numPr>
        <w:ind w:left="833" w:firstLine="585"/>
        <w:rPr>
          <w:b/>
          <w:color w:val="000000" w:themeColor="text1"/>
        </w:rPr>
      </w:pPr>
      <w:r w:rsidRPr="009D4182">
        <w:rPr>
          <w:b/>
          <w:color w:val="000000" w:themeColor="text1"/>
        </w:rPr>
        <w:lastRenderedPageBreak/>
        <w:t>Grantee</w:t>
      </w:r>
    </w:p>
    <w:p w14:paraId="3781B6B2" w14:textId="2763309E" w:rsidR="007938AE" w:rsidRPr="009D4182" w:rsidRDefault="00506A82" w:rsidP="001A502B">
      <w:pPr>
        <w:pStyle w:val="Numberedpara1stindent"/>
        <w:numPr>
          <w:ilvl w:val="0"/>
          <w:numId w:val="18"/>
        </w:numPr>
        <w:ind w:left="1418" w:hanging="698"/>
      </w:pPr>
      <w:r w:rsidRPr="009D4182">
        <w:t>Y</w:t>
      </w:r>
      <w:r w:rsidR="007938AE" w:rsidRPr="009D4182">
        <w:t xml:space="preserve">ou must include the full </w:t>
      </w:r>
      <w:r w:rsidR="00384199" w:rsidRPr="009D4182">
        <w:t>legal</w:t>
      </w:r>
      <w:r w:rsidR="007938AE" w:rsidRPr="009D4182">
        <w:t xml:space="preserve"> name of the Grantee, </w:t>
      </w:r>
      <w:r w:rsidR="0003335E" w:rsidRPr="009D4182">
        <w:t>their</w:t>
      </w:r>
      <w:r w:rsidR="007938AE" w:rsidRPr="009D4182">
        <w:t xml:space="preserve"> registered address and A</w:t>
      </w:r>
      <w:r w:rsidR="00384199" w:rsidRPr="009D4182">
        <w:t xml:space="preserve">ustralian </w:t>
      </w:r>
      <w:r w:rsidR="007938AE" w:rsidRPr="009D4182">
        <w:t>B</w:t>
      </w:r>
      <w:r w:rsidR="00384199" w:rsidRPr="009D4182">
        <w:t xml:space="preserve">usiness </w:t>
      </w:r>
      <w:r w:rsidR="007938AE" w:rsidRPr="009D4182">
        <w:t>N</w:t>
      </w:r>
      <w:r w:rsidR="00A92F16" w:rsidRPr="009D4182">
        <w:t>umber (AB</w:t>
      </w:r>
      <w:r w:rsidR="00384199" w:rsidRPr="009D4182">
        <w:t>N)</w:t>
      </w:r>
      <w:r w:rsidR="007938AE" w:rsidRPr="009D4182">
        <w:t xml:space="preserve"> (if applicable). You should confirm that this information is correct by </w:t>
      </w:r>
      <w:r w:rsidR="00D63A06" w:rsidRPr="009D4182">
        <w:t>searching the</w:t>
      </w:r>
      <w:r w:rsidR="007938AE" w:rsidRPr="009D4182">
        <w:t xml:space="preserve"> relevant databases</w:t>
      </w:r>
      <w:r w:rsidRPr="009D4182">
        <w:t>. In</w:t>
      </w:r>
      <w:r w:rsidR="007938AE" w:rsidRPr="009D4182">
        <w:t xml:space="preserve"> particular</w:t>
      </w:r>
      <w:r w:rsidRPr="009D4182">
        <w:t>,</w:t>
      </w:r>
      <w:r w:rsidR="007938AE" w:rsidRPr="009D4182">
        <w:t xml:space="preserve"> </w:t>
      </w:r>
      <w:hyperlink r:id="rId17" w:history="1">
        <w:r w:rsidR="00E961B4" w:rsidRPr="009D4182">
          <w:rPr>
            <w:rStyle w:val="Hyperlink"/>
            <w:color w:val="0000FF"/>
          </w:rPr>
          <w:t>www.business.gov.au</w:t>
        </w:r>
      </w:hyperlink>
      <w:r w:rsidR="007938AE" w:rsidRPr="009D4182">
        <w:t xml:space="preserve"> for company and business names and </w:t>
      </w:r>
      <w:hyperlink r:id="rId18" w:history="1">
        <w:r w:rsidR="007938AE" w:rsidRPr="009D4182">
          <w:rPr>
            <w:rStyle w:val="Hyperlink"/>
            <w:color w:val="0000FF"/>
          </w:rPr>
          <w:t>www.abr.business.gov.au</w:t>
        </w:r>
      </w:hyperlink>
      <w:r w:rsidR="007938AE" w:rsidRPr="009D4182">
        <w:rPr>
          <w:color w:val="0000FF"/>
        </w:rPr>
        <w:t xml:space="preserve"> </w:t>
      </w:r>
      <w:r w:rsidR="007938AE" w:rsidRPr="009D4182">
        <w:t>for ABNs.</w:t>
      </w:r>
      <w:r w:rsidR="00384199" w:rsidRPr="009D4182">
        <w:t xml:space="preserve">   </w:t>
      </w:r>
    </w:p>
    <w:p w14:paraId="064A8A48" w14:textId="77777777" w:rsidR="00506A82" w:rsidRPr="009D4182" w:rsidRDefault="00506A82" w:rsidP="00506A82">
      <w:pPr>
        <w:pStyle w:val="Numberedpara1stindent"/>
        <w:numPr>
          <w:ilvl w:val="0"/>
          <w:numId w:val="18"/>
        </w:numPr>
        <w:ind w:left="1418" w:hanging="698"/>
      </w:pPr>
      <w:r w:rsidRPr="009D4182">
        <w:t xml:space="preserve">It may not be necessary to include all the information provided for in the template. For example, individuals may not have a trading or business name or fax number.  However, you should include enough information so that the Grantee is identifiable.  </w:t>
      </w:r>
    </w:p>
    <w:p w14:paraId="74A7A7CC" w14:textId="77777777" w:rsidR="00506A82" w:rsidRPr="009D4182" w:rsidRDefault="007938AE" w:rsidP="00506A82">
      <w:pPr>
        <w:pStyle w:val="Numberedpara1stindent"/>
        <w:numPr>
          <w:ilvl w:val="0"/>
          <w:numId w:val="0"/>
        </w:numPr>
        <w:pBdr>
          <w:top w:val="single" w:sz="4" w:space="1" w:color="auto"/>
          <w:left w:val="single" w:sz="4" w:space="4" w:color="auto"/>
          <w:bottom w:val="single" w:sz="4" w:space="1" w:color="auto"/>
          <w:right w:val="single" w:sz="4" w:space="4" w:color="auto"/>
        </w:pBdr>
        <w:shd w:val="clear" w:color="auto" w:fill="D9F3FB"/>
        <w:spacing w:before="240" w:after="240"/>
        <w:rPr>
          <w:b/>
          <w:i/>
        </w:rPr>
      </w:pPr>
      <w:r w:rsidRPr="009D4182">
        <w:rPr>
          <w:b/>
          <w:i/>
        </w:rPr>
        <w:t>IMP</w:t>
      </w:r>
      <w:r w:rsidR="00506A82" w:rsidRPr="009D4182">
        <w:rPr>
          <w:b/>
          <w:i/>
        </w:rPr>
        <w:t>ORTANT:  If the Grantee is the T</w:t>
      </w:r>
      <w:r w:rsidRPr="009D4182">
        <w:rPr>
          <w:b/>
          <w:i/>
        </w:rPr>
        <w:t>rustee</w:t>
      </w:r>
      <w:r w:rsidR="00506A82" w:rsidRPr="009D4182">
        <w:rPr>
          <w:b/>
          <w:i/>
        </w:rPr>
        <w:t xml:space="preserve"> of a T</w:t>
      </w:r>
      <w:r w:rsidR="00932A82" w:rsidRPr="009D4182">
        <w:rPr>
          <w:b/>
          <w:i/>
        </w:rPr>
        <w:t>rust</w:t>
      </w:r>
      <w:r w:rsidR="00506A82" w:rsidRPr="009D4182">
        <w:rPr>
          <w:b/>
          <w:i/>
        </w:rPr>
        <w:t xml:space="preserve"> you should include Supplementary T</w:t>
      </w:r>
      <w:r w:rsidRPr="009D4182">
        <w:rPr>
          <w:b/>
          <w:i/>
        </w:rPr>
        <w:t xml:space="preserve">erm G12. See </w:t>
      </w:r>
      <w:hyperlink w:anchor="_Supplementary_Terms" w:history="1">
        <w:r w:rsidR="00062245" w:rsidRPr="00FB6802">
          <w:rPr>
            <w:b/>
            <w:i/>
          </w:rPr>
          <w:t>part 6</w:t>
        </w:r>
      </w:hyperlink>
      <w:r w:rsidRPr="009D4182">
        <w:rPr>
          <w:b/>
          <w:i/>
        </w:rPr>
        <w:t xml:space="preserve"> </w:t>
      </w:r>
      <w:r w:rsidR="00506A82" w:rsidRPr="009D4182">
        <w:rPr>
          <w:b/>
          <w:i/>
        </w:rPr>
        <w:t xml:space="preserve">of the user guide </w:t>
      </w:r>
      <w:r w:rsidRPr="009D4182">
        <w:rPr>
          <w:b/>
          <w:i/>
        </w:rPr>
        <w:t xml:space="preserve">for more information.  </w:t>
      </w:r>
    </w:p>
    <w:p w14:paraId="5EDD2D6D" w14:textId="77777777" w:rsidR="007938AE" w:rsidRPr="009D4182" w:rsidRDefault="007938AE" w:rsidP="001A502B">
      <w:pPr>
        <w:pStyle w:val="Numberedpara1stindent"/>
        <w:numPr>
          <w:ilvl w:val="0"/>
          <w:numId w:val="0"/>
        </w:numPr>
        <w:ind w:left="1418"/>
        <w:rPr>
          <w:b/>
        </w:rPr>
      </w:pPr>
      <w:r w:rsidRPr="009D4182">
        <w:rPr>
          <w:b/>
        </w:rPr>
        <w:t>The Commonwealth</w:t>
      </w:r>
    </w:p>
    <w:p w14:paraId="66249339" w14:textId="77777777" w:rsidR="007938AE" w:rsidRPr="009D4182" w:rsidRDefault="007938AE" w:rsidP="001A502B">
      <w:pPr>
        <w:pStyle w:val="Numberedpara1stindent"/>
        <w:numPr>
          <w:ilvl w:val="0"/>
          <w:numId w:val="18"/>
        </w:numPr>
        <w:ind w:left="1418" w:hanging="698"/>
      </w:pPr>
      <w:r w:rsidRPr="009D4182">
        <w:t xml:space="preserve">This is </w:t>
      </w:r>
      <w:r w:rsidR="00927E09" w:rsidRPr="009D4182">
        <w:t xml:space="preserve">where you provide the details of </w:t>
      </w:r>
      <w:r w:rsidRPr="009D4182">
        <w:t xml:space="preserve">your </w:t>
      </w:r>
      <w:r w:rsidR="007E153D" w:rsidRPr="009D4182">
        <w:t>entity</w:t>
      </w:r>
      <w:r w:rsidRPr="009D4182">
        <w:t xml:space="preserve">.  You </w:t>
      </w:r>
      <w:r w:rsidR="00927E09" w:rsidRPr="009D4182">
        <w:t>should</w:t>
      </w:r>
      <w:r w:rsidRPr="009D4182">
        <w:t xml:space="preserve"> include all the information requested here. </w:t>
      </w:r>
    </w:p>
    <w:p w14:paraId="2430EFBD" w14:textId="77777777" w:rsidR="007938AE" w:rsidRPr="00D81C8C" w:rsidRDefault="007938AE" w:rsidP="00097327">
      <w:pPr>
        <w:pStyle w:val="Heading3"/>
        <w:numPr>
          <w:ilvl w:val="1"/>
          <w:numId w:val="17"/>
        </w:numPr>
        <w:spacing w:before="120" w:after="120"/>
        <w:ind w:left="1418" w:hanging="709"/>
        <w:rPr>
          <w:sz w:val="24"/>
          <w:szCs w:val="24"/>
        </w:rPr>
      </w:pPr>
      <w:bookmarkStart w:id="11" w:name="_Toc328738705"/>
      <w:bookmarkStart w:id="12" w:name="_Toc531616076"/>
      <w:r w:rsidRPr="00D81C8C">
        <w:rPr>
          <w:sz w:val="24"/>
          <w:szCs w:val="24"/>
        </w:rPr>
        <w:t>Background</w:t>
      </w:r>
      <w:bookmarkEnd w:id="11"/>
      <w:bookmarkEnd w:id="12"/>
    </w:p>
    <w:p w14:paraId="0469ED12" w14:textId="77777777" w:rsidR="007938AE" w:rsidRPr="009D4182" w:rsidRDefault="007938AE" w:rsidP="001A502B">
      <w:pPr>
        <w:pStyle w:val="Numberedpara1stindent"/>
        <w:numPr>
          <w:ilvl w:val="0"/>
          <w:numId w:val="18"/>
        </w:numPr>
        <w:ind w:left="1418" w:hanging="698"/>
      </w:pPr>
      <w:r w:rsidRPr="009D4182">
        <w:t xml:space="preserve">The background gives a short summary </w:t>
      </w:r>
      <w:r w:rsidR="00E501CC" w:rsidRPr="009D4182">
        <w:t>of what each Party to the Agreement is agreeing to.  The Commonwealth (</w:t>
      </w:r>
      <w:r w:rsidR="00506A82" w:rsidRPr="009D4182">
        <w:t>represented by</w:t>
      </w:r>
      <w:r w:rsidR="00E501CC" w:rsidRPr="009D4182">
        <w:t xml:space="preserve"> your </w:t>
      </w:r>
      <w:r w:rsidR="007E153D" w:rsidRPr="009D4182">
        <w:t>entity</w:t>
      </w:r>
      <w:r w:rsidR="00E501CC" w:rsidRPr="009D4182">
        <w:t>) is agreeing to assist the Grantee to undertake the Activity in accordance with the Agreement</w:t>
      </w:r>
      <w:r w:rsidRPr="009D4182">
        <w:t>.</w:t>
      </w:r>
      <w:r w:rsidR="00932A82" w:rsidRPr="009D4182" w:rsidDel="00932A82">
        <w:t xml:space="preserve"> </w:t>
      </w:r>
      <w:r w:rsidR="00E501CC" w:rsidRPr="009D4182">
        <w:t xml:space="preserve">The </w:t>
      </w:r>
      <w:r w:rsidRPr="009D4182">
        <w:t xml:space="preserve">Grantee is agreeing to use the Grant and undertake the Activity in accordance with the Agreement.  </w:t>
      </w:r>
    </w:p>
    <w:p w14:paraId="6EB882FC" w14:textId="77777777" w:rsidR="007938AE" w:rsidRPr="009D4182" w:rsidRDefault="007938AE" w:rsidP="001A502B">
      <w:pPr>
        <w:pStyle w:val="Numberedpara1stindent"/>
        <w:numPr>
          <w:ilvl w:val="0"/>
          <w:numId w:val="18"/>
        </w:numPr>
        <w:ind w:left="1418" w:hanging="698"/>
      </w:pPr>
      <w:r w:rsidRPr="009D4182">
        <w:t xml:space="preserve">Although the background describes ‘the </w:t>
      </w:r>
      <w:r w:rsidR="0038551B" w:rsidRPr="009D4182">
        <w:t>Grant’ and ‘the Activity’, the t</w:t>
      </w:r>
      <w:r w:rsidRPr="009D4182">
        <w:t>emplate has been designed to accommodate multiple Grants to the same Grantee within the Agreement.</w:t>
      </w:r>
    </w:p>
    <w:p w14:paraId="3785E746" w14:textId="77777777" w:rsidR="007938AE" w:rsidRPr="00D81C8C" w:rsidRDefault="007938AE" w:rsidP="00097327">
      <w:pPr>
        <w:pStyle w:val="Heading3"/>
        <w:numPr>
          <w:ilvl w:val="1"/>
          <w:numId w:val="17"/>
        </w:numPr>
        <w:spacing w:before="120" w:after="120"/>
        <w:ind w:left="1418" w:hanging="709"/>
        <w:rPr>
          <w:sz w:val="24"/>
          <w:szCs w:val="24"/>
        </w:rPr>
      </w:pPr>
      <w:bookmarkStart w:id="13" w:name="_Toc328738706"/>
      <w:bookmarkStart w:id="14" w:name="_Toc531616077"/>
      <w:r w:rsidRPr="00D81C8C">
        <w:rPr>
          <w:sz w:val="24"/>
          <w:szCs w:val="24"/>
        </w:rPr>
        <w:t>Scope of this Agreement</w:t>
      </w:r>
      <w:bookmarkEnd w:id="13"/>
      <w:bookmarkEnd w:id="14"/>
    </w:p>
    <w:p w14:paraId="2706274C" w14:textId="77777777" w:rsidR="007938AE" w:rsidRPr="009D4182" w:rsidRDefault="007938AE" w:rsidP="001A502B">
      <w:pPr>
        <w:pStyle w:val="Numberedpara1stindent"/>
        <w:numPr>
          <w:ilvl w:val="0"/>
          <w:numId w:val="18"/>
        </w:numPr>
        <w:ind w:left="1418" w:hanging="698"/>
      </w:pPr>
      <w:r w:rsidRPr="009D4182">
        <w:t>This section lists all the different documents that form the Agreement.  Importantly, some documents may form part of the Agreeme</w:t>
      </w:r>
      <w:r w:rsidR="00E501CC" w:rsidRPr="009D4182">
        <w:t>nt because you add them.  A</w:t>
      </w:r>
      <w:r w:rsidRPr="009D4182">
        <w:t xml:space="preserve">ny </w:t>
      </w:r>
      <w:r w:rsidR="00E501CC" w:rsidRPr="009D4182">
        <w:t xml:space="preserve">documents </w:t>
      </w:r>
      <w:r w:rsidR="00EF3D36" w:rsidRPr="009D4182">
        <w:t>that form part of the</w:t>
      </w:r>
      <w:r w:rsidR="00E501CC" w:rsidRPr="009D4182">
        <w:t xml:space="preserve"> Agreement, for example, </w:t>
      </w:r>
      <w:r w:rsidR="00EF3D36" w:rsidRPr="009D4182">
        <w:t xml:space="preserve">industry standards or </w:t>
      </w:r>
      <w:r w:rsidR="00E501CC" w:rsidRPr="009D4182">
        <w:t xml:space="preserve">reporting templates, </w:t>
      </w:r>
      <w:r w:rsidR="00D50F1B" w:rsidRPr="009D4182">
        <w:t>must</w:t>
      </w:r>
      <w:r w:rsidRPr="009D4182">
        <w:t xml:space="preserve"> be </w:t>
      </w:r>
      <w:r w:rsidR="00C245BA" w:rsidRPr="009D4182">
        <w:t xml:space="preserve">referred </w:t>
      </w:r>
      <w:r w:rsidR="00506A82" w:rsidRPr="009D4182">
        <w:t xml:space="preserve">to, or incorporated, in </w:t>
      </w:r>
      <w:r w:rsidR="00EF3D36" w:rsidRPr="009D4182">
        <w:t>the</w:t>
      </w:r>
      <w:r w:rsidRPr="009D4182">
        <w:t xml:space="preserve"> Grant Details.</w:t>
      </w:r>
    </w:p>
    <w:p w14:paraId="4C84B2B8" w14:textId="6E6F4393" w:rsidR="00E90146" w:rsidRPr="009D4182" w:rsidRDefault="007938AE" w:rsidP="00FF159D">
      <w:pPr>
        <w:pStyle w:val="Numberedpara1stindent"/>
        <w:numPr>
          <w:ilvl w:val="0"/>
          <w:numId w:val="18"/>
        </w:numPr>
        <w:ind w:left="1418" w:hanging="698"/>
      </w:pPr>
      <w:r w:rsidRPr="009D4182">
        <w:t>The hierarchy of the documents tells you which document will take priority if there are inconsistencies or ambiguities between different parts of th</w:t>
      </w:r>
      <w:r w:rsidR="00A92F16" w:rsidRPr="009D4182">
        <w:t>e Agreement.  T</w:t>
      </w:r>
      <w:r w:rsidR="00506A82" w:rsidRPr="009D4182">
        <w:t>he Supplementary T</w:t>
      </w:r>
      <w:r w:rsidRPr="009D4182">
        <w:t xml:space="preserve">erms take priority over the </w:t>
      </w:r>
      <w:r w:rsidR="00131864" w:rsidRPr="009D4182">
        <w:t>CGGCs</w:t>
      </w:r>
      <w:r w:rsidRPr="009D4182">
        <w:t xml:space="preserve">. </w:t>
      </w:r>
      <w:r w:rsidR="00A92F16" w:rsidRPr="009D4182">
        <w:t>For example, t</w:t>
      </w:r>
      <w:r w:rsidRPr="009D4182">
        <w:t xml:space="preserve">he </w:t>
      </w:r>
      <w:r w:rsidR="00131864" w:rsidRPr="009D4182">
        <w:t>CGGCs</w:t>
      </w:r>
      <w:r w:rsidRPr="009D4182">
        <w:t xml:space="preserve"> require the Grantee to maintain records of the expenditure of the Grant.  However, the nature o</w:t>
      </w:r>
      <w:r w:rsidR="00506A82" w:rsidRPr="009D4182">
        <w:t>f the Activity may require the Supplementary T</w:t>
      </w:r>
      <w:r w:rsidRPr="009D4182">
        <w:t>erm on record keeping to allow you to specify the records the Grantee sho</w:t>
      </w:r>
      <w:r w:rsidR="00506A82" w:rsidRPr="009D4182">
        <w:t>uld retain.  In that case, the Supplementary T</w:t>
      </w:r>
      <w:r w:rsidRPr="009D4182">
        <w:t xml:space="preserve">erm on record keeping will override the </w:t>
      </w:r>
      <w:r w:rsidR="00131864" w:rsidRPr="009D4182">
        <w:t>CGGC</w:t>
      </w:r>
      <w:r w:rsidRPr="009D4182">
        <w:t xml:space="preserve"> on record keeping.</w:t>
      </w:r>
    </w:p>
    <w:p w14:paraId="50219D69" w14:textId="77777777" w:rsidR="007938AE" w:rsidRPr="009D4182" w:rsidRDefault="007938AE" w:rsidP="00B715FA">
      <w:pPr>
        <w:pStyle w:val="Numberedpara1stindent"/>
        <w:numPr>
          <w:ilvl w:val="0"/>
          <w:numId w:val="0"/>
        </w:numPr>
        <w:pBdr>
          <w:top w:val="single" w:sz="4" w:space="1" w:color="auto"/>
          <w:left w:val="single" w:sz="4" w:space="4" w:color="auto"/>
          <w:bottom w:val="single" w:sz="4" w:space="1" w:color="auto"/>
          <w:right w:val="single" w:sz="4" w:space="4" w:color="auto"/>
        </w:pBdr>
        <w:shd w:val="clear" w:color="auto" w:fill="D9F3FB"/>
        <w:spacing w:before="240" w:after="240"/>
        <w:rPr>
          <w:b/>
          <w:i/>
        </w:rPr>
      </w:pPr>
      <w:r w:rsidRPr="009D4182">
        <w:rPr>
          <w:b/>
          <w:i/>
        </w:rPr>
        <w:t xml:space="preserve">IMPORTANT:  You should </w:t>
      </w:r>
      <w:r w:rsidR="000C7AAB" w:rsidRPr="009D4182">
        <w:rPr>
          <w:b/>
          <w:i/>
        </w:rPr>
        <w:t>only</w:t>
      </w:r>
      <w:r w:rsidRPr="009D4182">
        <w:rPr>
          <w:b/>
          <w:i/>
        </w:rPr>
        <w:t xml:space="preserve"> </w:t>
      </w:r>
      <w:r w:rsidR="000C7AAB" w:rsidRPr="009D4182">
        <w:rPr>
          <w:b/>
          <w:i/>
        </w:rPr>
        <w:t>add documents</w:t>
      </w:r>
      <w:r w:rsidRPr="009D4182">
        <w:rPr>
          <w:b/>
          <w:i/>
        </w:rPr>
        <w:t xml:space="preserve"> </w:t>
      </w:r>
      <w:r w:rsidR="000C7AAB" w:rsidRPr="009D4182">
        <w:rPr>
          <w:b/>
          <w:i/>
        </w:rPr>
        <w:t>to</w:t>
      </w:r>
      <w:r w:rsidRPr="009D4182">
        <w:rPr>
          <w:b/>
          <w:i/>
        </w:rPr>
        <w:t xml:space="preserve"> the </w:t>
      </w:r>
      <w:r w:rsidR="000C7AAB" w:rsidRPr="009D4182">
        <w:rPr>
          <w:b/>
          <w:i/>
        </w:rPr>
        <w:t xml:space="preserve">Agreement that are </w:t>
      </w:r>
      <w:r w:rsidRPr="009D4182">
        <w:rPr>
          <w:b/>
          <w:i/>
        </w:rPr>
        <w:t xml:space="preserve">necessary to enable </w:t>
      </w:r>
      <w:r w:rsidR="00506FE5" w:rsidRPr="009D4182">
        <w:rPr>
          <w:b/>
          <w:i/>
        </w:rPr>
        <w:t>the Grantee to undertake the Activity</w:t>
      </w:r>
      <w:r w:rsidR="000C7AAB" w:rsidRPr="009D4182">
        <w:rPr>
          <w:b/>
          <w:i/>
        </w:rPr>
        <w:t>.  F</w:t>
      </w:r>
      <w:r w:rsidRPr="009D4182">
        <w:rPr>
          <w:b/>
          <w:i/>
        </w:rPr>
        <w:t>or example, any reporting templates that the Grantee is to use should be referred to in</w:t>
      </w:r>
      <w:r w:rsidR="00C01520" w:rsidRPr="009D4182">
        <w:rPr>
          <w:b/>
          <w:i/>
        </w:rPr>
        <w:t xml:space="preserve"> the Grant Details at</w:t>
      </w:r>
      <w:r w:rsidR="00A92F16" w:rsidRPr="009D4182">
        <w:rPr>
          <w:b/>
          <w:i/>
        </w:rPr>
        <w:t xml:space="preserve"> i</w:t>
      </w:r>
      <w:r w:rsidRPr="009D4182">
        <w:rPr>
          <w:b/>
          <w:i/>
        </w:rPr>
        <w:t xml:space="preserve">tem </w:t>
      </w:r>
      <w:r w:rsidR="00A92F16" w:rsidRPr="009D4182">
        <w:rPr>
          <w:b/>
          <w:i/>
        </w:rPr>
        <w:t>‘</w:t>
      </w:r>
      <w:r w:rsidRPr="009D4182">
        <w:rPr>
          <w:b/>
          <w:i/>
        </w:rPr>
        <w:t>E</w:t>
      </w:r>
      <w:r w:rsidR="00A92F16" w:rsidRPr="009D4182">
        <w:rPr>
          <w:b/>
          <w:i/>
        </w:rPr>
        <w:t>.</w:t>
      </w:r>
      <w:r w:rsidRPr="009D4182">
        <w:rPr>
          <w:b/>
          <w:i/>
        </w:rPr>
        <w:t xml:space="preserve"> </w:t>
      </w:r>
      <w:r w:rsidR="00605E7E" w:rsidRPr="009D4182">
        <w:rPr>
          <w:b/>
          <w:i/>
        </w:rPr>
        <w:t>Reporting</w:t>
      </w:r>
      <w:r w:rsidR="00A92F16" w:rsidRPr="009D4182">
        <w:rPr>
          <w:b/>
          <w:i/>
        </w:rPr>
        <w:t>’</w:t>
      </w:r>
      <w:r w:rsidR="00605E7E" w:rsidRPr="009D4182">
        <w:rPr>
          <w:b/>
          <w:i/>
        </w:rPr>
        <w:t xml:space="preserve"> </w:t>
      </w:r>
      <w:r w:rsidRPr="009D4182">
        <w:rPr>
          <w:b/>
          <w:i/>
        </w:rPr>
        <w:t xml:space="preserve">and then attached to </w:t>
      </w:r>
      <w:r w:rsidR="00C01520" w:rsidRPr="009D4182">
        <w:rPr>
          <w:b/>
          <w:i/>
        </w:rPr>
        <w:t>the Agreement</w:t>
      </w:r>
      <w:r w:rsidR="000C7AAB" w:rsidRPr="009D4182">
        <w:rPr>
          <w:b/>
          <w:i/>
        </w:rPr>
        <w:t xml:space="preserve"> as a schedule</w:t>
      </w:r>
      <w:r w:rsidRPr="009D4182">
        <w:rPr>
          <w:b/>
          <w:i/>
        </w:rPr>
        <w:t>.</w:t>
      </w:r>
    </w:p>
    <w:p w14:paraId="34A0A5F4" w14:textId="77777777" w:rsidR="007938AE" w:rsidRPr="009D4182" w:rsidRDefault="007938AE" w:rsidP="001A502B">
      <w:pPr>
        <w:pStyle w:val="Numberedpara1stindent"/>
        <w:numPr>
          <w:ilvl w:val="0"/>
          <w:numId w:val="18"/>
        </w:numPr>
        <w:ind w:left="1418" w:hanging="698"/>
      </w:pPr>
      <w:r w:rsidRPr="009D4182">
        <w:t xml:space="preserve">Only documents </w:t>
      </w:r>
      <w:r w:rsidR="00C245BA" w:rsidRPr="009D4182">
        <w:t xml:space="preserve">in the </w:t>
      </w:r>
      <w:r w:rsidR="008C4A97" w:rsidRPr="009D4182">
        <w:t>Agreement</w:t>
      </w:r>
      <w:r w:rsidRPr="009D4182">
        <w:t>, or incorporated by reference, form part of the Agreement.  This means that all other things, such as written proposals, email exchanges, or conversations before the Agreement was signed,</w:t>
      </w:r>
      <w:r w:rsidR="008C4A97" w:rsidRPr="009D4182">
        <w:t xml:space="preserve"> may not form part of the Agreement</w:t>
      </w:r>
      <w:r w:rsidRPr="009D4182">
        <w:t xml:space="preserve">.  You should therefore ensure that the Grant Details are clear and </w:t>
      </w:r>
      <w:r w:rsidR="008C4A97" w:rsidRPr="009D4182">
        <w:t>contain all information necessary for the Activity to be undertaken</w:t>
      </w:r>
      <w:r w:rsidRPr="009D4182">
        <w:t>.</w:t>
      </w:r>
    </w:p>
    <w:p w14:paraId="120B4F32" w14:textId="77777777" w:rsidR="007938AE" w:rsidRPr="00786E91" w:rsidRDefault="007938AE" w:rsidP="00786E91">
      <w:pPr>
        <w:pStyle w:val="Heading2"/>
        <w:numPr>
          <w:ilvl w:val="0"/>
          <w:numId w:val="17"/>
        </w:numPr>
        <w:spacing w:before="120" w:after="120"/>
        <w:ind w:left="357" w:hanging="357"/>
        <w:rPr>
          <w:sz w:val="28"/>
          <w:szCs w:val="28"/>
        </w:rPr>
      </w:pPr>
      <w:bookmarkStart w:id="15" w:name="_Toc328738707"/>
      <w:bookmarkStart w:id="16" w:name="_Toc531616078"/>
      <w:r w:rsidRPr="00786E91">
        <w:rPr>
          <w:sz w:val="28"/>
          <w:szCs w:val="28"/>
        </w:rPr>
        <w:lastRenderedPageBreak/>
        <w:t>Grant Details</w:t>
      </w:r>
      <w:bookmarkEnd w:id="15"/>
      <w:bookmarkEnd w:id="16"/>
    </w:p>
    <w:p w14:paraId="56E9E490" w14:textId="04F7A1AE" w:rsidR="007938AE" w:rsidRPr="004A684F" w:rsidRDefault="007938AE" w:rsidP="0091444E">
      <w:pPr>
        <w:pStyle w:val="Numberedpara1stindent"/>
        <w:numPr>
          <w:ilvl w:val="0"/>
          <w:numId w:val="18"/>
        </w:numPr>
        <w:ind w:left="1418" w:hanging="698"/>
      </w:pPr>
      <w:r w:rsidRPr="004A684F">
        <w:t xml:space="preserve">The Grant Details are where you </w:t>
      </w:r>
      <w:r w:rsidR="0016016D" w:rsidRPr="004A684F">
        <w:t>include</w:t>
      </w:r>
      <w:r w:rsidRPr="004A684F">
        <w:t xml:space="preserve"> </w:t>
      </w:r>
      <w:r w:rsidR="0016016D" w:rsidRPr="004A684F">
        <w:t>the</w:t>
      </w:r>
      <w:r w:rsidRPr="004A684F">
        <w:t xml:space="preserve"> information that relates to a particular Grant.  This includes a description of the purpose of the Grant</w:t>
      </w:r>
      <w:r w:rsidR="00932A82" w:rsidRPr="004A684F">
        <w:t xml:space="preserve">, </w:t>
      </w:r>
      <w:r w:rsidR="00846CC6" w:rsidRPr="004A684F">
        <w:t>details of the A</w:t>
      </w:r>
      <w:r w:rsidR="00506A82" w:rsidRPr="004A684F">
        <w:t>ctivity/ies</w:t>
      </w:r>
      <w:r w:rsidRPr="004A684F">
        <w:t xml:space="preserve"> the Grantee must perform, and any related payment details and reporting requirements.  It also includes the contact details of the </w:t>
      </w:r>
      <w:r w:rsidR="002E317A" w:rsidRPr="004A684F">
        <w:t xml:space="preserve">Commonwealth’s and the Grantee’s representatives </w:t>
      </w:r>
      <w:r w:rsidRPr="004A684F">
        <w:t>who will be responsible for managing the Grant on a day-to-day basis.</w:t>
      </w:r>
    </w:p>
    <w:p w14:paraId="65F25961" w14:textId="0EA402DE" w:rsidR="007938AE" w:rsidRPr="004A684F" w:rsidRDefault="007938AE" w:rsidP="0091444E">
      <w:pPr>
        <w:pStyle w:val="Numberedpara1stindent"/>
        <w:numPr>
          <w:ilvl w:val="0"/>
          <w:numId w:val="18"/>
        </w:numPr>
        <w:ind w:left="1418" w:hanging="698"/>
      </w:pPr>
      <w:r w:rsidRPr="004A684F">
        <w:t xml:space="preserve">You can amend the details under the various item headings in the Grant Details to suit your particular Grant and the Activity. However, you must not amend or delete any of the item headings, as they relate to definitions in the </w:t>
      </w:r>
      <w:r w:rsidR="00131864" w:rsidRPr="004A684F">
        <w:t>CGGCs</w:t>
      </w:r>
      <w:r w:rsidRPr="004A684F">
        <w:t xml:space="preserve"> and</w:t>
      </w:r>
      <w:r w:rsidR="00130452" w:rsidRPr="004A684F">
        <w:t xml:space="preserve"> are referenced throughout the Agreement</w:t>
      </w:r>
      <w:r w:rsidRPr="004A684F">
        <w:t xml:space="preserve">. </w:t>
      </w:r>
    </w:p>
    <w:p w14:paraId="1D5BBBC0" w14:textId="77777777" w:rsidR="007938AE" w:rsidRPr="004A684F" w:rsidRDefault="007938AE" w:rsidP="00E834C5">
      <w:pPr>
        <w:pStyle w:val="Numberedpara1stindent"/>
        <w:numPr>
          <w:ilvl w:val="0"/>
          <w:numId w:val="0"/>
        </w:numPr>
        <w:pBdr>
          <w:top w:val="single" w:sz="4" w:space="1" w:color="auto"/>
          <w:left w:val="single" w:sz="4" w:space="4" w:color="auto"/>
          <w:bottom w:val="single" w:sz="4" w:space="1" w:color="auto"/>
          <w:right w:val="single" w:sz="4" w:space="4" w:color="auto"/>
        </w:pBdr>
        <w:shd w:val="clear" w:color="auto" w:fill="DBF4FB"/>
        <w:ind w:left="357"/>
        <w:rPr>
          <w:b/>
          <w:i/>
        </w:rPr>
      </w:pPr>
      <w:r w:rsidRPr="004A684F">
        <w:rPr>
          <w:b/>
          <w:i/>
        </w:rPr>
        <w:t xml:space="preserve">IMPORTANT:  Any relevant </w:t>
      </w:r>
      <w:r w:rsidR="00506A82" w:rsidRPr="004A684F">
        <w:rPr>
          <w:b/>
          <w:i/>
        </w:rPr>
        <w:t>Supplementary T</w:t>
      </w:r>
      <w:r w:rsidRPr="004A684F">
        <w:rPr>
          <w:b/>
          <w:i/>
        </w:rPr>
        <w:t xml:space="preserve">erms should be included as part of the Grant Details. These provisions will relate to the </w:t>
      </w:r>
      <w:r w:rsidR="0052217A" w:rsidRPr="004A684F">
        <w:rPr>
          <w:b/>
          <w:i/>
        </w:rPr>
        <w:t>specific</w:t>
      </w:r>
      <w:r w:rsidRPr="004A684F">
        <w:rPr>
          <w:b/>
          <w:i/>
        </w:rPr>
        <w:t xml:space="preserve"> Grant covered by the Grant Details. It is therefore possible for different Grants </w:t>
      </w:r>
      <w:r w:rsidR="0052217A" w:rsidRPr="004A684F">
        <w:rPr>
          <w:b/>
          <w:i/>
        </w:rPr>
        <w:t xml:space="preserve">to </w:t>
      </w:r>
      <w:r w:rsidR="00506A82" w:rsidRPr="004A684F">
        <w:rPr>
          <w:b/>
          <w:i/>
        </w:rPr>
        <w:t>have different Supplementary T</w:t>
      </w:r>
      <w:r w:rsidRPr="004A684F">
        <w:rPr>
          <w:b/>
          <w:i/>
        </w:rPr>
        <w:t>erms</w:t>
      </w:r>
      <w:r w:rsidR="0052217A" w:rsidRPr="004A684F">
        <w:rPr>
          <w:b/>
          <w:i/>
        </w:rPr>
        <w:t xml:space="preserve"> under the one Agreement</w:t>
      </w:r>
      <w:r w:rsidR="00506A82" w:rsidRPr="004A684F">
        <w:rPr>
          <w:b/>
          <w:i/>
        </w:rPr>
        <w:t>. Supplementary Terms are discussed in</w:t>
      </w:r>
      <w:r w:rsidR="00506A82" w:rsidRPr="003A1126">
        <w:rPr>
          <w:b/>
          <w:i/>
        </w:rPr>
        <w:t xml:space="preserve"> </w:t>
      </w:r>
      <w:hyperlink w:anchor="_Supplementary_Terms_1" w:history="1">
        <w:r w:rsidR="00506A82" w:rsidRPr="003A1126">
          <w:rPr>
            <w:b/>
            <w:i/>
          </w:rPr>
          <w:t>p</w:t>
        </w:r>
        <w:r w:rsidR="00062245" w:rsidRPr="003A1126">
          <w:rPr>
            <w:b/>
            <w:i/>
          </w:rPr>
          <w:t>art 6</w:t>
        </w:r>
      </w:hyperlink>
      <w:r w:rsidR="00506A82" w:rsidRPr="004A684F">
        <w:rPr>
          <w:b/>
          <w:i/>
        </w:rPr>
        <w:t xml:space="preserve"> of the user guide</w:t>
      </w:r>
      <w:r w:rsidRPr="004A684F">
        <w:rPr>
          <w:b/>
          <w:i/>
        </w:rPr>
        <w:t>.</w:t>
      </w:r>
    </w:p>
    <w:p w14:paraId="633E8299" w14:textId="77777777" w:rsidR="007938AE" w:rsidRPr="0052217A" w:rsidRDefault="00A92F16" w:rsidP="00097327">
      <w:pPr>
        <w:pStyle w:val="Heading3"/>
        <w:numPr>
          <w:ilvl w:val="1"/>
          <w:numId w:val="17"/>
        </w:numPr>
        <w:spacing w:before="120" w:after="120"/>
        <w:ind w:left="1418" w:hanging="709"/>
        <w:rPr>
          <w:sz w:val="24"/>
          <w:szCs w:val="24"/>
        </w:rPr>
      </w:pPr>
      <w:bookmarkStart w:id="17" w:name="_Toc328738708"/>
      <w:bookmarkStart w:id="18" w:name="_Toc531616079"/>
      <w:r>
        <w:rPr>
          <w:sz w:val="24"/>
          <w:szCs w:val="24"/>
        </w:rPr>
        <w:t xml:space="preserve">A. </w:t>
      </w:r>
      <w:r w:rsidR="007938AE" w:rsidRPr="0052217A">
        <w:rPr>
          <w:sz w:val="24"/>
          <w:szCs w:val="24"/>
        </w:rPr>
        <w:t>Purpose of the Grant</w:t>
      </w:r>
      <w:bookmarkEnd w:id="17"/>
      <w:bookmarkEnd w:id="18"/>
    </w:p>
    <w:p w14:paraId="70251D38" w14:textId="77777777" w:rsidR="007938AE" w:rsidRPr="004A684F" w:rsidRDefault="007938AE" w:rsidP="0091444E">
      <w:pPr>
        <w:pStyle w:val="Numberedpara1stindent"/>
        <w:numPr>
          <w:ilvl w:val="0"/>
          <w:numId w:val="18"/>
        </w:numPr>
        <w:ind w:left="1418" w:hanging="698"/>
      </w:pPr>
      <w:r w:rsidRPr="004A684F">
        <w:t xml:space="preserve">In this section you should include a brief description of the aims </w:t>
      </w:r>
      <w:r w:rsidR="009F5E14" w:rsidRPr="004A684F">
        <w:t>and/</w:t>
      </w:r>
      <w:r w:rsidRPr="004A684F">
        <w:t xml:space="preserve">or objectives of the </w:t>
      </w:r>
      <w:r w:rsidR="009F5E14" w:rsidRPr="004A684F">
        <w:t>G</w:t>
      </w:r>
      <w:r w:rsidRPr="004A684F">
        <w:t xml:space="preserve">rant.  </w:t>
      </w:r>
      <w:r w:rsidR="009F5E14" w:rsidRPr="004A684F">
        <w:t>This</w:t>
      </w:r>
      <w:r w:rsidRPr="004A684F">
        <w:t xml:space="preserve"> provides context for the Grant and the Activity.  You don’t need to include details of the specific Activity here as this will be covered in the next section.  </w:t>
      </w:r>
    </w:p>
    <w:p w14:paraId="5ADECDED" w14:textId="6DA1E809" w:rsidR="007938AE" w:rsidRPr="004A684F" w:rsidRDefault="007938AE" w:rsidP="0091444E">
      <w:pPr>
        <w:pStyle w:val="Numberedpara1stindent"/>
        <w:numPr>
          <w:ilvl w:val="0"/>
          <w:numId w:val="18"/>
        </w:numPr>
        <w:ind w:left="1418" w:hanging="698"/>
      </w:pPr>
      <w:r w:rsidRPr="004A684F">
        <w:t xml:space="preserve">It is likely that any related </w:t>
      </w:r>
      <w:r w:rsidR="0026774F" w:rsidRPr="004A684F">
        <w:t xml:space="preserve">grant opportunity or </w:t>
      </w:r>
      <w:r w:rsidRPr="004A684F">
        <w:t xml:space="preserve">program guidelines will contain a description of the purpose of the Grant or </w:t>
      </w:r>
      <w:r w:rsidR="0026774F" w:rsidRPr="004A684F">
        <w:t xml:space="preserve">grant opportunity or </w:t>
      </w:r>
      <w:r w:rsidRPr="004A684F">
        <w:t xml:space="preserve">program.  All Grants under a </w:t>
      </w:r>
      <w:r w:rsidR="0026774F" w:rsidRPr="004A684F">
        <w:t xml:space="preserve">grant opportunity or </w:t>
      </w:r>
      <w:r w:rsidRPr="004A684F">
        <w:t xml:space="preserve">program may have the same or similar detail in this section. Make sure that the description here is consistent with any published </w:t>
      </w:r>
      <w:r w:rsidR="0026774F" w:rsidRPr="004A684F">
        <w:t xml:space="preserve">grant opportunity or </w:t>
      </w:r>
      <w:r w:rsidRPr="004A684F">
        <w:t xml:space="preserve">program guidelines. </w:t>
      </w:r>
    </w:p>
    <w:p w14:paraId="308EDC2F" w14:textId="77777777" w:rsidR="007938AE" w:rsidRPr="00D81C8C" w:rsidRDefault="00A92F16" w:rsidP="00097327">
      <w:pPr>
        <w:pStyle w:val="Heading3"/>
        <w:numPr>
          <w:ilvl w:val="1"/>
          <w:numId w:val="17"/>
        </w:numPr>
        <w:spacing w:before="120" w:after="120"/>
        <w:ind w:left="1418" w:hanging="709"/>
        <w:rPr>
          <w:sz w:val="24"/>
          <w:szCs w:val="24"/>
        </w:rPr>
      </w:pPr>
      <w:bookmarkStart w:id="19" w:name="_Activity"/>
      <w:bookmarkStart w:id="20" w:name="_Toc328738709"/>
      <w:bookmarkStart w:id="21" w:name="_Toc531616080"/>
      <w:bookmarkEnd w:id="19"/>
      <w:r>
        <w:rPr>
          <w:sz w:val="24"/>
          <w:szCs w:val="24"/>
        </w:rPr>
        <w:t xml:space="preserve">B. </w:t>
      </w:r>
      <w:r w:rsidR="007938AE" w:rsidRPr="00D81C8C">
        <w:rPr>
          <w:sz w:val="24"/>
          <w:szCs w:val="24"/>
        </w:rPr>
        <w:t>Activity</w:t>
      </w:r>
      <w:bookmarkEnd w:id="20"/>
      <w:bookmarkEnd w:id="21"/>
    </w:p>
    <w:p w14:paraId="73A1BDCE" w14:textId="453CA858" w:rsidR="007938AE" w:rsidRPr="004A684F" w:rsidRDefault="007938AE" w:rsidP="0091444E">
      <w:pPr>
        <w:pStyle w:val="Numberedpara1stindent"/>
        <w:numPr>
          <w:ilvl w:val="0"/>
          <w:numId w:val="18"/>
        </w:numPr>
        <w:ind w:left="1418" w:hanging="698"/>
      </w:pPr>
      <w:r w:rsidRPr="004A684F">
        <w:t xml:space="preserve">In this section you should provide a detailed description of the particular </w:t>
      </w:r>
      <w:r w:rsidR="001850EC" w:rsidRPr="004A684F">
        <w:t>Activity/</w:t>
      </w:r>
      <w:r w:rsidRPr="004A684F">
        <w:t xml:space="preserve">ies </w:t>
      </w:r>
      <w:r w:rsidR="001850EC" w:rsidRPr="004A684F">
        <w:t xml:space="preserve">that </w:t>
      </w:r>
      <w:r w:rsidRPr="004A684F">
        <w:t xml:space="preserve">the Grantee must undertake.  You should be as comprehensive and precise as is necessary to ensure that both Parties have a clear and agreed understanding of the Activity.  A useful test is to consider whether </w:t>
      </w:r>
      <w:r w:rsidR="001850EC" w:rsidRPr="004A684F">
        <w:t xml:space="preserve">someone </w:t>
      </w:r>
      <w:r w:rsidRPr="004A684F">
        <w:t>who is not familiar with the Grant,</w:t>
      </w:r>
      <w:r w:rsidR="001850EC" w:rsidRPr="004A684F">
        <w:t xml:space="preserve"> </w:t>
      </w:r>
      <w:r w:rsidR="00506A82" w:rsidRPr="004A684F">
        <w:t xml:space="preserve">your </w:t>
      </w:r>
      <w:r w:rsidR="007E153D" w:rsidRPr="004A684F">
        <w:t>entity</w:t>
      </w:r>
      <w:r w:rsidR="001850EC" w:rsidRPr="004A684F">
        <w:t xml:space="preserve"> or the Grantee c</w:t>
      </w:r>
      <w:r w:rsidRPr="004A684F">
        <w:t xml:space="preserve">ould read this section and understand the Activity and what is required. </w:t>
      </w:r>
      <w:r w:rsidR="001850EC" w:rsidRPr="004A684F">
        <w:t>This</w:t>
      </w:r>
      <w:r w:rsidRPr="004A684F">
        <w:t xml:space="preserve"> section will be the main reference tool </w:t>
      </w:r>
      <w:r w:rsidR="00A92F16" w:rsidRPr="004A684F">
        <w:t>if</w:t>
      </w:r>
      <w:r w:rsidRPr="004A684F">
        <w:t xml:space="preserve"> any issues arise as to whether or not the Activity has been properly undertaken and successfully completed. If the Grant is to be paid in instalments or on the achievement of milestones, these should be reflected here (see</w:t>
      </w:r>
      <w:r w:rsidR="003A53C8" w:rsidRPr="004A684F">
        <w:t xml:space="preserve"> also</w:t>
      </w:r>
      <w:r w:rsidRPr="004A684F">
        <w:t xml:space="preserve"> </w:t>
      </w:r>
      <w:hyperlink w:anchor="_Payment_of_the" w:history="1">
        <w:r w:rsidR="00062245" w:rsidRPr="00D976FA">
          <w:t>section 4</w:t>
        </w:r>
        <w:r w:rsidRPr="00D976FA">
          <w:t>.4</w:t>
        </w:r>
      </w:hyperlink>
      <w:r w:rsidR="00506A82" w:rsidRPr="004A684F">
        <w:t xml:space="preserve"> of the user guide</w:t>
      </w:r>
      <w:r w:rsidRPr="004A684F">
        <w:t>).</w:t>
      </w:r>
    </w:p>
    <w:p w14:paraId="1EFB73A9" w14:textId="77777777" w:rsidR="001F1F18" w:rsidRPr="004A684F" w:rsidRDefault="001F1F18" w:rsidP="0091444E">
      <w:pPr>
        <w:pStyle w:val="Numberedpara1stindent"/>
        <w:numPr>
          <w:ilvl w:val="0"/>
          <w:numId w:val="18"/>
        </w:numPr>
        <w:ind w:left="1418" w:hanging="698"/>
      </w:pPr>
      <w:r w:rsidRPr="004A684F">
        <w:t xml:space="preserve">Where necessary, you should also provide details of anything that is specifically </w:t>
      </w:r>
      <w:r w:rsidRPr="004A684F">
        <w:rPr>
          <w:b/>
          <w:u w:val="single"/>
        </w:rPr>
        <w:t>not</w:t>
      </w:r>
      <w:r w:rsidRPr="004A684F">
        <w:t xml:space="preserve"> part of the Activity and therefore not covered by the Grant.  </w:t>
      </w:r>
    </w:p>
    <w:p w14:paraId="2F90DC8F" w14:textId="10A22A6F" w:rsidR="007938AE" w:rsidRPr="004A684F" w:rsidRDefault="007938AE" w:rsidP="0091444E">
      <w:pPr>
        <w:pStyle w:val="Numberedpara1stindent"/>
        <w:numPr>
          <w:ilvl w:val="0"/>
          <w:numId w:val="18"/>
        </w:numPr>
        <w:ind w:left="1418" w:hanging="698"/>
      </w:pPr>
      <w:r w:rsidRPr="004A684F">
        <w:t xml:space="preserve">If the Activity involves preparing reports you should </w:t>
      </w:r>
      <w:r w:rsidR="003A53C8" w:rsidRPr="004A684F">
        <w:t xml:space="preserve">refer to </w:t>
      </w:r>
      <w:r w:rsidRPr="004A684F">
        <w:t xml:space="preserve">them here.  However, do </w:t>
      </w:r>
      <w:r w:rsidR="001F1F18" w:rsidRPr="004A684F">
        <w:t>not include the specific detail</w:t>
      </w:r>
      <w:r w:rsidR="00F15E1B" w:rsidRPr="004A684F">
        <w:t>s</w:t>
      </w:r>
      <w:r w:rsidRPr="004A684F">
        <w:t xml:space="preserve"> of</w:t>
      </w:r>
      <w:r w:rsidR="001F1F18" w:rsidRPr="004A684F">
        <w:t xml:space="preserve"> any</w:t>
      </w:r>
      <w:r w:rsidRPr="004A684F">
        <w:t xml:space="preserve"> reports.  The actual content of</w:t>
      </w:r>
      <w:r w:rsidR="00F15E1B" w:rsidRPr="004A684F">
        <w:t xml:space="preserve"> reports should be included at i</w:t>
      </w:r>
      <w:r w:rsidRPr="004A684F">
        <w:t xml:space="preserve">tem </w:t>
      </w:r>
      <w:r w:rsidR="00F15E1B" w:rsidRPr="004A684F">
        <w:t>‘</w:t>
      </w:r>
      <w:r w:rsidRPr="004A684F">
        <w:t>E</w:t>
      </w:r>
      <w:r w:rsidR="00F15E1B" w:rsidRPr="004A684F">
        <w:t>.</w:t>
      </w:r>
      <w:r w:rsidRPr="004A684F">
        <w:t xml:space="preserve"> Reporting</w:t>
      </w:r>
      <w:r w:rsidR="00F15E1B" w:rsidRPr="004A684F">
        <w:t>’</w:t>
      </w:r>
      <w:r w:rsidR="0056762E" w:rsidRPr="004A684F">
        <w:t xml:space="preserve"> (see </w:t>
      </w:r>
      <w:r w:rsidR="0056762E" w:rsidRPr="00F76942">
        <w:t>sectio</w:t>
      </w:r>
      <w:r w:rsidR="00062245" w:rsidRPr="00F76942">
        <w:t>n 4</w:t>
      </w:r>
      <w:r w:rsidR="0056762E" w:rsidRPr="00F76942">
        <w:t>.5</w:t>
      </w:r>
      <w:r w:rsidR="0056762E" w:rsidRPr="004A684F">
        <w:t xml:space="preserve"> of the user guide).</w:t>
      </w:r>
    </w:p>
    <w:p w14:paraId="636A1C55" w14:textId="61073A6D" w:rsidR="007938AE" w:rsidRPr="00D81C8C" w:rsidRDefault="00F15E1B" w:rsidP="00097327">
      <w:pPr>
        <w:pStyle w:val="Heading3"/>
        <w:numPr>
          <w:ilvl w:val="1"/>
          <w:numId w:val="17"/>
        </w:numPr>
        <w:spacing w:before="120" w:after="120"/>
        <w:ind w:left="1418" w:hanging="709"/>
        <w:rPr>
          <w:sz w:val="24"/>
          <w:szCs w:val="24"/>
        </w:rPr>
      </w:pPr>
      <w:bookmarkStart w:id="22" w:name="_Toc328738710"/>
      <w:bookmarkStart w:id="23" w:name="_Toc531616081"/>
      <w:r>
        <w:rPr>
          <w:sz w:val="24"/>
          <w:szCs w:val="24"/>
        </w:rPr>
        <w:t xml:space="preserve">C. </w:t>
      </w:r>
      <w:r w:rsidR="007938AE" w:rsidRPr="00D81C8C">
        <w:rPr>
          <w:sz w:val="24"/>
          <w:szCs w:val="24"/>
        </w:rPr>
        <w:t xml:space="preserve">Duration of the </w:t>
      </w:r>
      <w:bookmarkEnd w:id="22"/>
      <w:r w:rsidR="00A16B24">
        <w:rPr>
          <w:sz w:val="24"/>
          <w:szCs w:val="24"/>
        </w:rPr>
        <w:t>Grant</w:t>
      </w:r>
      <w:bookmarkEnd w:id="23"/>
    </w:p>
    <w:p w14:paraId="78CDE688" w14:textId="555ECFED" w:rsidR="007938AE" w:rsidRPr="004A684F" w:rsidRDefault="007938AE" w:rsidP="0091444E">
      <w:pPr>
        <w:pStyle w:val="Numberedpara1stindent"/>
        <w:numPr>
          <w:ilvl w:val="0"/>
          <w:numId w:val="18"/>
        </w:numPr>
        <w:ind w:left="1418" w:hanging="698"/>
      </w:pPr>
      <w:r w:rsidRPr="004A684F">
        <w:t xml:space="preserve">In this section you should indicate the date the Activity will start and end (the </w:t>
      </w:r>
      <w:r w:rsidR="003A53C8" w:rsidRPr="004A684F">
        <w:t xml:space="preserve">Activity </w:t>
      </w:r>
      <w:hyperlink w:anchor="_Glossary" w:history="1">
        <w:r w:rsidRPr="00F76942">
          <w:t>Completion Date</w:t>
        </w:r>
      </w:hyperlink>
      <w:r w:rsidRPr="004A684F">
        <w:t>)</w:t>
      </w:r>
      <w:r w:rsidR="003A53C8" w:rsidRPr="004A684F">
        <w:t xml:space="preserve"> and when the Agreement will end (the Agreement End Date)</w:t>
      </w:r>
      <w:r w:rsidRPr="004A684F">
        <w:t xml:space="preserve">.  </w:t>
      </w:r>
      <w:r w:rsidR="00B432D2" w:rsidRPr="004A684F">
        <w:t xml:space="preserve">Note </w:t>
      </w:r>
      <w:r w:rsidR="00AB74A0" w:rsidRPr="004A684F">
        <w:t>these</w:t>
      </w:r>
      <w:r w:rsidR="00B432D2" w:rsidRPr="004A684F">
        <w:t xml:space="preserve"> could be specified event</w:t>
      </w:r>
      <w:r w:rsidR="00AB74A0" w:rsidRPr="004A684F">
        <w:t>s</w:t>
      </w:r>
      <w:r w:rsidR="00B432D2" w:rsidRPr="004A684F">
        <w:t xml:space="preserve">. </w:t>
      </w:r>
    </w:p>
    <w:p w14:paraId="0E11E0B4" w14:textId="60BBE352" w:rsidR="007938AE" w:rsidRPr="004A684F" w:rsidRDefault="007938AE" w:rsidP="0091444E">
      <w:pPr>
        <w:pStyle w:val="Numberedpara1stindent"/>
        <w:numPr>
          <w:ilvl w:val="0"/>
          <w:numId w:val="18"/>
        </w:numPr>
        <w:ind w:left="1418" w:hanging="698"/>
      </w:pPr>
      <w:r w:rsidRPr="004A684F">
        <w:t xml:space="preserve">Be sure </w:t>
      </w:r>
      <w:r w:rsidR="003A53C8" w:rsidRPr="004A684F">
        <w:t xml:space="preserve">you leave enough time between </w:t>
      </w:r>
      <w:r w:rsidRPr="004A684F">
        <w:t xml:space="preserve">the </w:t>
      </w:r>
      <w:r w:rsidR="003A53C8" w:rsidRPr="004A684F">
        <w:t xml:space="preserve">Activity </w:t>
      </w:r>
      <w:r w:rsidRPr="004A684F">
        <w:t xml:space="preserve">Completion Date </w:t>
      </w:r>
      <w:r w:rsidR="003A53C8" w:rsidRPr="004A684F">
        <w:t xml:space="preserve">and the Agreement End Date to allow for </w:t>
      </w:r>
      <w:r w:rsidRPr="004A684F">
        <w:t xml:space="preserve">anything the Grantee is required to do </w:t>
      </w:r>
      <w:r w:rsidR="0056762E" w:rsidRPr="004A684F">
        <w:t>as part of</w:t>
      </w:r>
      <w:r w:rsidRPr="004A684F">
        <w:t xml:space="preserve"> </w:t>
      </w:r>
      <w:r w:rsidRPr="004A684F">
        <w:lastRenderedPageBreak/>
        <w:t>the Activity</w:t>
      </w:r>
      <w:r w:rsidR="0056762E" w:rsidRPr="004A684F">
        <w:t>,</w:t>
      </w:r>
      <w:r w:rsidRPr="004A684F">
        <w:t xml:space="preserve"> including the preparation and submission of an</w:t>
      </w:r>
      <w:r w:rsidR="00F15E1B" w:rsidRPr="004A684F">
        <w:t>y final reports required under i</w:t>
      </w:r>
      <w:r w:rsidRPr="004A684F">
        <w:t>tem</w:t>
      </w:r>
      <w:r w:rsidR="006F5B3C" w:rsidRPr="004A684F">
        <w:t>s ‘B. Activity’ and</w:t>
      </w:r>
      <w:r w:rsidRPr="004A684F">
        <w:t xml:space="preserve"> </w:t>
      </w:r>
      <w:r w:rsidR="00F15E1B" w:rsidRPr="004A684F">
        <w:t>‘</w:t>
      </w:r>
      <w:r w:rsidRPr="004A684F">
        <w:t>E</w:t>
      </w:r>
      <w:r w:rsidR="00F15E1B" w:rsidRPr="004A684F">
        <w:t>.</w:t>
      </w:r>
      <w:r w:rsidRPr="004A684F">
        <w:t xml:space="preserve"> Reporting</w:t>
      </w:r>
      <w:r w:rsidR="00F15E1B" w:rsidRPr="004A684F">
        <w:t>’</w:t>
      </w:r>
      <w:r w:rsidRPr="004A684F">
        <w:t xml:space="preserve">.  </w:t>
      </w:r>
    </w:p>
    <w:p w14:paraId="5EE5FF14" w14:textId="77777777" w:rsidR="007938AE" w:rsidRPr="00A83CBC" w:rsidRDefault="00F15E1B" w:rsidP="00097327">
      <w:pPr>
        <w:pStyle w:val="Heading3"/>
        <w:numPr>
          <w:ilvl w:val="1"/>
          <w:numId w:val="17"/>
        </w:numPr>
        <w:spacing w:before="120" w:after="120"/>
        <w:ind w:left="1418" w:hanging="709"/>
        <w:rPr>
          <w:sz w:val="24"/>
          <w:szCs w:val="24"/>
        </w:rPr>
      </w:pPr>
      <w:bookmarkStart w:id="24" w:name="_Payment_of_the"/>
      <w:bookmarkStart w:id="25" w:name="_Toc328738711"/>
      <w:bookmarkStart w:id="26" w:name="_Toc531616082"/>
      <w:bookmarkEnd w:id="24"/>
      <w:r>
        <w:rPr>
          <w:sz w:val="24"/>
          <w:szCs w:val="24"/>
        </w:rPr>
        <w:t xml:space="preserve">D. </w:t>
      </w:r>
      <w:r w:rsidR="007938AE" w:rsidRPr="00A83CBC">
        <w:rPr>
          <w:sz w:val="24"/>
          <w:szCs w:val="24"/>
        </w:rPr>
        <w:t>Payment of the Grant</w:t>
      </w:r>
      <w:bookmarkEnd w:id="25"/>
      <w:bookmarkEnd w:id="26"/>
    </w:p>
    <w:p w14:paraId="38778A1E" w14:textId="1F4DF842" w:rsidR="007938AE" w:rsidRPr="004A684F" w:rsidRDefault="007938AE" w:rsidP="0091444E">
      <w:pPr>
        <w:pStyle w:val="Numberedpara1stindent"/>
        <w:numPr>
          <w:ilvl w:val="0"/>
          <w:numId w:val="18"/>
        </w:numPr>
        <w:ind w:left="1418" w:hanging="698"/>
      </w:pPr>
      <w:r w:rsidRPr="004A684F">
        <w:t xml:space="preserve">In this section you should include all details regarding payment of the Grant.  This includes the amount of the Grant </w:t>
      </w:r>
      <w:r w:rsidR="0069153E" w:rsidRPr="004A684F">
        <w:t xml:space="preserve">and </w:t>
      </w:r>
      <w:r w:rsidRPr="004A684F">
        <w:t>the form and timing of payments (such as instalments and linking payments to the achievement of milestones)</w:t>
      </w:r>
      <w:r w:rsidR="00FC06D0" w:rsidRPr="004A684F">
        <w:t xml:space="preserve"> </w:t>
      </w:r>
      <w:r w:rsidR="006B776A" w:rsidRPr="004A684F">
        <w:t>and</w:t>
      </w:r>
      <w:r w:rsidR="00774BE0" w:rsidRPr="004A684F">
        <w:t xml:space="preserve"> whether or not </w:t>
      </w:r>
      <w:r w:rsidR="00130B01" w:rsidRPr="004A684F">
        <w:t>Goods and Services Tax (</w:t>
      </w:r>
      <w:r w:rsidR="00774BE0" w:rsidRPr="004A684F">
        <w:t>GST</w:t>
      </w:r>
      <w:r w:rsidR="00130B01" w:rsidRPr="004A684F">
        <w:t>)</w:t>
      </w:r>
      <w:r w:rsidR="00774BE0" w:rsidRPr="004A684F">
        <w:t xml:space="preserve"> is payable on the Grant</w:t>
      </w:r>
      <w:r w:rsidR="006B776A" w:rsidRPr="004A684F">
        <w:t xml:space="preserve">. </w:t>
      </w:r>
      <w:r w:rsidR="00F100C3">
        <w:t>If applicable, y</w:t>
      </w:r>
      <w:r w:rsidR="006B776A" w:rsidRPr="004A684F">
        <w:t xml:space="preserve">ou may wish to specify </w:t>
      </w:r>
      <w:r w:rsidR="00774BE0" w:rsidRPr="004A684F">
        <w:t xml:space="preserve">whether </w:t>
      </w:r>
      <w:r w:rsidR="006B776A" w:rsidRPr="004A684F">
        <w:t xml:space="preserve">interest can </w:t>
      </w:r>
      <w:r w:rsidR="00F10E83" w:rsidRPr="004A684F">
        <w:t xml:space="preserve">or cannot </w:t>
      </w:r>
      <w:r w:rsidR="006B776A" w:rsidRPr="004A684F">
        <w:t xml:space="preserve">be </w:t>
      </w:r>
      <w:r w:rsidR="00774BE0" w:rsidRPr="004A684F">
        <w:t>earned on the Grant</w:t>
      </w:r>
      <w:r w:rsidRPr="004A684F">
        <w:t xml:space="preserve">.  </w:t>
      </w:r>
      <w:r w:rsidR="003A2F04" w:rsidRPr="004A684F">
        <w:t xml:space="preserve">If you do allow interest to be earned on the Grant, </w:t>
      </w:r>
      <w:r w:rsidR="006B776A" w:rsidRPr="004A684F">
        <w:t>you should also consider whether to include the optional text at the definition of ‘Grant’ at CGGC21 that the Grant includes interest earned by the Grantee on the money.</w:t>
      </w:r>
    </w:p>
    <w:p w14:paraId="5CFA714C" w14:textId="4B9A65B6" w:rsidR="007938AE" w:rsidRPr="004A684F" w:rsidRDefault="003A2F04" w:rsidP="0091444E">
      <w:pPr>
        <w:pStyle w:val="Numberedpara1stindent"/>
        <w:numPr>
          <w:ilvl w:val="0"/>
          <w:numId w:val="18"/>
        </w:numPr>
        <w:ind w:left="1418" w:hanging="698"/>
      </w:pPr>
      <w:r w:rsidRPr="004A684F">
        <w:t>If possible, you should</w:t>
      </w:r>
      <w:r w:rsidR="007938AE" w:rsidRPr="004A684F">
        <w:t xml:space="preserve"> include the details of the bank account into which payments will be made</w:t>
      </w:r>
      <w:r w:rsidR="00A83CBC" w:rsidRPr="004A684F">
        <w:t xml:space="preserve"> </w:t>
      </w:r>
      <w:r w:rsidR="007938AE" w:rsidRPr="004A684F">
        <w:t>to avoid any confusion when it comes tim</w:t>
      </w:r>
      <w:r w:rsidR="0056762E" w:rsidRPr="004A684F">
        <w:t>e to make a payment.  T</w:t>
      </w:r>
      <w:r w:rsidR="007938AE" w:rsidRPr="004A684F">
        <w:t xml:space="preserve">he Grantee does </w:t>
      </w:r>
      <w:r w:rsidR="007938AE" w:rsidRPr="004A684F">
        <w:rPr>
          <w:b/>
          <w:u w:val="single"/>
        </w:rPr>
        <w:t>not</w:t>
      </w:r>
      <w:r w:rsidR="007938AE" w:rsidRPr="004A684F">
        <w:t xml:space="preserve"> necessarily need to open a separate bank account specifically for the Grant.  Separate bank accounts </w:t>
      </w:r>
      <w:r w:rsidR="00A83CBC" w:rsidRPr="004A684F">
        <w:t>should</w:t>
      </w:r>
      <w:r w:rsidR="007938AE" w:rsidRPr="004A684F">
        <w:t xml:space="preserve"> generally </w:t>
      </w:r>
      <w:r w:rsidR="00A83CBC" w:rsidRPr="004A684F">
        <w:t xml:space="preserve">not be </w:t>
      </w:r>
      <w:r w:rsidR="007938AE" w:rsidRPr="004A684F">
        <w:t xml:space="preserve">required </w:t>
      </w:r>
      <w:r w:rsidR="0056762E" w:rsidRPr="004A684F">
        <w:t xml:space="preserve">for low-value grants </w:t>
      </w:r>
      <w:r w:rsidR="007938AE" w:rsidRPr="004A684F">
        <w:t xml:space="preserve">and </w:t>
      </w:r>
      <w:r w:rsidR="00A83CBC" w:rsidRPr="004A684F">
        <w:t xml:space="preserve">may </w:t>
      </w:r>
      <w:r w:rsidR="007938AE" w:rsidRPr="004A684F">
        <w:t xml:space="preserve">represent additional administrative costs for </w:t>
      </w:r>
      <w:r w:rsidR="0056762E" w:rsidRPr="004A684F">
        <w:t>the Grantee</w:t>
      </w:r>
      <w:r w:rsidR="007938AE" w:rsidRPr="004A684F">
        <w:t xml:space="preserve">. </w:t>
      </w:r>
    </w:p>
    <w:p w14:paraId="0ED946A1" w14:textId="3B18A3DD" w:rsidR="007938AE" w:rsidRPr="004A684F" w:rsidRDefault="007938AE" w:rsidP="0091444E">
      <w:pPr>
        <w:pStyle w:val="Numberedpara1stindent"/>
        <w:numPr>
          <w:ilvl w:val="0"/>
          <w:numId w:val="18"/>
        </w:numPr>
        <w:ind w:left="1418" w:hanging="698"/>
      </w:pPr>
      <w:r w:rsidRPr="004A684F">
        <w:t>You should include any invoicing information r</w:t>
      </w:r>
      <w:r w:rsidR="0056762E" w:rsidRPr="004A684F">
        <w:t>equired for the payment of the G</w:t>
      </w:r>
      <w:r w:rsidRPr="004A684F">
        <w:t xml:space="preserve">rant. This includes </w:t>
      </w:r>
      <w:r w:rsidR="00130B01" w:rsidRPr="004A684F">
        <w:t xml:space="preserve">all the requirements for an invoice to be a ‘tax invoice’ for the purposes of the GST legislation </w:t>
      </w:r>
      <w:r w:rsidRPr="004A684F">
        <w:t xml:space="preserve">for taxable supplies made under the Agreement.  </w:t>
      </w:r>
    </w:p>
    <w:p w14:paraId="4077560C" w14:textId="77777777" w:rsidR="007938AE" w:rsidRPr="004A684F" w:rsidRDefault="007938AE" w:rsidP="0091444E">
      <w:pPr>
        <w:pStyle w:val="Numberedpara1stindent"/>
        <w:numPr>
          <w:ilvl w:val="0"/>
          <w:numId w:val="18"/>
        </w:numPr>
        <w:ind w:left="1418" w:hanging="698"/>
      </w:pPr>
      <w:r w:rsidRPr="004A684F">
        <w:t>You have the option of including a clause that allows you to issue the Grantee with a Recipie</w:t>
      </w:r>
      <w:r w:rsidR="00A83CBC" w:rsidRPr="004A684F">
        <w:t xml:space="preserve">nt Created Tax Invoice (RCTI), </w:t>
      </w:r>
      <w:r w:rsidRPr="004A684F">
        <w:t>rather than requiring the Gr</w:t>
      </w:r>
      <w:r w:rsidR="0056762E" w:rsidRPr="004A684F">
        <w:t xml:space="preserve">antee to invoice </w:t>
      </w:r>
      <w:r w:rsidR="00F15E1B" w:rsidRPr="004A684F">
        <w:t>you</w:t>
      </w:r>
      <w:r w:rsidR="0056762E" w:rsidRPr="004A684F">
        <w:t>.  If you have</w:t>
      </w:r>
      <w:r w:rsidRPr="004A684F">
        <w:t xml:space="preserve"> any specific administrative requirements around RCTIs you can include them here.</w:t>
      </w:r>
    </w:p>
    <w:p w14:paraId="3D2CCFBE" w14:textId="77777777" w:rsidR="007938AE" w:rsidRPr="004A684F" w:rsidRDefault="007938AE" w:rsidP="0091444E">
      <w:pPr>
        <w:pStyle w:val="Numberedpara1stindent"/>
        <w:numPr>
          <w:ilvl w:val="0"/>
          <w:numId w:val="18"/>
        </w:numPr>
        <w:ind w:left="1418" w:hanging="698"/>
      </w:pPr>
      <w:r w:rsidRPr="004A684F">
        <w:t>Questions regarding the treatment of GST in relation to any payments being made under the Agree</w:t>
      </w:r>
      <w:r w:rsidR="008932C8" w:rsidRPr="004A684F">
        <w:t>ment should be directed to the chief financial officer u</w:t>
      </w:r>
      <w:r w:rsidRPr="004A684F">
        <w:t xml:space="preserve">nit within your </w:t>
      </w:r>
      <w:r w:rsidR="007E153D" w:rsidRPr="004A684F">
        <w:t>entity</w:t>
      </w:r>
      <w:r w:rsidR="00D753BC" w:rsidRPr="004A684F">
        <w:t xml:space="preserve"> or the Australian Taxation Office</w:t>
      </w:r>
      <w:r w:rsidRPr="004A684F">
        <w:t>.</w:t>
      </w:r>
    </w:p>
    <w:p w14:paraId="7B2A8D80" w14:textId="77777777" w:rsidR="007938AE" w:rsidRPr="00A83CBC" w:rsidRDefault="00F15E1B" w:rsidP="00097327">
      <w:pPr>
        <w:pStyle w:val="Heading3"/>
        <w:numPr>
          <w:ilvl w:val="1"/>
          <w:numId w:val="17"/>
        </w:numPr>
        <w:spacing w:before="120" w:after="120"/>
        <w:ind w:left="1418" w:hanging="709"/>
        <w:rPr>
          <w:sz w:val="24"/>
          <w:szCs w:val="24"/>
        </w:rPr>
      </w:pPr>
      <w:bookmarkStart w:id="27" w:name="_Reporting"/>
      <w:bookmarkStart w:id="28" w:name="_Toc328738712"/>
      <w:bookmarkStart w:id="29" w:name="_Toc531616083"/>
      <w:bookmarkEnd w:id="27"/>
      <w:r>
        <w:rPr>
          <w:sz w:val="24"/>
          <w:szCs w:val="24"/>
        </w:rPr>
        <w:t xml:space="preserve">E. </w:t>
      </w:r>
      <w:r w:rsidR="007938AE" w:rsidRPr="00A83CBC">
        <w:rPr>
          <w:sz w:val="24"/>
          <w:szCs w:val="24"/>
        </w:rPr>
        <w:t>Reporting</w:t>
      </w:r>
      <w:bookmarkEnd w:id="28"/>
      <w:bookmarkEnd w:id="29"/>
    </w:p>
    <w:p w14:paraId="2A8373C4" w14:textId="77777777" w:rsidR="006C62F8" w:rsidRPr="004A684F" w:rsidRDefault="007938AE" w:rsidP="0091444E">
      <w:pPr>
        <w:pStyle w:val="Numberedpara1stindent"/>
        <w:numPr>
          <w:ilvl w:val="0"/>
          <w:numId w:val="18"/>
        </w:numPr>
        <w:ind w:left="1418" w:hanging="698"/>
      </w:pPr>
      <w:r w:rsidRPr="004A684F">
        <w:t xml:space="preserve">In this section you should specify any </w:t>
      </w:r>
      <w:r w:rsidR="00D753BC" w:rsidRPr="004A684F">
        <w:t>reporting requirements</w:t>
      </w:r>
      <w:r w:rsidRPr="004A684F">
        <w:t xml:space="preserve"> in relation to the Grant.  </w:t>
      </w:r>
      <w:r w:rsidR="00235138" w:rsidRPr="004A684F">
        <w:t>Reports</w:t>
      </w:r>
      <w:r w:rsidRPr="004A684F">
        <w:t xml:space="preserve"> should focus </w:t>
      </w:r>
      <w:r w:rsidR="00926F8E" w:rsidRPr="004A684F">
        <w:t xml:space="preserve">on </w:t>
      </w:r>
      <w:r w:rsidRPr="004A684F">
        <w:t xml:space="preserve">the </w:t>
      </w:r>
      <w:r w:rsidR="00235138" w:rsidRPr="004A684F">
        <w:t>performance</w:t>
      </w:r>
      <w:r w:rsidRPr="004A684F">
        <w:t xml:space="preserve"> of the Activity and its outcomes. In some situations, you may require additional information to be provided by the Grantee, such as data showing the outcomes of the Activity. </w:t>
      </w:r>
    </w:p>
    <w:p w14:paraId="0FFD013F" w14:textId="77777777" w:rsidR="007938AE" w:rsidRPr="004A684F" w:rsidRDefault="007938AE" w:rsidP="0091444E">
      <w:pPr>
        <w:pStyle w:val="Numberedpara1stindent"/>
        <w:numPr>
          <w:ilvl w:val="0"/>
          <w:numId w:val="18"/>
        </w:numPr>
        <w:ind w:left="1418" w:hanging="698"/>
      </w:pPr>
      <w:r w:rsidRPr="004A684F">
        <w:t xml:space="preserve">You should carefully consider </w:t>
      </w:r>
      <w:r w:rsidR="00D753BC" w:rsidRPr="004A684F">
        <w:t>what</w:t>
      </w:r>
      <w:r w:rsidRPr="004A684F">
        <w:t xml:space="preserve"> data and reporting </w:t>
      </w:r>
      <w:r w:rsidR="005C1E67" w:rsidRPr="004A684F">
        <w:t xml:space="preserve">you require </w:t>
      </w:r>
      <w:r w:rsidRPr="004A684F">
        <w:t>th</w:t>
      </w:r>
      <w:r w:rsidR="005C1E67" w:rsidRPr="004A684F">
        <w:t>e Grantee to provide. W</w:t>
      </w:r>
      <w:r w:rsidRPr="004A684F">
        <w:t xml:space="preserve">hile you </w:t>
      </w:r>
      <w:r w:rsidR="005C1E67" w:rsidRPr="004A684F">
        <w:t>should</w:t>
      </w:r>
      <w:r w:rsidRPr="004A684F">
        <w:t xml:space="preserve"> ensure that the Grantee is providing sufficient information to enable you to assess the Grantee's </w:t>
      </w:r>
      <w:r w:rsidR="005C1E67" w:rsidRPr="004A684F">
        <w:t xml:space="preserve">performance </w:t>
      </w:r>
      <w:r w:rsidRPr="004A684F">
        <w:t xml:space="preserve">of the Activity, you should avoid requesting data or reports that </w:t>
      </w:r>
      <w:r w:rsidR="005C1E67" w:rsidRPr="004A684F">
        <w:t>you</w:t>
      </w:r>
      <w:r w:rsidRPr="004A684F">
        <w:t xml:space="preserve"> </w:t>
      </w:r>
      <w:r w:rsidR="004D1991" w:rsidRPr="004A684F">
        <w:t>do not intend to use</w:t>
      </w:r>
      <w:r w:rsidR="005C1E67" w:rsidRPr="004A684F">
        <w:t xml:space="preserve">. </w:t>
      </w:r>
      <w:r w:rsidRPr="004A684F">
        <w:t xml:space="preserve"> </w:t>
      </w:r>
    </w:p>
    <w:p w14:paraId="78257598" w14:textId="23E9B303" w:rsidR="007938AE" w:rsidRPr="004A684F" w:rsidRDefault="007938AE" w:rsidP="0091444E">
      <w:pPr>
        <w:pStyle w:val="Numberedpara1stindent"/>
        <w:numPr>
          <w:ilvl w:val="0"/>
          <w:numId w:val="18"/>
        </w:numPr>
        <w:ind w:left="1418" w:hanging="698"/>
      </w:pPr>
      <w:r w:rsidRPr="004A684F">
        <w:t xml:space="preserve">You should be very clear about what needs to be included in each report, what data needs to be collected, how the information in the report should be presented, details of any particular certification or sign off required and the date </w:t>
      </w:r>
      <w:r w:rsidR="009A00F2" w:rsidRPr="004A684F">
        <w:t xml:space="preserve">by which </w:t>
      </w:r>
      <w:r w:rsidRPr="004A684F">
        <w:t xml:space="preserve">reports are to be submitted. Where the Grant is being paid in instalments, the timing of </w:t>
      </w:r>
      <w:r w:rsidR="00026C7B" w:rsidRPr="004A684F">
        <w:t xml:space="preserve">the </w:t>
      </w:r>
      <w:r w:rsidRPr="004A684F">
        <w:t xml:space="preserve">submission of reports </w:t>
      </w:r>
      <w:r w:rsidR="00235138" w:rsidRPr="004A684F">
        <w:t>can</w:t>
      </w:r>
      <w:r w:rsidRPr="004A684F">
        <w:t xml:space="preserve"> be aligned</w:t>
      </w:r>
      <w:r w:rsidR="00CF636D" w:rsidRPr="004A684F">
        <w:t xml:space="preserve"> with the payment of the Grant to</w:t>
      </w:r>
      <w:r w:rsidRPr="004A684F">
        <w:t xml:space="preserve"> assist with management of the Agreement.</w:t>
      </w:r>
    </w:p>
    <w:p w14:paraId="501D52C3" w14:textId="77777777" w:rsidR="007938AE" w:rsidRPr="004A684F" w:rsidRDefault="007938AE" w:rsidP="0091444E">
      <w:pPr>
        <w:pStyle w:val="Numberedpara1stindent"/>
        <w:numPr>
          <w:ilvl w:val="0"/>
          <w:numId w:val="18"/>
        </w:numPr>
        <w:ind w:left="1418" w:hanging="698"/>
      </w:pPr>
      <w:r w:rsidRPr="004A684F">
        <w:t>Where reports are required to be approved before they are accepted</w:t>
      </w:r>
      <w:r w:rsidR="0013218A" w:rsidRPr="004A684F">
        <w:t>,</w:t>
      </w:r>
      <w:r w:rsidRPr="004A684F">
        <w:t xml:space="preserve"> this should be clearly indicated and you should ensure that sufficient information is requested to allow the reports to be properly assessed.  </w:t>
      </w:r>
    </w:p>
    <w:p w14:paraId="0FFCD723" w14:textId="7CCDBE43" w:rsidR="006306C8" w:rsidRPr="004A684F" w:rsidRDefault="006306C8" w:rsidP="006306C8">
      <w:pPr>
        <w:pStyle w:val="Numberedpara1stindent"/>
        <w:numPr>
          <w:ilvl w:val="0"/>
          <w:numId w:val="0"/>
        </w:numPr>
        <w:pBdr>
          <w:top w:val="single" w:sz="4" w:space="1" w:color="auto"/>
          <w:left w:val="single" w:sz="4" w:space="4" w:color="auto"/>
          <w:bottom w:val="single" w:sz="4" w:space="1" w:color="auto"/>
          <w:right w:val="single" w:sz="4" w:space="4" w:color="auto"/>
        </w:pBdr>
        <w:shd w:val="clear" w:color="auto" w:fill="D9F3FB"/>
        <w:spacing w:before="240" w:after="240"/>
        <w:rPr>
          <w:b/>
          <w:i/>
        </w:rPr>
      </w:pPr>
      <w:r w:rsidRPr="004A684F">
        <w:rPr>
          <w:b/>
          <w:i/>
        </w:rPr>
        <w:t xml:space="preserve">IMPORTANT:  The licence </w:t>
      </w:r>
      <w:r w:rsidR="00267CF1" w:rsidRPr="004A684F">
        <w:rPr>
          <w:b/>
          <w:i/>
        </w:rPr>
        <w:t xml:space="preserve">to </w:t>
      </w:r>
      <w:hyperlink w:anchor="_Glossary" w:history="1">
        <w:r w:rsidR="00267CF1" w:rsidRPr="00F01D36">
          <w:rPr>
            <w:b/>
            <w:i/>
          </w:rPr>
          <w:t>Intellectual Property Rights</w:t>
        </w:r>
      </w:hyperlink>
      <w:r w:rsidR="00267CF1" w:rsidRPr="004A684F">
        <w:rPr>
          <w:b/>
          <w:i/>
        </w:rPr>
        <w:t xml:space="preserve"> in</w:t>
      </w:r>
      <w:r w:rsidRPr="004A684F">
        <w:rPr>
          <w:b/>
          <w:i/>
        </w:rPr>
        <w:t xml:space="preserve"> </w:t>
      </w:r>
      <w:hyperlink w:anchor="_Glossary" w:history="1">
        <w:r w:rsidRPr="00F01D36">
          <w:rPr>
            <w:b/>
            <w:i/>
          </w:rPr>
          <w:t>Reporting Material</w:t>
        </w:r>
      </w:hyperlink>
      <w:r w:rsidRPr="004A684F">
        <w:rPr>
          <w:b/>
          <w:i/>
        </w:rPr>
        <w:t xml:space="preserve"> </w:t>
      </w:r>
      <w:r w:rsidR="00267CF1" w:rsidRPr="004A684F">
        <w:rPr>
          <w:b/>
          <w:i/>
        </w:rPr>
        <w:t>(</w:t>
      </w:r>
      <w:r w:rsidR="00BC6ED1" w:rsidRPr="004A684F">
        <w:rPr>
          <w:b/>
          <w:i/>
        </w:rPr>
        <w:t xml:space="preserve">see </w:t>
      </w:r>
      <w:hyperlink w:anchor="_12._Intellectual_Property" w:history="1">
        <w:r w:rsidR="00131864" w:rsidRPr="00F01D36">
          <w:rPr>
            <w:b/>
            <w:i/>
          </w:rPr>
          <w:t>CGGC12</w:t>
        </w:r>
      </w:hyperlink>
      <w:r w:rsidR="00267CF1" w:rsidRPr="004A684F">
        <w:rPr>
          <w:b/>
          <w:i/>
        </w:rPr>
        <w:t>)</w:t>
      </w:r>
      <w:r w:rsidRPr="004A684F">
        <w:rPr>
          <w:b/>
          <w:i/>
        </w:rPr>
        <w:t xml:space="preserve"> dire</w:t>
      </w:r>
      <w:r w:rsidR="0013218A" w:rsidRPr="004A684F">
        <w:rPr>
          <w:b/>
          <w:i/>
        </w:rPr>
        <w:t>ctly relates to the reports in i</w:t>
      </w:r>
      <w:r w:rsidRPr="004A684F">
        <w:rPr>
          <w:b/>
          <w:i/>
        </w:rPr>
        <w:t xml:space="preserve">tem </w:t>
      </w:r>
      <w:r w:rsidR="0013218A" w:rsidRPr="004A684F">
        <w:rPr>
          <w:b/>
          <w:i/>
        </w:rPr>
        <w:t>‘</w:t>
      </w:r>
      <w:r w:rsidRPr="004A684F">
        <w:rPr>
          <w:b/>
          <w:i/>
        </w:rPr>
        <w:t>E</w:t>
      </w:r>
      <w:r w:rsidR="0013218A" w:rsidRPr="004A684F">
        <w:rPr>
          <w:b/>
          <w:i/>
        </w:rPr>
        <w:t>.</w:t>
      </w:r>
      <w:r w:rsidRPr="004A684F">
        <w:rPr>
          <w:b/>
          <w:i/>
        </w:rPr>
        <w:t xml:space="preserve"> Reporting</w:t>
      </w:r>
      <w:r w:rsidR="0013218A" w:rsidRPr="004A684F">
        <w:rPr>
          <w:b/>
          <w:i/>
        </w:rPr>
        <w:t>’</w:t>
      </w:r>
      <w:r w:rsidRPr="004A684F">
        <w:rPr>
          <w:b/>
          <w:i/>
        </w:rPr>
        <w:t xml:space="preserve">. </w:t>
      </w:r>
    </w:p>
    <w:p w14:paraId="71D61A73" w14:textId="7C091350" w:rsidR="007938AE" w:rsidRPr="004A684F" w:rsidRDefault="007938AE" w:rsidP="0091444E">
      <w:pPr>
        <w:pStyle w:val="Numberedpara1stindent"/>
        <w:numPr>
          <w:ilvl w:val="0"/>
          <w:numId w:val="18"/>
        </w:numPr>
        <w:ind w:left="1418" w:hanging="698"/>
      </w:pPr>
      <w:r w:rsidRPr="004A684F">
        <w:lastRenderedPageBreak/>
        <w:t xml:space="preserve">The default position under the </w:t>
      </w:r>
      <w:r w:rsidR="00131864" w:rsidRPr="004A684F">
        <w:t>CGGCs</w:t>
      </w:r>
      <w:r w:rsidRPr="004A684F">
        <w:t xml:space="preserve"> requires the Grantee to provide a signed statement indicating that the Grant was spent in accordance with the Agreement.  You should consider carefully </w:t>
      </w:r>
      <w:r w:rsidR="00944813" w:rsidRPr="004A684F">
        <w:t>whether there is a</w:t>
      </w:r>
      <w:r w:rsidRPr="004A684F">
        <w:t xml:space="preserve"> need for additional financial reports </w:t>
      </w:r>
      <w:r w:rsidR="00235138" w:rsidRPr="004A684F">
        <w:t xml:space="preserve">or acquittals </w:t>
      </w:r>
      <w:r w:rsidRPr="004A684F">
        <w:t xml:space="preserve">and the burden </w:t>
      </w:r>
      <w:r w:rsidR="00944813" w:rsidRPr="004A684F">
        <w:t>this might hav</w:t>
      </w:r>
      <w:r w:rsidR="00CD2DFC" w:rsidRPr="004A684F">
        <w:t>e</w:t>
      </w:r>
      <w:r w:rsidRPr="004A684F">
        <w:t xml:space="preserve"> on the Grantee, taking into</w:t>
      </w:r>
      <w:r w:rsidR="00235138" w:rsidRPr="004A684F">
        <w:t xml:space="preserve"> account the value of the G</w:t>
      </w:r>
      <w:r w:rsidR="00885C6D" w:rsidRPr="004A684F">
        <w:t xml:space="preserve">rant, </w:t>
      </w:r>
      <w:r w:rsidRPr="004A684F">
        <w:t>the nature of the Activity</w:t>
      </w:r>
      <w:r w:rsidR="00885C6D" w:rsidRPr="004A684F">
        <w:t xml:space="preserve"> and the relevant risks</w:t>
      </w:r>
      <w:r w:rsidR="0091444E" w:rsidRPr="004A684F">
        <w:t>.</w:t>
      </w:r>
    </w:p>
    <w:p w14:paraId="3DC1AB95" w14:textId="3D804CC6" w:rsidR="006306C8" w:rsidRPr="004A684F" w:rsidRDefault="007938AE" w:rsidP="0091444E">
      <w:pPr>
        <w:pStyle w:val="Numberedpara1stindent"/>
        <w:numPr>
          <w:ilvl w:val="0"/>
          <w:numId w:val="18"/>
        </w:numPr>
        <w:ind w:left="1418" w:hanging="698"/>
      </w:pPr>
      <w:r w:rsidRPr="004A684F">
        <w:t xml:space="preserve">Consistent with the </w:t>
      </w:r>
      <w:hyperlink r:id="rId19" w:history="1">
        <w:r w:rsidR="00485D62" w:rsidRPr="00A7686E">
          <w:rPr>
            <w:rStyle w:val="Hyperlink"/>
            <w:color w:val="0000FF"/>
          </w:rPr>
          <w:t xml:space="preserve">Commonwealth Grants Rules and </w:t>
        </w:r>
        <w:r w:rsidR="00F676A8">
          <w:rPr>
            <w:rStyle w:val="Hyperlink"/>
            <w:color w:val="0000FF"/>
          </w:rPr>
          <w:t>Principles</w:t>
        </w:r>
      </w:hyperlink>
      <w:r w:rsidRPr="004A684F">
        <w:t xml:space="preserve">, when determining what financial acquittal or reporting </w:t>
      </w:r>
      <w:r w:rsidR="00235138" w:rsidRPr="004A684F">
        <w:t xml:space="preserve">is </w:t>
      </w:r>
      <w:r w:rsidRPr="004A684F">
        <w:t xml:space="preserve">required, </w:t>
      </w:r>
      <w:r w:rsidR="0013218A" w:rsidRPr="004A684F">
        <w:t>you</w:t>
      </w:r>
      <w:r w:rsidRPr="004A684F">
        <w:t xml:space="preserve"> must have regard to info</w:t>
      </w:r>
      <w:r w:rsidR="00BC4F6B" w:rsidRPr="004A684F">
        <w:t>rmation collected by regulators and available to you</w:t>
      </w:r>
      <w:r w:rsidR="00885C6D" w:rsidRPr="004A684F">
        <w:t xml:space="preserve">. </w:t>
      </w:r>
      <w:r w:rsidRPr="004A684F">
        <w:t xml:space="preserve">If a Grantee provides an annual audited financial statement to </w:t>
      </w:r>
      <w:r w:rsidR="00BC4F6B" w:rsidRPr="004A684F">
        <w:t>a</w:t>
      </w:r>
      <w:r w:rsidRPr="004A684F">
        <w:t xml:space="preserve"> regulator, then a financial acquittal should not be required, except for higher risk grants</w:t>
      </w:r>
      <w:r w:rsidR="00885C6D" w:rsidRPr="004A684F">
        <w:t xml:space="preserve">.  </w:t>
      </w:r>
      <w:r w:rsidR="000B343C" w:rsidRPr="004A684F">
        <w:t xml:space="preserve">If </w:t>
      </w:r>
      <w:r w:rsidR="00885C6D" w:rsidRPr="004A684F">
        <w:t xml:space="preserve">this is the case </w:t>
      </w:r>
      <w:r w:rsidR="0013218A" w:rsidRPr="004A684F">
        <w:t xml:space="preserve">you </w:t>
      </w:r>
      <w:r w:rsidR="00885C6D" w:rsidRPr="004A684F">
        <w:t xml:space="preserve">should carefully </w:t>
      </w:r>
      <w:r w:rsidRPr="004A684F">
        <w:t>consider</w:t>
      </w:r>
      <w:r w:rsidR="00885C6D" w:rsidRPr="004A684F">
        <w:t xml:space="preserve"> whether using</w:t>
      </w:r>
      <w:r w:rsidRPr="004A684F">
        <w:t xml:space="preserve"> </w:t>
      </w:r>
      <w:r w:rsidR="000B343C" w:rsidRPr="004A684F">
        <w:t xml:space="preserve">this </w:t>
      </w:r>
      <w:r w:rsidR="00885C6D" w:rsidRPr="004A684F">
        <w:t>t</w:t>
      </w:r>
      <w:r w:rsidRPr="004A684F">
        <w:t xml:space="preserve">emplate </w:t>
      </w:r>
      <w:r w:rsidR="00885C6D" w:rsidRPr="004A684F">
        <w:t>i</w:t>
      </w:r>
      <w:r w:rsidR="00235138" w:rsidRPr="004A684F">
        <w:t>s appropriate for the proposed g</w:t>
      </w:r>
      <w:r w:rsidRPr="004A684F">
        <w:t>rant.</w:t>
      </w:r>
    </w:p>
    <w:p w14:paraId="49E04C12" w14:textId="77777777" w:rsidR="006306C8" w:rsidRPr="004A684F" w:rsidRDefault="006306C8" w:rsidP="006306C8">
      <w:pPr>
        <w:pStyle w:val="Numberedpara1stindent"/>
        <w:numPr>
          <w:ilvl w:val="0"/>
          <w:numId w:val="0"/>
        </w:numPr>
        <w:pBdr>
          <w:top w:val="single" w:sz="4" w:space="1" w:color="auto"/>
          <w:left w:val="single" w:sz="4" w:space="4" w:color="auto"/>
          <w:bottom w:val="single" w:sz="4" w:space="1" w:color="auto"/>
          <w:right w:val="single" w:sz="4" w:space="4" w:color="auto"/>
        </w:pBdr>
        <w:shd w:val="clear" w:color="auto" w:fill="D9F3FB"/>
        <w:spacing w:before="240" w:after="240"/>
        <w:rPr>
          <w:b/>
          <w:i/>
        </w:rPr>
      </w:pPr>
      <w:r w:rsidRPr="004A684F">
        <w:rPr>
          <w:b/>
          <w:i/>
        </w:rPr>
        <w:t>IMPORTANT:  If the Activity requires independently audited financial acqui</w:t>
      </w:r>
      <w:r w:rsidR="00CF636D" w:rsidRPr="004A684F">
        <w:rPr>
          <w:b/>
          <w:i/>
        </w:rPr>
        <w:t>ttal reports</w:t>
      </w:r>
      <w:r w:rsidR="00235138" w:rsidRPr="004A684F">
        <w:rPr>
          <w:b/>
          <w:i/>
        </w:rPr>
        <w:t xml:space="preserve"> you must include </w:t>
      </w:r>
      <w:hyperlink w:anchor="_G4._Audit" w:history="1">
        <w:r w:rsidR="00235138" w:rsidRPr="008231C9">
          <w:rPr>
            <w:b/>
            <w:i/>
          </w:rPr>
          <w:t>Supplementary T</w:t>
        </w:r>
        <w:r w:rsidRPr="008231C9">
          <w:rPr>
            <w:b/>
            <w:i/>
          </w:rPr>
          <w:t xml:space="preserve">erm </w:t>
        </w:r>
        <w:r w:rsidR="0013218A" w:rsidRPr="008231C9">
          <w:rPr>
            <w:b/>
            <w:i/>
          </w:rPr>
          <w:t>‘</w:t>
        </w:r>
        <w:r w:rsidRPr="008231C9">
          <w:rPr>
            <w:b/>
            <w:i/>
          </w:rPr>
          <w:t>G4</w:t>
        </w:r>
        <w:r w:rsidR="0013218A" w:rsidRPr="008231C9">
          <w:rPr>
            <w:b/>
            <w:i/>
          </w:rPr>
          <w:t>.</w:t>
        </w:r>
        <w:r w:rsidRPr="008231C9">
          <w:rPr>
            <w:b/>
            <w:i/>
          </w:rPr>
          <w:t xml:space="preserve"> Audit</w:t>
        </w:r>
      </w:hyperlink>
      <w:r w:rsidR="0013218A" w:rsidRPr="004A684F">
        <w:rPr>
          <w:color w:val="0000FF"/>
        </w:rPr>
        <w:t>’</w:t>
      </w:r>
      <w:r w:rsidRPr="004A684F">
        <w:rPr>
          <w:b/>
          <w:i/>
        </w:rPr>
        <w:t xml:space="preserve">.  </w:t>
      </w:r>
    </w:p>
    <w:p w14:paraId="3CD31951" w14:textId="77777777" w:rsidR="0045353E" w:rsidRPr="004A684F" w:rsidRDefault="0045353E" w:rsidP="0091444E">
      <w:pPr>
        <w:pStyle w:val="Numberedpara1stindent"/>
        <w:numPr>
          <w:ilvl w:val="0"/>
          <w:numId w:val="18"/>
        </w:numPr>
        <w:ind w:left="1418" w:hanging="698"/>
      </w:pPr>
      <w:bookmarkStart w:id="30" w:name="_Toc328738713"/>
      <w:r w:rsidRPr="004A684F">
        <w:t>Independent</w:t>
      </w:r>
      <w:r w:rsidR="00CF636D" w:rsidRPr="004A684F">
        <w:t>ly audited financial acquittal reports</w:t>
      </w:r>
      <w:r w:rsidRPr="004A684F">
        <w:t xml:space="preserve"> can be expensive and you should </w:t>
      </w:r>
      <w:r w:rsidR="00231B50" w:rsidRPr="004A684F">
        <w:t xml:space="preserve">carefully consider </w:t>
      </w:r>
      <w:r w:rsidRPr="004A684F">
        <w:t>whether they are needed for a low-risk grant.  Where independently audited financial ac</w:t>
      </w:r>
      <w:r w:rsidR="00235138" w:rsidRPr="004A684F">
        <w:t xml:space="preserve">quittal reports </w:t>
      </w:r>
      <w:r w:rsidRPr="004A684F">
        <w:t>are appropr</w:t>
      </w:r>
      <w:r w:rsidR="00231B50" w:rsidRPr="004A684F">
        <w:t xml:space="preserve">iate, due to the nature of </w:t>
      </w:r>
      <w:r w:rsidR="0013218A" w:rsidRPr="004A684F">
        <w:t>the G</w:t>
      </w:r>
      <w:r w:rsidRPr="004A684F">
        <w:t xml:space="preserve">rant, the cost of preparing the report should be factored into the </w:t>
      </w:r>
      <w:r w:rsidR="0013218A" w:rsidRPr="004A684F">
        <w:t>G</w:t>
      </w:r>
      <w:r w:rsidRPr="004A684F">
        <w:t>rant.</w:t>
      </w:r>
    </w:p>
    <w:p w14:paraId="097F1CE9" w14:textId="77777777" w:rsidR="007938AE" w:rsidRPr="0045353E" w:rsidRDefault="0045353E" w:rsidP="00097327">
      <w:pPr>
        <w:pStyle w:val="Heading3"/>
        <w:numPr>
          <w:ilvl w:val="1"/>
          <w:numId w:val="17"/>
        </w:numPr>
        <w:spacing w:before="120" w:after="120"/>
        <w:ind w:left="1418" w:hanging="709"/>
        <w:rPr>
          <w:sz w:val="24"/>
          <w:szCs w:val="24"/>
        </w:rPr>
      </w:pPr>
      <w:bookmarkStart w:id="31" w:name="_Party_representatives_and"/>
      <w:bookmarkStart w:id="32" w:name="_Toc531616084"/>
      <w:bookmarkEnd w:id="31"/>
      <w:r>
        <w:rPr>
          <w:sz w:val="24"/>
          <w:szCs w:val="24"/>
        </w:rPr>
        <w:t>Party representatives and address for n</w:t>
      </w:r>
      <w:r w:rsidR="007938AE" w:rsidRPr="0045353E">
        <w:rPr>
          <w:sz w:val="24"/>
          <w:szCs w:val="24"/>
        </w:rPr>
        <w:t>otices</w:t>
      </w:r>
      <w:bookmarkEnd w:id="30"/>
      <w:bookmarkEnd w:id="32"/>
    </w:p>
    <w:p w14:paraId="6C84BA02" w14:textId="1FC6E674" w:rsidR="00DC0AA6" w:rsidRPr="004A684F" w:rsidRDefault="007938AE" w:rsidP="0091444E">
      <w:pPr>
        <w:pStyle w:val="Numberedpara1stindent"/>
        <w:numPr>
          <w:ilvl w:val="0"/>
          <w:numId w:val="18"/>
        </w:numPr>
        <w:ind w:left="1418" w:hanging="698"/>
      </w:pPr>
      <w:r w:rsidRPr="004A684F">
        <w:t>The Parties’ representatives will be responsible for liaison and the day-to-day management of the Grant</w:t>
      </w:r>
      <w:r w:rsidR="00DC0AA6" w:rsidRPr="004A684F">
        <w:t xml:space="preserve">, </w:t>
      </w:r>
      <w:r w:rsidRPr="004A684F">
        <w:t xml:space="preserve">as well as accepting and issuing any written notices (see </w:t>
      </w:r>
      <w:hyperlink w:anchor="_3._Notices" w:history="1">
        <w:r w:rsidR="00E36C42" w:rsidRPr="0065411E">
          <w:t>CGGC3</w:t>
        </w:r>
      </w:hyperlink>
      <w:r w:rsidRPr="004A684F">
        <w:t xml:space="preserve">) in relation to the Grant. </w:t>
      </w:r>
      <w:r w:rsidR="00235138" w:rsidRPr="004A684F">
        <w:t xml:space="preserve">Each </w:t>
      </w:r>
      <w:r w:rsidR="000B343C" w:rsidRPr="004A684F">
        <w:t>representative</w:t>
      </w:r>
      <w:r w:rsidR="00235138" w:rsidRPr="004A684F">
        <w:t xml:space="preserve"> chosen </w:t>
      </w:r>
      <w:r w:rsidR="00DC0AA6" w:rsidRPr="004A684F">
        <w:t xml:space="preserve">should have the authority to make decisions with regard to the Agreement.  </w:t>
      </w:r>
    </w:p>
    <w:p w14:paraId="3AE0D4BD" w14:textId="2FE8B6FD" w:rsidR="007938AE" w:rsidRPr="004A684F" w:rsidRDefault="007938AE" w:rsidP="0091444E">
      <w:pPr>
        <w:pStyle w:val="Numberedpara1stindent"/>
        <w:numPr>
          <w:ilvl w:val="0"/>
          <w:numId w:val="18"/>
        </w:numPr>
        <w:ind w:left="1418" w:hanging="698"/>
      </w:pPr>
      <w:r w:rsidRPr="004A684F">
        <w:t xml:space="preserve">These details should be kept up-to-date. In some situations, it may be appropriate for your </w:t>
      </w:r>
      <w:r w:rsidR="007E153D" w:rsidRPr="004A684F">
        <w:t>entity</w:t>
      </w:r>
      <w:r w:rsidRPr="004A684F">
        <w:t xml:space="preserve"> to establish a 'dedicated' email address for a Grant or </w:t>
      </w:r>
      <w:r w:rsidR="00235138" w:rsidRPr="004A684F">
        <w:t xml:space="preserve">series of Grants </w:t>
      </w:r>
      <w:r w:rsidRPr="004A684F">
        <w:t>that is accessible by more than one person, to avoid notices being 'missed'.</w:t>
      </w:r>
      <w:r w:rsidR="00DC0AA6" w:rsidRPr="004A684F">
        <w:t xml:space="preserve"> </w:t>
      </w:r>
    </w:p>
    <w:p w14:paraId="5E4E33CB" w14:textId="77777777" w:rsidR="007938AE" w:rsidRPr="00B13074" w:rsidRDefault="00E3688C" w:rsidP="00B13074">
      <w:pPr>
        <w:pStyle w:val="Heading2"/>
        <w:numPr>
          <w:ilvl w:val="0"/>
          <w:numId w:val="17"/>
        </w:numPr>
        <w:spacing w:before="120" w:after="120"/>
        <w:ind w:left="357" w:hanging="357"/>
        <w:rPr>
          <w:sz w:val="28"/>
          <w:szCs w:val="28"/>
        </w:rPr>
      </w:pPr>
      <w:bookmarkStart w:id="33" w:name="_Toc328738727"/>
      <w:bookmarkStart w:id="34" w:name="_Toc531616085"/>
      <w:r>
        <w:rPr>
          <w:sz w:val="28"/>
          <w:szCs w:val="28"/>
        </w:rPr>
        <w:t xml:space="preserve">Commonwealth </w:t>
      </w:r>
      <w:r w:rsidR="007938AE" w:rsidRPr="00B13074">
        <w:rPr>
          <w:sz w:val="28"/>
          <w:szCs w:val="28"/>
        </w:rPr>
        <w:t>General Grant Conditions</w:t>
      </w:r>
      <w:bookmarkEnd w:id="33"/>
      <w:bookmarkEnd w:id="34"/>
    </w:p>
    <w:p w14:paraId="7925EA7A" w14:textId="5E6F520A" w:rsidR="007938AE" w:rsidRPr="004A684F" w:rsidRDefault="00235138" w:rsidP="00B13074">
      <w:pPr>
        <w:pStyle w:val="Numberedpara1stindent"/>
        <w:numPr>
          <w:ilvl w:val="0"/>
          <w:numId w:val="18"/>
        </w:numPr>
        <w:ind w:left="1418" w:hanging="698"/>
      </w:pPr>
      <w:r w:rsidRPr="004A684F">
        <w:t xml:space="preserve">This part provides guidance on the </w:t>
      </w:r>
      <w:r w:rsidR="00E3688C" w:rsidRPr="004A684F">
        <w:t xml:space="preserve">Commonwealth </w:t>
      </w:r>
      <w:r w:rsidRPr="004A684F">
        <w:t>General Grant Conditions</w:t>
      </w:r>
      <w:r w:rsidR="00E36C42" w:rsidRPr="004A684F">
        <w:t xml:space="preserve"> (CGGCs)</w:t>
      </w:r>
      <w:r w:rsidRPr="004A684F">
        <w:t>.</w:t>
      </w:r>
      <w:r w:rsidR="00B13074" w:rsidRPr="004A684F">
        <w:t xml:space="preserve"> </w:t>
      </w:r>
      <w:r w:rsidR="007938AE" w:rsidRPr="004A684F">
        <w:t xml:space="preserve">The </w:t>
      </w:r>
      <w:r w:rsidR="00AB7B32" w:rsidRPr="004A684F">
        <w:t>CGGCs</w:t>
      </w:r>
      <w:r w:rsidR="007938AE" w:rsidRPr="004A684F">
        <w:t xml:space="preserve"> automatically apply to all Agree</w:t>
      </w:r>
      <w:r w:rsidR="009C3E0B" w:rsidRPr="004A684F">
        <w:t>ments and all Grants using the t</w:t>
      </w:r>
      <w:r w:rsidR="007938AE" w:rsidRPr="004A684F">
        <w:t xml:space="preserve">emplate.  The </w:t>
      </w:r>
      <w:r w:rsidR="00AB7B32" w:rsidRPr="004A684F">
        <w:t>CGGCs</w:t>
      </w:r>
      <w:r w:rsidR="007938AE" w:rsidRPr="004A684F">
        <w:t xml:space="preserve"> are provided as a set of standard terms and conditions in a two page schedule</w:t>
      </w:r>
      <w:r w:rsidR="0069153E" w:rsidRPr="004A684F">
        <w:t>,</w:t>
      </w:r>
      <w:r w:rsidR="007938AE" w:rsidRPr="004A684F">
        <w:t xml:space="preserve"> similar to the way terms and conditions are presented in other sectors, such as the real estate or insurance sector. </w:t>
      </w:r>
    </w:p>
    <w:p w14:paraId="3EA15490" w14:textId="6FAB24D1" w:rsidR="007938AE" w:rsidRPr="004A684F" w:rsidRDefault="007938AE" w:rsidP="00B13074">
      <w:pPr>
        <w:pStyle w:val="Numberedpara1stindent"/>
        <w:numPr>
          <w:ilvl w:val="0"/>
          <w:numId w:val="18"/>
        </w:numPr>
        <w:ind w:left="1418" w:hanging="698"/>
      </w:pPr>
      <w:r w:rsidRPr="004A684F">
        <w:t xml:space="preserve">The </w:t>
      </w:r>
      <w:r w:rsidR="00AB7B32" w:rsidRPr="004A684F">
        <w:t>CGGCs</w:t>
      </w:r>
      <w:r w:rsidRPr="004A684F">
        <w:t xml:space="preserve"> comprise 20 main clauses and a definitions </w:t>
      </w:r>
      <w:r w:rsidR="009C3E0B" w:rsidRPr="004A684F">
        <w:t>clause</w:t>
      </w:r>
      <w:r w:rsidRPr="004A684F">
        <w:t>. They cover categories including:</w:t>
      </w:r>
    </w:p>
    <w:p w14:paraId="4E35F719" w14:textId="77777777" w:rsidR="007938AE" w:rsidRPr="004A684F" w:rsidRDefault="007938AE" w:rsidP="001A502B">
      <w:pPr>
        <w:pStyle w:val="NormalWeb"/>
        <w:numPr>
          <w:ilvl w:val="1"/>
          <w:numId w:val="21"/>
        </w:numPr>
        <w:spacing w:before="0" w:beforeAutospacing="0" w:after="120" w:afterAutospacing="0"/>
        <w:rPr>
          <w:rFonts w:asciiTheme="minorHAnsi" w:hAnsiTheme="minorHAnsi"/>
          <w:sz w:val="22"/>
        </w:rPr>
      </w:pPr>
      <w:r w:rsidRPr="004A684F">
        <w:rPr>
          <w:rFonts w:asciiTheme="minorHAnsi" w:hAnsiTheme="minorHAnsi"/>
          <w:sz w:val="22"/>
        </w:rPr>
        <w:t>undertaking the Activity</w:t>
      </w:r>
    </w:p>
    <w:p w14:paraId="07554B4F" w14:textId="77777777" w:rsidR="007938AE" w:rsidRPr="004A684F" w:rsidRDefault="007938AE" w:rsidP="001A502B">
      <w:pPr>
        <w:pStyle w:val="NormalWeb"/>
        <w:numPr>
          <w:ilvl w:val="1"/>
          <w:numId w:val="21"/>
        </w:numPr>
        <w:spacing w:before="0" w:beforeAutospacing="0" w:after="120" w:afterAutospacing="0"/>
        <w:rPr>
          <w:rFonts w:asciiTheme="minorHAnsi" w:hAnsiTheme="minorHAnsi"/>
          <w:sz w:val="22"/>
        </w:rPr>
      </w:pPr>
      <w:r w:rsidRPr="004A684F">
        <w:rPr>
          <w:rFonts w:asciiTheme="minorHAnsi" w:hAnsiTheme="minorHAnsi"/>
          <w:sz w:val="22"/>
        </w:rPr>
        <w:t>the relationship between the Commonwealth and the Grantee</w:t>
      </w:r>
    </w:p>
    <w:p w14:paraId="6E36C547" w14:textId="77777777" w:rsidR="007938AE" w:rsidRPr="004A684F" w:rsidRDefault="007938AE" w:rsidP="001A502B">
      <w:pPr>
        <w:pStyle w:val="NormalWeb"/>
        <w:numPr>
          <w:ilvl w:val="1"/>
          <w:numId w:val="21"/>
        </w:numPr>
        <w:spacing w:before="0" w:beforeAutospacing="0" w:after="120" w:afterAutospacing="0"/>
        <w:rPr>
          <w:rFonts w:asciiTheme="minorHAnsi" w:hAnsiTheme="minorHAnsi"/>
          <w:sz w:val="22"/>
        </w:rPr>
      </w:pPr>
      <w:r w:rsidRPr="004A684F">
        <w:rPr>
          <w:rFonts w:asciiTheme="minorHAnsi" w:hAnsiTheme="minorHAnsi"/>
          <w:sz w:val="22"/>
        </w:rPr>
        <w:t>conditions relating to the payment of the Grant</w:t>
      </w:r>
    </w:p>
    <w:p w14:paraId="463B1BBF" w14:textId="77777777" w:rsidR="007938AE" w:rsidRPr="004A684F" w:rsidRDefault="007938AE" w:rsidP="001A502B">
      <w:pPr>
        <w:pStyle w:val="NormalWeb"/>
        <w:numPr>
          <w:ilvl w:val="1"/>
          <w:numId w:val="21"/>
        </w:numPr>
        <w:spacing w:before="0" w:beforeAutospacing="0" w:after="120" w:afterAutospacing="0"/>
        <w:rPr>
          <w:rFonts w:asciiTheme="minorHAnsi" w:hAnsiTheme="minorHAnsi"/>
          <w:sz w:val="22"/>
        </w:rPr>
      </w:pPr>
      <w:r w:rsidRPr="004A684F">
        <w:rPr>
          <w:rFonts w:asciiTheme="minorHAnsi" w:hAnsiTheme="minorHAnsi"/>
          <w:sz w:val="22"/>
        </w:rPr>
        <w:t>handling information</w:t>
      </w:r>
    </w:p>
    <w:p w14:paraId="64A4380A" w14:textId="77777777" w:rsidR="007938AE" w:rsidRPr="004A684F" w:rsidRDefault="007938AE" w:rsidP="001A502B">
      <w:pPr>
        <w:pStyle w:val="NormalWeb"/>
        <w:numPr>
          <w:ilvl w:val="1"/>
          <w:numId w:val="21"/>
        </w:numPr>
        <w:spacing w:before="0" w:beforeAutospacing="0" w:after="120" w:afterAutospacing="0"/>
        <w:rPr>
          <w:rFonts w:asciiTheme="minorHAnsi" w:hAnsiTheme="minorHAnsi"/>
          <w:sz w:val="22"/>
        </w:rPr>
      </w:pPr>
      <w:r w:rsidRPr="004A684F">
        <w:rPr>
          <w:rFonts w:asciiTheme="minorHAnsi" w:hAnsiTheme="minorHAnsi"/>
          <w:sz w:val="22"/>
        </w:rPr>
        <w:t>managing risks</w:t>
      </w:r>
    </w:p>
    <w:p w14:paraId="0B06C6AE" w14:textId="77777777" w:rsidR="007938AE" w:rsidRPr="004A684F" w:rsidRDefault="007938AE" w:rsidP="001A502B">
      <w:pPr>
        <w:pStyle w:val="NormalWeb"/>
        <w:numPr>
          <w:ilvl w:val="1"/>
          <w:numId w:val="21"/>
        </w:numPr>
        <w:spacing w:before="0" w:beforeAutospacing="0" w:after="120" w:afterAutospacing="0"/>
        <w:rPr>
          <w:rFonts w:asciiTheme="minorHAnsi" w:hAnsiTheme="minorHAnsi"/>
          <w:sz w:val="22"/>
        </w:rPr>
      </w:pPr>
      <w:r w:rsidRPr="004A684F">
        <w:rPr>
          <w:rFonts w:asciiTheme="minorHAnsi" w:hAnsiTheme="minorHAnsi"/>
          <w:sz w:val="22"/>
        </w:rPr>
        <w:t>resolving disputes</w:t>
      </w:r>
    </w:p>
    <w:p w14:paraId="1E00BC08" w14:textId="77777777" w:rsidR="007938AE" w:rsidRPr="004A684F" w:rsidRDefault="007938AE" w:rsidP="001A502B">
      <w:pPr>
        <w:pStyle w:val="NormalWeb"/>
        <w:numPr>
          <w:ilvl w:val="1"/>
          <w:numId w:val="21"/>
        </w:numPr>
        <w:spacing w:before="0" w:beforeAutospacing="0" w:after="120" w:afterAutospacing="0"/>
        <w:rPr>
          <w:rFonts w:asciiTheme="minorHAnsi" w:hAnsiTheme="minorHAnsi"/>
          <w:sz w:val="22"/>
        </w:rPr>
      </w:pPr>
      <w:r w:rsidRPr="004A684F">
        <w:rPr>
          <w:rFonts w:asciiTheme="minorHAnsi" w:hAnsiTheme="minorHAnsi"/>
          <w:sz w:val="22"/>
        </w:rPr>
        <w:t>ending the Agreement early.</w:t>
      </w:r>
    </w:p>
    <w:p w14:paraId="1D3A48F0" w14:textId="5C54189D" w:rsidR="007938AE" w:rsidRPr="004A684F" w:rsidRDefault="007938AE" w:rsidP="00235138">
      <w:pPr>
        <w:pStyle w:val="Numberedpara1stindent"/>
        <w:numPr>
          <w:ilvl w:val="0"/>
          <w:numId w:val="18"/>
        </w:numPr>
        <w:ind w:left="1418" w:hanging="698"/>
        <w:rPr>
          <w:noProof/>
          <w:lang w:eastAsia="en-AU"/>
        </w:rPr>
      </w:pPr>
      <w:r w:rsidRPr="004A684F">
        <w:rPr>
          <w:noProof/>
          <w:lang w:eastAsia="en-AU"/>
        </w:rPr>
        <w:t xml:space="preserve">The </w:t>
      </w:r>
      <w:r w:rsidR="00AB7B32" w:rsidRPr="004A684F">
        <w:rPr>
          <w:noProof/>
          <w:lang w:eastAsia="en-AU"/>
        </w:rPr>
        <w:t>CGGCs</w:t>
      </w:r>
      <w:r w:rsidR="00CD2DFC" w:rsidRPr="004A684F">
        <w:rPr>
          <w:noProof/>
          <w:lang w:eastAsia="en-AU"/>
        </w:rPr>
        <w:t xml:space="preserve"> cannot be changed</w:t>
      </w:r>
      <w:r w:rsidRPr="004A684F">
        <w:rPr>
          <w:noProof/>
          <w:lang w:eastAsia="en-AU"/>
        </w:rPr>
        <w:t>. How</w:t>
      </w:r>
      <w:r w:rsidR="00235138" w:rsidRPr="004A684F">
        <w:rPr>
          <w:noProof/>
          <w:lang w:eastAsia="en-AU"/>
        </w:rPr>
        <w:t xml:space="preserve">ever, some may be displaced by Supplementary Terms (see </w:t>
      </w:r>
      <w:hyperlink w:anchor="_Supplementary_Terms_1" w:history="1">
        <w:r w:rsidR="00062245" w:rsidRPr="0065411E">
          <w:t>part 6</w:t>
        </w:r>
      </w:hyperlink>
      <w:r w:rsidR="00AF0B6B" w:rsidRPr="004A684F">
        <w:rPr>
          <w:noProof/>
          <w:lang w:eastAsia="en-AU"/>
        </w:rPr>
        <w:t xml:space="preserve"> </w:t>
      </w:r>
      <w:r w:rsidR="00235138" w:rsidRPr="004A684F">
        <w:rPr>
          <w:noProof/>
          <w:lang w:eastAsia="en-AU"/>
        </w:rPr>
        <w:t>of the user guide</w:t>
      </w:r>
      <w:r w:rsidRPr="004A684F">
        <w:rPr>
          <w:noProof/>
          <w:lang w:eastAsia="en-AU"/>
        </w:rPr>
        <w:t>).</w:t>
      </w:r>
      <w:r w:rsidR="00235138" w:rsidRPr="004A684F">
        <w:rPr>
          <w:noProof/>
          <w:lang w:eastAsia="en-AU"/>
        </w:rPr>
        <w:t xml:space="preserve"> For example, including </w:t>
      </w:r>
      <w:hyperlink w:anchor="_G5._Activity_Material_1" w:history="1">
        <w:r w:rsidR="00235138" w:rsidRPr="0065411E">
          <w:t>Supplementary T</w:t>
        </w:r>
        <w:r w:rsidR="00A96AA8" w:rsidRPr="0065411E">
          <w:t xml:space="preserve">erm </w:t>
        </w:r>
        <w:r w:rsidR="0013218A" w:rsidRPr="0065411E">
          <w:lastRenderedPageBreak/>
          <w:t>‘G</w:t>
        </w:r>
        <w:r w:rsidR="00A96AA8" w:rsidRPr="0065411E">
          <w:t>5</w:t>
        </w:r>
        <w:r w:rsidR="0013218A" w:rsidRPr="0065411E">
          <w:t>.</w:t>
        </w:r>
        <w:r w:rsidR="00A96AA8" w:rsidRPr="0065411E">
          <w:t xml:space="preserve"> Activity Material</w:t>
        </w:r>
      </w:hyperlink>
      <w:r w:rsidR="0013218A" w:rsidRPr="004A684F">
        <w:rPr>
          <w:noProof/>
          <w:lang w:eastAsia="en-AU"/>
        </w:rPr>
        <w:t>’</w:t>
      </w:r>
      <w:r w:rsidR="00A96AA8" w:rsidRPr="004A684F">
        <w:rPr>
          <w:noProof/>
          <w:lang w:eastAsia="en-AU"/>
        </w:rPr>
        <w:t xml:space="preserve"> will give the Commonwealth a broader licence to Intellec</w:t>
      </w:r>
      <w:r w:rsidR="00235138" w:rsidRPr="004A684F">
        <w:rPr>
          <w:noProof/>
          <w:lang w:eastAsia="en-AU"/>
        </w:rPr>
        <w:t xml:space="preserve">tual Property Rights than under </w:t>
      </w:r>
      <w:r w:rsidR="00E3688C" w:rsidRPr="004A684F">
        <w:rPr>
          <w:noProof/>
          <w:lang w:eastAsia="en-AU"/>
        </w:rPr>
        <w:t>C</w:t>
      </w:r>
      <w:r w:rsidR="00AB7B32" w:rsidRPr="004A684F">
        <w:rPr>
          <w:noProof/>
          <w:lang w:eastAsia="en-AU"/>
        </w:rPr>
        <w:t>GGC</w:t>
      </w:r>
      <w:hyperlink w:anchor="_12._Intellectual_Property" w:history="1">
        <w:r w:rsidR="00A96AA8" w:rsidRPr="0065411E">
          <w:t>12</w:t>
        </w:r>
      </w:hyperlink>
      <w:r w:rsidR="00A96AA8" w:rsidRPr="004A684F">
        <w:rPr>
          <w:noProof/>
          <w:lang w:eastAsia="en-AU"/>
        </w:rPr>
        <w:t xml:space="preserve">. </w:t>
      </w:r>
    </w:p>
    <w:p w14:paraId="600CE458" w14:textId="77777777" w:rsidR="007938AE" w:rsidRPr="00A96AA8" w:rsidRDefault="007938AE" w:rsidP="00097327">
      <w:pPr>
        <w:pStyle w:val="Heading3"/>
        <w:numPr>
          <w:ilvl w:val="1"/>
          <w:numId w:val="17"/>
        </w:numPr>
        <w:spacing w:before="120" w:after="120"/>
        <w:ind w:left="1418" w:hanging="709"/>
        <w:rPr>
          <w:sz w:val="24"/>
          <w:szCs w:val="24"/>
        </w:rPr>
      </w:pPr>
      <w:bookmarkStart w:id="35" w:name="_Toc531616086"/>
      <w:r w:rsidRPr="00A96AA8">
        <w:rPr>
          <w:sz w:val="24"/>
          <w:szCs w:val="24"/>
        </w:rPr>
        <w:t>How is the Activity to be undertaken?</w:t>
      </w:r>
      <w:bookmarkEnd w:id="35"/>
    </w:p>
    <w:p w14:paraId="69A0F6E8" w14:textId="1FABD8B6" w:rsidR="007938AE" w:rsidRPr="004A684F" w:rsidRDefault="007938AE" w:rsidP="0091444E">
      <w:pPr>
        <w:pStyle w:val="Numberedpara1stindent"/>
        <w:numPr>
          <w:ilvl w:val="0"/>
          <w:numId w:val="18"/>
        </w:numPr>
        <w:ind w:left="1418" w:hanging="698"/>
      </w:pPr>
      <w:r w:rsidRPr="004A684F">
        <w:t>This section</w:t>
      </w:r>
      <w:r w:rsidR="00366074" w:rsidRPr="004A684F">
        <w:t xml:space="preserve"> of the user guide</w:t>
      </w:r>
      <w:r w:rsidRPr="004A684F">
        <w:t xml:space="preserve"> concerns the obligations on the Grantee</w:t>
      </w:r>
      <w:r w:rsidR="00A96AA8" w:rsidRPr="004A684F">
        <w:t xml:space="preserve"> when carrying out the Activity, </w:t>
      </w:r>
      <w:r w:rsidRPr="004A684F">
        <w:t xml:space="preserve">as described in the Grant Details (see </w:t>
      </w:r>
      <w:hyperlink w:anchor="_Activity" w:history="1">
        <w:r w:rsidR="00235138" w:rsidRPr="0065411E">
          <w:t>s</w:t>
        </w:r>
        <w:r w:rsidR="002423EC" w:rsidRPr="0065411E">
          <w:t>ection</w:t>
        </w:r>
        <w:r w:rsidR="0013218A" w:rsidRPr="0065411E">
          <w:t xml:space="preserve"> 4</w:t>
        </w:r>
        <w:r w:rsidRPr="0065411E">
          <w:t>.2</w:t>
        </w:r>
      </w:hyperlink>
      <w:r w:rsidR="00235138" w:rsidRPr="004A684F">
        <w:t xml:space="preserve"> of the user guide</w:t>
      </w:r>
      <w:r w:rsidRPr="004A684F">
        <w:t>).</w:t>
      </w:r>
    </w:p>
    <w:p w14:paraId="5F2D148C" w14:textId="09F53D9F" w:rsidR="007938AE" w:rsidRPr="004A684F" w:rsidRDefault="007000E9" w:rsidP="0091444E">
      <w:pPr>
        <w:pStyle w:val="Numberedpara1stindent"/>
        <w:numPr>
          <w:ilvl w:val="0"/>
          <w:numId w:val="18"/>
        </w:numPr>
        <w:ind w:left="1418" w:hanging="698"/>
      </w:pPr>
      <w:r w:rsidRPr="004A684F">
        <w:t>Under</w:t>
      </w:r>
      <w:r w:rsidR="007938AE" w:rsidRPr="004A684F">
        <w:t xml:space="preserve"> </w:t>
      </w:r>
      <w:r w:rsidR="00AB7B32" w:rsidRPr="004A684F">
        <w:t>CGGC</w:t>
      </w:r>
      <w:r w:rsidR="00A3255B" w:rsidRPr="004A684F">
        <w:t>1</w:t>
      </w:r>
      <w:r w:rsidR="007938AE" w:rsidRPr="004A684F">
        <w:t xml:space="preserve"> the Grantee agrees to undertake the Activity according to the Agreement.  This is the Grantee’s main obligation under the Agreement.  Where the Grantee fails to undertake the Activity in accordance with the Agreement it may trigger some of the other provisions</w:t>
      </w:r>
      <w:r w:rsidR="00BA756F" w:rsidRPr="004A684F">
        <w:t>,</w:t>
      </w:r>
      <w:r w:rsidR="007938AE" w:rsidRPr="004A684F">
        <w:t xml:space="preserve"> such as withholding payments </w:t>
      </w:r>
      <w:r w:rsidR="00A3255B" w:rsidRPr="004A684F">
        <w:t xml:space="preserve">(see </w:t>
      </w:r>
      <w:hyperlink w:anchor="_8._Payment_of" w:history="1">
        <w:r w:rsidR="00AB7B32" w:rsidRPr="0065411E">
          <w:t>CGGC</w:t>
        </w:r>
        <w:r w:rsidR="00A3255B" w:rsidRPr="0065411E">
          <w:t>8</w:t>
        </w:r>
      </w:hyperlink>
      <w:r w:rsidR="007938AE" w:rsidRPr="004A684F">
        <w:t xml:space="preserve">) or termination for default (see </w:t>
      </w:r>
      <w:hyperlink w:anchor="_18._Termination_for" w:history="1">
        <w:r w:rsidR="00AB7B32" w:rsidRPr="00A05DC1">
          <w:t>CGGC</w:t>
        </w:r>
        <w:r w:rsidR="007938AE" w:rsidRPr="00A05DC1">
          <w:t>18</w:t>
        </w:r>
      </w:hyperlink>
      <w:r w:rsidR="007938AE" w:rsidRPr="004A684F">
        <w:t>).</w:t>
      </w:r>
    </w:p>
    <w:p w14:paraId="5F7A18C6" w14:textId="77777777" w:rsidR="007938AE" w:rsidRPr="00BA756F" w:rsidRDefault="007938AE" w:rsidP="00097327">
      <w:pPr>
        <w:pStyle w:val="Heading3"/>
        <w:numPr>
          <w:ilvl w:val="1"/>
          <w:numId w:val="17"/>
        </w:numPr>
        <w:spacing w:before="120" w:after="120"/>
        <w:ind w:left="1418" w:hanging="709"/>
        <w:rPr>
          <w:sz w:val="24"/>
          <w:szCs w:val="24"/>
        </w:rPr>
      </w:pPr>
      <w:bookmarkStart w:id="36" w:name="_How_is_the"/>
      <w:bookmarkStart w:id="37" w:name="_Toc531616087"/>
      <w:bookmarkEnd w:id="36"/>
      <w:r w:rsidRPr="00BA756F">
        <w:rPr>
          <w:sz w:val="24"/>
          <w:szCs w:val="24"/>
        </w:rPr>
        <w:t>How is the relationship governed?</w:t>
      </w:r>
      <w:bookmarkEnd w:id="37"/>
    </w:p>
    <w:p w14:paraId="6A153C91" w14:textId="159C6F17" w:rsidR="007938AE" w:rsidRPr="004A684F" w:rsidRDefault="007938AE" w:rsidP="00F638CE">
      <w:pPr>
        <w:pStyle w:val="Numberedpara1stindent"/>
        <w:numPr>
          <w:ilvl w:val="0"/>
          <w:numId w:val="18"/>
        </w:numPr>
        <w:ind w:left="1418" w:hanging="698"/>
      </w:pPr>
      <w:r w:rsidRPr="004A684F">
        <w:t xml:space="preserve">This section </w:t>
      </w:r>
      <w:r w:rsidR="00366074" w:rsidRPr="004A684F">
        <w:t xml:space="preserve">of the user guide </w:t>
      </w:r>
      <w:r w:rsidRPr="004A684F">
        <w:t xml:space="preserve">concerns the relationship between the Commonwealth (represented by your </w:t>
      </w:r>
      <w:r w:rsidR="007E153D" w:rsidRPr="004A684F">
        <w:t>entity</w:t>
      </w:r>
      <w:r w:rsidRPr="004A684F">
        <w:t>) and the Grantee.  It covers acknowledgements, notices, the legal relationship between the Parties, subcontracting, conflict of interest and variations to the Agreement.</w:t>
      </w:r>
    </w:p>
    <w:p w14:paraId="4BC1824F" w14:textId="11828FFF" w:rsidR="007938AE" w:rsidRPr="004A684F" w:rsidRDefault="00AB7B32" w:rsidP="0091444E">
      <w:pPr>
        <w:pStyle w:val="Numberedpara1stindent"/>
        <w:numPr>
          <w:ilvl w:val="0"/>
          <w:numId w:val="18"/>
        </w:numPr>
        <w:ind w:left="1418" w:hanging="698"/>
      </w:pPr>
      <w:r w:rsidRPr="004A684F">
        <w:t>CGGC</w:t>
      </w:r>
      <w:r w:rsidR="00306DDD" w:rsidRPr="004A684F">
        <w:t xml:space="preserve">2 deals with acknowledgements. </w:t>
      </w:r>
      <w:r w:rsidR="007938AE" w:rsidRPr="004A684F">
        <w:t>It is common practice for a</w:t>
      </w:r>
      <w:r w:rsidR="00963A1F" w:rsidRPr="004A684F">
        <w:t xml:space="preserve"> recipient of an Australian Government </w:t>
      </w:r>
      <w:r w:rsidR="007938AE" w:rsidRPr="004A684F">
        <w:t xml:space="preserve">grant to acknowledge the </w:t>
      </w:r>
      <w:r w:rsidR="00963A1F" w:rsidRPr="004A684F">
        <w:t xml:space="preserve">Australian Government’s </w:t>
      </w:r>
      <w:r w:rsidR="007938AE" w:rsidRPr="004A684F">
        <w:t xml:space="preserve">support in </w:t>
      </w:r>
      <w:r w:rsidR="00E62C2F" w:rsidRPr="004A684F">
        <w:t>grant-related material</w:t>
      </w:r>
      <w:r w:rsidR="007938AE" w:rsidRPr="004A684F">
        <w:t>.  Often the form of the acknowledgement will include the Commonwealth Coat of Arms or t</w:t>
      </w:r>
      <w:r w:rsidR="00E62C2F" w:rsidRPr="004A684F">
        <w:t xml:space="preserve">he administering </w:t>
      </w:r>
      <w:r w:rsidR="007E153D" w:rsidRPr="004A684F">
        <w:t>entity</w:t>
      </w:r>
      <w:r w:rsidR="00E62C2F" w:rsidRPr="004A684F">
        <w:t>’s logo.  T</w:t>
      </w:r>
      <w:r w:rsidR="007938AE" w:rsidRPr="004A684F">
        <w:t xml:space="preserve">here may be specific wording </w:t>
      </w:r>
      <w:r w:rsidR="00D5683A" w:rsidRPr="004A684F">
        <w:t xml:space="preserve">that </w:t>
      </w:r>
      <w:r w:rsidR="00235138" w:rsidRPr="004A684F">
        <w:t>you would like used</w:t>
      </w:r>
      <w:r w:rsidR="007938AE" w:rsidRPr="004A684F">
        <w:t xml:space="preserve">, such as a reference to the grant program under which the </w:t>
      </w:r>
      <w:r w:rsidR="00074588" w:rsidRPr="004A684F">
        <w:t>G</w:t>
      </w:r>
      <w:r w:rsidR="007938AE" w:rsidRPr="004A684F">
        <w:t xml:space="preserve">rant is provided.  </w:t>
      </w:r>
    </w:p>
    <w:p w14:paraId="59B0DF4C" w14:textId="1FEB8E4A" w:rsidR="007938AE" w:rsidRPr="004A684F" w:rsidRDefault="00AB7B32" w:rsidP="00A47576">
      <w:pPr>
        <w:pStyle w:val="Numberedpara1stindent"/>
        <w:numPr>
          <w:ilvl w:val="0"/>
          <w:numId w:val="18"/>
        </w:numPr>
        <w:ind w:left="1418" w:hanging="698"/>
      </w:pPr>
      <w:r w:rsidRPr="004A684F">
        <w:t>CGGC</w:t>
      </w:r>
      <w:r w:rsidR="0062763D" w:rsidRPr="004A684F">
        <w:t xml:space="preserve">3.1 </w:t>
      </w:r>
      <w:r w:rsidR="004746D2" w:rsidRPr="004A684F">
        <w:t xml:space="preserve">requires both the Commonwealth and the Grantee to notify the other if something happens that is reasonably likely to have a negative effect on the carrying out of the Activity, the management of the Grant or </w:t>
      </w:r>
      <w:r w:rsidR="00552DDA" w:rsidRPr="004A684F">
        <w:t>anything else that party is required to do under the Agreement</w:t>
      </w:r>
      <w:r w:rsidR="007938AE" w:rsidRPr="004A684F">
        <w:t xml:space="preserve">.  It would be impossible to list all </w:t>
      </w:r>
      <w:r w:rsidR="00552DDA" w:rsidRPr="004A684F">
        <w:t>such</w:t>
      </w:r>
      <w:r w:rsidR="007938AE" w:rsidRPr="004A684F">
        <w:t xml:space="preserve"> circumstances</w:t>
      </w:r>
      <w:r w:rsidR="00552DDA" w:rsidRPr="004A684F">
        <w:t>.</w:t>
      </w:r>
      <w:r w:rsidR="007938AE" w:rsidRPr="004A684F">
        <w:t xml:space="preserve">  However, as a guide, a</w:t>
      </w:r>
      <w:r w:rsidR="00142F4F" w:rsidRPr="004A684F">
        <w:t>n</w:t>
      </w:r>
      <w:r w:rsidR="007938AE" w:rsidRPr="004A684F">
        <w:t xml:space="preserve"> </w:t>
      </w:r>
      <w:r w:rsidR="00142F4F" w:rsidRPr="004A684F">
        <w:t xml:space="preserve">adverse </w:t>
      </w:r>
      <w:r w:rsidR="007938AE" w:rsidRPr="004A684F">
        <w:t>change to anything that formed part of an application submission, was specifically discussed prior to entering the Agreement</w:t>
      </w:r>
      <w:r w:rsidR="00D92BC3" w:rsidRPr="004A684F">
        <w:t>,</w:t>
      </w:r>
      <w:r w:rsidR="007938AE" w:rsidRPr="004A684F">
        <w:t xml:space="preserve"> or </w:t>
      </w:r>
      <w:r w:rsidR="00142F4F" w:rsidRPr="004A684F">
        <w:t xml:space="preserve">that is referred to </w:t>
      </w:r>
      <w:r w:rsidR="007938AE" w:rsidRPr="004A684F">
        <w:t>in the Grant Details</w:t>
      </w:r>
      <w:r w:rsidR="00D92BC3" w:rsidRPr="004A684F">
        <w:t>,</w:t>
      </w:r>
      <w:r w:rsidR="007938AE" w:rsidRPr="004A684F">
        <w:t xml:space="preserve"> </w:t>
      </w:r>
      <w:r w:rsidR="00142F4F" w:rsidRPr="004A684F">
        <w:t>should be notified to the other party.</w:t>
      </w:r>
      <w:r w:rsidR="007938AE" w:rsidRPr="004A684F">
        <w:t xml:space="preserve">  </w:t>
      </w:r>
    </w:p>
    <w:p w14:paraId="71735533" w14:textId="1F92067A" w:rsidR="007938AE" w:rsidRPr="004A684F" w:rsidRDefault="008E6CE0" w:rsidP="0091444E">
      <w:pPr>
        <w:pStyle w:val="Numberedpara1stindent"/>
        <w:numPr>
          <w:ilvl w:val="0"/>
          <w:numId w:val="18"/>
        </w:numPr>
        <w:ind w:left="1418" w:hanging="698"/>
      </w:pPr>
      <w:r w:rsidRPr="004A684F">
        <w:t>CGGC</w:t>
      </w:r>
      <w:r w:rsidR="007938AE" w:rsidRPr="004A684F">
        <w:t>3.2 requires all notices under the Agreement be in writing, signed by the Party giving notice and addressed to the other Party’s r</w:t>
      </w:r>
      <w:r w:rsidR="004A5BAE" w:rsidRPr="004A684F">
        <w:t>epresentative (as specified in i</w:t>
      </w:r>
      <w:r w:rsidR="007938AE" w:rsidRPr="004A684F">
        <w:t xml:space="preserve">tem </w:t>
      </w:r>
      <w:r w:rsidR="004A5BAE" w:rsidRPr="004A684F">
        <w:t>‘</w:t>
      </w:r>
      <w:r w:rsidR="007938AE" w:rsidRPr="004A684F">
        <w:t>F</w:t>
      </w:r>
      <w:r w:rsidR="004A5BAE" w:rsidRPr="004A684F">
        <w:t>. Party representatives and address for notices’</w:t>
      </w:r>
      <w:r w:rsidR="007938AE" w:rsidRPr="004A684F">
        <w:t xml:space="preserve"> of the Grant Details).  Notices in writing include electronic communications such as email.  </w:t>
      </w:r>
    </w:p>
    <w:p w14:paraId="709889A0" w14:textId="2491BCF1" w:rsidR="000B2DA8" w:rsidRPr="004A684F" w:rsidRDefault="007938AE" w:rsidP="0091444E">
      <w:pPr>
        <w:pStyle w:val="Numberedpara1stindent"/>
        <w:numPr>
          <w:ilvl w:val="0"/>
          <w:numId w:val="18"/>
        </w:numPr>
        <w:ind w:left="1418" w:hanging="698"/>
      </w:pPr>
      <w:r w:rsidRPr="004A684F">
        <w:t xml:space="preserve">While notices under </w:t>
      </w:r>
      <w:r w:rsidR="008E6CE0" w:rsidRPr="004A684F">
        <w:t>CGGC</w:t>
      </w:r>
      <w:r w:rsidRPr="004A684F">
        <w:t xml:space="preserve">3 will need to be in writing and signed by the Party giving notice, not all communication between the Parties needs to be in writing and signed.  </w:t>
      </w:r>
    </w:p>
    <w:p w14:paraId="26E4A1F5" w14:textId="2B713371" w:rsidR="000B2DA8" w:rsidRPr="004A684F" w:rsidRDefault="007938AE" w:rsidP="0091444E">
      <w:pPr>
        <w:pStyle w:val="Numberedpara1stindent"/>
        <w:numPr>
          <w:ilvl w:val="0"/>
          <w:numId w:val="18"/>
        </w:numPr>
        <w:ind w:left="1418" w:hanging="698"/>
      </w:pPr>
      <w:r w:rsidRPr="004A684F">
        <w:t>Generally, written notification will be required for any 'official' correspondence in relation to the Grant or under th</w:t>
      </w:r>
      <w:r w:rsidR="000B2DA8" w:rsidRPr="004A684F">
        <w:t>e Agreement, such as accepting r</w:t>
      </w:r>
      <w:r w:rsidRPr="004A684F">
        <w:t xml:space="preserve">eports (see </w:t>
      </w:r>
      <w:hyperlink w:anchor="_Reporting" w:history="1">
        <w:r w:rsidR="00062245" w:rsidRPr="00405D56">
          <w:t>section 4.5</w:t>
        </w:r>
      </w:hyperlink>
      <w:r w:rsidR="000B2DA8" w:rsidRPr="004A684F">
        <w:t xml:space="preserve"> of the user guide</w:t>
      </w:r>
      <w:r w:rsidRPr="004A684F">
        <w:t xml:space="preserve">), withholding payment (see </w:t>
      </w:r>
      <w:hyperlink w:anchor="_8._Payment_of" w:history="1">
        <w:r w:rsidR="008E6CE0" w:rsidRPr="00405D56">
          <w:t>CGGC</w:t>
        </w:r>
        <w:r w:rsidRPr="00405D56">
          <w:t>8</w:t>
        </w:r>
      </w:hyperlink>
      <w:r w:rsidRPr="004A684F">
        <w:t xml:space="preserve">), termination for default (see </w:t>
      </w:r>
      <w:hyperlink w:anchor="_18._Termination_for" w:history="1">
        <w:r w:rsidR="008E6CE0" w:rsidRPr="00405D56">
          <w:t>CGGC</w:t>
        </w:r>
        <w:r w:rsidRPr="00405D56">
          <w:t>18</w:t>
        </w:r>
      </w:hyperlink>
      <w:r w:rsidRPr="004A684F">
        <w:t xml:space="preserve">) and cancellation for convenience (see </w:t>
      </w:r>
      <w:hyperlink w:anchor="_19._Cancellation_for" w:history="1">
        <w:r w:rsidR="008E6CE0" w:rsidRPr="00405D56">
          <w:t>CGGC</w:t>
        </w:r>
        <w:r w:rsidR="00E2221C" w:rsidRPr="00405D56">
          <w:t>19</w:t>
        </w:r>
      </w:hyperlink>
      <w:r w:rsidR="00E2221C" w:rsidRPr="004A684F">
        <w:t xml:space="preserve">). </w:t>
      </w:r>
    </w:p>
    <w:p w14:paraId="2C25FDF6" w14:textId="71E8E819" w:rsidR="007938AE" w:rsidRPr="004A684F" w:rsidRDefault="00E2221C" w:rsidP="0091444E">
      <w:pPr>
        <w:pStyle w:val="Numberedpara1stindent"/>
        <w:numPr>
          <w:ilvl w:val="0"/>
          <w:numId w:val="18"/>
        </w:numPr>
        <w:ind w:left="1418" w:hanging="698"/>
      </w:pPr>
      <w:r w:rsidRPr="004A684F">
        <w:t>Day-to-</w:t>
      </w:r>
      <w:r w:rsidR="00CD2DFC" w:rsidRPr="004A684F">
        <w:t xml:space="preserve">day interaction between you and the Grantee </w:t>
      </w:r>
      <w:r w:rsidR="007938AE" w:rsidRPr="004A684F">
        <w:t>can be undert</w:t>
      </w:r>
      <w:r w:rsidR="0062763D" w:rsidRPr="004A684F">
        <w:t>aken in a less formal setting.  H</w:t>
      </w:r>
      <w:r w:rsidR="007938AE" w:rsidRPr="004A684F">
        <w:t>owever, you should ensure that appropriate file notes and other records are kept and that anything significant is confirmed in writing.</w:t>
      </w:r>
    </w:p>
    <w:p w14:paraId="0F1D0950" w14:textId="1A9B1F63" w:rsidR="00602DCB" w:rsidRPr="004A684F" w:rsidRDefault="008E6CE0" w:rsidP="0091444E">
      <w:pPr>
        <w:pStyle w:val="Numberedpara1stindent"/>
        <w:numPr>
          <w:ilvl w:val="0"/>
          <w:numId w:val="18"/>
        </w:numPr>
        <w:ind w:left="1418" w:hanging="698"/>
      </w:pPr>
      <w:r w:rsidRPr="004A684F">
        <w:t>CGGC</w:t>
      </w:r>
      <w:r w:rsidR="00602DCB" w:rsidRPr="004A684F">
        <w:t xml:space="preserve">3.3 enables the Commonwealth to </w:t>
      </w:r>
      <w:r w:rsidR="00D855E9" w:rsidRPr="004A684F">
        <w:t xml:space="preserve">give the Grantee notice of certain minor or administrative changes to the Agreement without the need for a formal variation in accordance with </w:t>
      </w:r>
      <w:r w:rsidRPr="004A684F">
        <w:t>CGGC</w:t>
      </w:r>
      <w:r w:rsidR="00D855E9" w:rsidRPr="004A684F">
        <w:t>7. The notice must be in accordan</w:t>
      </w:r>
      <w:r w:rsidRPr="004A684F">
        <w:t>ce with CGGC</w:t>
      </w:r>
      <w:r w:rsidR="00D855E9" w:rsidRPr="004A684F">
        <w:t xml:space="preserve">3.2. This is limited to minor or administrative changes that do not increase the Grantee’s obligations under the Agreement, such as a change of contact details, indexation or a </w:t>
      </w:r>
      <w:r w:rsidR="00D855E9" w:rsidRPr="004A684F">
        <w:lastRenderedPageBreak/>
        <w:t>change of reporting date to the benefit of the Grantee.</w:t>
      </w:r>
      <w:r w:rsidR="007E6C87" w:rsidRPr="004A684F">
        <w:t xml:space="preserve"> </w:t>
      </w:r>
      <w:r w:rsidR="00FE792B" w:rsidRPr="004A684F">
        <w:t xml:space="preserve">Any such changes are legally binding. </w:t>
      </w:r>
      <w:r w:rsidR="007E6C87" w:rsidRPr="004A684F">
        <w:t xml:space="preserve">If there is any </w:t>
      </w:r>
      <w:r w:rsidR="00D855E9" w:rsidRPr="004A684F">
        <w:t>doubt</w:t>
      </w:r>
      <w:r w:rsidR="007E6C87" w:rsidRPr="004A684F">
        <w:t xml:space="preserve"> about whether the change is minor or administrative and doesn’t increase the </w:t>
      </w:r>
      <w:r w:rsidR="00974028" w:rsidRPr="004A684F">
        <w:t>obligations of</w:t>
      </w:r>
      <w:r w:rsidR="007E6C87" w:rsidRPr="004A684F">
        <w:t xml:space="preserve"> the Grantee, a formal variation </w:t>
      </w:r>
      <w:r w:rsidR="009F1C10" w:rsidRPr="004A684F">
        <w:t xml:space="preserve">to the Agreement </w:t>
      </w:r>
      <w:r w:rsidR="007E6C87" w:rsidRPr="004A684F">
        <w:t xml:space="preserve">should be </w:t>
      </w:r>
      <w:r w:rsidR="009F1C10" w:rsidRPr="004A684F">
        <w:t>made.</w:t>
      </w:r>
      <w:r w:rsidR="00887CF7" w:rsidRPr="004A684F">
        <w:t xml:space="preserve"> A Notice of Change template is available for use in making these minor or administrative changes.</w:t>
      </w:r>
    </w:p>
    <w:p w14:paraId="488C848F" w14:textId="2C1B2C4F" w:rsidR="007938AE" w:rsidRPr="004A684F" w:rsidRDefault="008E6CE0" w:rsidP="0091444E">
      <w:pPr>
        <w:pStyle w:val="Numberedpara1stindent"/>
        <w:numPr>
          <w:ilvl w:val="0"/>
          <w:numId w:val="18"/>
        </w:numPr>
        <w:ind w:left="1418" w:hanging="698"/>
      </w:pPr>
      <w:r w:rsidRPr="004A684F">
        <w:t>CGGC</w:t>
      </w:r>
      <w:r w:rsidR="00055038" w:rsidRPr="004A684F">
        <w:t xml:space="preserve">4 </w:t>
      </w:r>
      <w:r w:rsidR="007938AE" w:rsidRPr="004A684F">
        <w:t>clarifies that the Agreement does not make either Party the employee, agent or partner of the other</w:t>
      </w:r>
      <w:r w:rsidR="00CD2DFC" w:rsidRPr="004A684F">
        <w:t xml:space="preserve"> Party.  It </w:t>
      </w:r>
      <w:r w:rsidR="00E071F8" w:rsidRPr="004A684F">
        <w:t>make</w:t>
      </w:r>
      <w:r w:rsidR="00CD2DFC" w:rsidRPr="004A684F">
        <w:t>s</w:t>
      </w:r>
      <w:r w:rsidR="007938AE" w:rsidRPr="004A684F">
        <w:t xml:space="preserve"> </w:t>
      </w:r>
      <w:r w:rsidR="00CD2DFC" w:rsidRPr="004A684F">
        <w:t xml:space="preserve">it </w:t>
      </w:r>
      <w:r w:rsidR="007938AE" w:rsidRPr="004A684F">
        <w:t>clear that no Party can bind or represent the other Party to someone outside the Agreement</w:t>
      </w:r>
      <w:r w:rsidR="00CD2DFC" w:rsidRPr="004A684F">
        <w:t xml:space="preserve"> (</w:t>
      </w:r>
      <w:r w:rsidR="007938AE" w:rsidRPr="004A684F">
        <w:t xml:space="preserve">i.e. the Grantee is not part of your </w:t>
      </w:r>
      <w:r w:rsidR="007E153D" w:rsidRPr="004A684F">
        <w:t>entity</w:t>
      </w:r>
      <w:r w:rsidR="00E071F8" w:rsidRPr="004A684F">
        <w:t>,</w:t>
      </w:r>
      <w:r w:rsidR="007938AE" w:rsidRPr="004A684F">
        <w:t xml:space="preserve"> or able to speak on behalf of your </w:t>
      </w:r>
      <w:r w:rsidR="007E153D" w:rsidRPr="004A684F">
        <w:t>entity</w:t>
      </w:r>
      <w:r w:rsidR="00E071F8" w:rsidRPr="004A684F">
        <w:t>,</w:t>
      </w:r>
      <w:r w:rsidR="007938AE" w:rsidRPr="004A684F">
        <w:t xml:space="preserve"> just because it is undertaking the Activity</w:t>
      </w:r>
      <w:r w:rsidR="00CD2DFC" w:rsidRPr="004A684F">
        <w:t>)</w:t>
      </w:r>
      <w:r w:rsidR="007938AE" w:rsidRPr="004A684F">
        <w:t>.</w:t>
      </w:r>
    </w:p>
    <w:p w14:paraId="3B91D5D5" w14:textId="75F97EDF" w:rsidR="00CD2DFC" w:rsidRPr="004A684F" w:rsidRDefault="008E6CE0" w:rsidP="0091444E">
      <w:pPr>
        <w:pStyle w:val="Numberedpara1stindent"/>
        <w:numPr>
          <w:ilvl w:val="0"/>
          <w:numId w:val="18"/>
        </w:numPr>
        <w:ind w:left="1418" w:hanging="698"/>
      </w:pPr>
      <w:r w:rsidRPr="004A684F">
        <w:t>CGGC</w:t>
      </w:r>
      <w:r w:rsidR="00DD2889" w:rsidRPr="004A684F">
        <w:t xml:space="preserve">5 deals with subcontracting. </w:t>
      </w:r>
      <w:r w:rsidR="00F46061" w:rsidRPr="004A684F">
        <w:t>As the t</w:t>
      </w:r>
      <w:r w:rsidR="007938AE" w:rsidRPr="004A684F">
        <w:t xml:space="preserve">emplate is intended for use in relation </w:t>
      </w:r>
      <w:r w:rsidR="00E071F8" w:rsidRPr="004A684F">
        <w:t>to low-risk g</w:t>
      </w:r>
      <w:r w:rsidR="007938AE" w:rsidRPr="004A684F">
        <w:t xml:space="preserve">rants, the Grantee is not required to obtain the Commonwealth's approval prior to engaging subcontractors.  The Grantee remains responsible for the compliance of subcontractors with the Agreement.  The Grantee is still required to provide the details of any subcontractors to the Commonwealth upon request. </w:t>
      </w:r>
    </w:p>
    <w:p w14:paraId="64C529D0" w14:textId="7F8535B5" w:rsidR="00A15A8A" w:rsidRPr="004A684F" w:rsidRDefault="007938AE" w:rsidP="00352BC5">
      <w:pPr>
        <w:pStyle w:val="Numberedpara1stindent"/>
        <w:numPr>
          <w:ilvl w:val="0"/>
          <w:numId w:val="18"/>
        </w:numPr>
        <w:ind w:left="1418" w:hanging="698"/>
      </w:pPr>
      <w:r w:rsidRPr="004A684F">
        <w:t xml:space="preserve">It </w:t>
      </w:r>
      <w:r w:rsidR="003600DB" w:rsidRPr="004A684F">
        <w:t>is</w:t>
      </w:r>
      <w:r w:rsidRPr="004A684F">
        <w:t xml:space="preserve"> the Grantee's responsibility to manage any issues with </w:t>
      </w:r>
      <w:r w:rsidR="00D65369" w:rsidRPr="004A684F">
        <w:t>subcontractors</w:t>
      </w:r>
      <w:r w:rsidR="00CD2DFC" w:rsidRPr="004A684F">
        <w:t>, given they are best placed to do this</w:t>
      </w:r>
      <w:r w:rsidR="00D65369" w:rsidRPr="004A684F">
        <w:t xml:space="preserve">. </w:t>
      </w:r>
      <w:r w:rsidR="00E071F8" w:rsidRPr="004A684F">
        <w:t>Under the Agreement</w:t>
      </w:r>
      <w:r w:rsidR="001A13B2" w:rsidRPr="004A684F">
        <w:t>,</w:t>
      </w:r>
      <w:r w:rsidR="00E071F8" w:rsidRPr="004A684F">
        <w:t xml:space="preserve"> t</w:t>
      </w:r>
      <w:r w:rsidRPr="004A684F">
        <w:t xml:space="preserve">he Grantee </w:t>
      </w:r>
      <w:r w:rsidR="00E071F8" w:rsidRPr="004A684F">
        <w:t xml:space="preserve">is required </w:t>
      </w:r>
      <w:r w:rsidRPr="004A684F">
        <w:t xml:space="preserve">to ensure that all </w:t>
      </w:r>
      <w:r w:rsidR="00E071F8" w:rsidRPr="004A684F">
        <w:t xml:space="preserve">relevant </w:t>
      </w:r>
      <w:r w:rsidRPr="004A684F">
        <w:t xml:space="preserve">aspects of the Agreement are complied with, regardless of whether subcontractors are involved. </w:t>
      </w:r>
    </w:p>
    <w:p w14:paraId="7AE1FDCE" w14:textId="3C83D1FC" w:rsidR="001015CC" w:rsidRPr="004A684F" w:rsidRDefault="008F5A1F" w:rsidP="0091444E">
      <w:pPr>
        <w:pStyle w:val="Numberedpara1stindent"/>
        <w:numPr>
          <w:ilvl w:val="0"/>
          <w:numId w:val="18"/>
        </w:numPr>
        <w:ind w:left="1418" w:hanging="698"/>
      </w:pPr>
      <w:r w:rsidRPr="004A684F">
        <w:t>Under</w:t>
      </w:r>
      <w:r w:rsidR="007000E9" w:rsidRPr="004A684F">
        <w:t xml:space="preserve"> </w:t>
      </w:r>
      <w:r w:rsidR="008E6CE0" w:rsidRPr="004A684F">
        <w:t>CGGC</w:t>
      </w:r>
      <w:r w:rsidR="007000E9" w:rsidRPr="004A684F">
        <w:t>6</w:t>
      </w:r>
      <w:r w:rsidR="001A13B2" w:rsidRPr="004A684F">
        <w:t>,</w:t>
      </w:r>
      <w:r w:rsidR="007938AE" w:rsidRPr="004A684F">
        <w:t xml:space="preserve"> the Grantee agrees to notify the Commonwealth promptly of any conflict</w:t>
      </w:r>
      <w:r w:rsidR="00C27455" w:rsidRPr="004A684F">
        <w:t>s</w:t>
      </w:r>
      <w:r w:rsidR="007938AE" w:rsidRPr="004A684F">
        <w:t xml:space="preserve"> of interest which could affect its performance of the Agreement.  The inclusion of a conflict of interest provision is common </w:t>
      </w:r>
      <w:r w:rsidR="0042002C" w:rsidRPr="004A684F">
        <w:t>for</w:t>
      </w:r>
      <w:r w:rsidR="007938AE" w:rsidRPr="004A684F">
        <w:t xml:space="preserve"> most types of agreements </w:t>
      </w:r>
      <w:r w:rsidR="0042002C" w:rsidRPr="004A684F">
        <w:t>with the</w:t>
      </w:r>
      <w:r w:rsidR="007938AE" w:rsidRPr="004A684F">
        <w:t xml:space="preserve"> Commonwealth.  The Grantee is also required to ta</w:t>
      </w:r>
      <w:r w:rsidR="0042002C" w:rsidRPr="004A684F">
        <w:t>ke action to resolve conflict</w:t>
      </w:r>
      <w:r w:rsidR="00C27455" w:rsidRPr="004A684F">
        <w:t>s</w:t>
      </w:r>
      <w:r w:rsidR="0042002C" w:rsidRPr="004A684F">
        <w:t xml:space="preserve">, </w:t>
      </w:r>
      <w:r w:rsidR="007938AE" w:rsidRPr="004A684F">
        <w:t xml:space="preserve">which will depend on the nature of the </w:t>
      </w:r>
      <w:r w:rsidR="00C27455" w:rsidRPr="004A684F">
        <w:t xml:space="preserve">particular </w:t>
      </w:r>
      <w:r w:rsidR="007938AE" w:rsidRPr="004A684F">
        <w:t xml:space="preserve">conflict. </w:t>
      </w:r>
    </w:p>
    <w:p w14:paraId="4AD2C198" w14:textId="460E0841" w:rsidR="007938AE" w:rsidRPr="004A684F" w:rsidRDefault="007938AE" w:rsidP="0091444E">
      <w:pPr>
        <w:pStyle w:val="Numberedpara1stindent"/>
        <w:numPr>
          <w:ilvl w:val="0"/>
          <w:numId w:val="18"/>
        </w:numPr>
        <w:ind w:left="1418" w:hanging="698"/>
      </w:pPr>
      <w:r w:rsidRPr="004A684F">
        <w:t>Where the Grantee fails to take appropriate action to resolve a con</w:t>
      </w:r>
      <w:r w:rsidR="00695FE7" w:rsidRPr="004A684F">
        <w:t>flict,</w:t>
      </w:r>
      <w:r w:rsidRPr="004A684F">
        <w:t xml:space="preserve"> </w:t>
      </w:r>
      <w:r w:rsidR="001015CC" w:rsidRPr="004A684F">
        <w:t>you</w:t>
      </w:r>
      <w:r w:rsidRPr="004A684F">
        <w:t xml:space="preserve"> may be </w:t>
      </w:r>
      <w:r w:rsidR="0042002C" w:rsidRPr="004A684F">
        <w:t xml:space="preserve">entitled </w:t>
      </w:r>
      <w:r w:rsidR="00B57973" w:rsidRPr="004A684F">
        <w:t xml:space="preserve">to enforcement provisions, </w:t>
      </w:r>
      <w:r w:rsidR="001015CC" w:rsidRPr="004A684F">
        <w:t xml:space="preserve">such as </w:t>
      </w:r>
      <w:r w:rsidRPr="004A684F">
        <w:t>withhold</w:t>
      </w:r>
      <w:r w:rsidR="001015CC" w:rsidRPr="004A684F">
        <w:t>ing</w:t>
      </w:r>
      <w:r w:rsidRPr="004A684F">
        <w:t xml:space="preserve"> payment</w:t>
      </w:r>
      <w:r w:rsidR="001015CC" w:rsidRPr="004A684F">
        <w:t>s</w:t>
      </w:r>
      <w:r w:rsidRPr="004A684F">
        <w:t xml:space="preserve"> (see </w:t>
      </w:r>
      <w:hyperlink w:anchor="_8._Payment_of" w:history="1">
        <w:r w:rsidR="008E6CE0" w:rsidRPr="00405D56">
          <w:t>CGGC</w:t>
        </w:r>
        <w:r w:rsidRPr="00405D56">
          <w:t>8</w:t>
        </w:r>
      </w:hyperlink>
      <w:r w:rsidRPr="004A684F">
        <w:t>).</w:t>
      </w:r>
    </w:p>
    <w:p w14:paraId="1259C481" w14:textId="07AF1850" w:rsidR="007938AE" w:rsidRPr="004A684F" w:rsidRDefault="008E6CE0" w:rsidP="0091444E">
      <w:pPr>
        <w:pStyle w:val="Numberedpara1stindent"/>
        <w:numPr>
          <w:ilvl w:val="0"/>
          <w:numId w:val="18"/>
        </w:numPr>
        <w:ind w:left="1418" w:hanging="698"/>
      </w:pPr>
      <w:r w:rsidRPr="004A684F">
        <w:t>CGGC</w:t>
      </w:r>
      <w:r w:rsidR="008F5A1F" w:rsidRPr="004A684F">
        <w:t xml:space="preserve">7 </w:t>
      </w:r>
      <w:r w:rsidR="007938AE" w:rsidRPr="004A684F">
        <w:t xml:space="preserve">requires that any variations to the Agreement are recorded in writing and signed by both Parties. It is not uncommon for a grant agreement to need to be varied during the life of the agreement.  For example, intervening factors may require milestones </w:t>
      </w:r>
      <w:r w:rsidR="00636CD7" w:rsidRPr="004A684F">
        <w:t>or the timing</w:t>
      </w:r>
      <w:r w:rsidR="007938AE" w:rsidRPr="004A684F">
        <w:t xml:space="preserve"> of payments</w:t>
      </w:r>
      <w:r w:rsidR="008E1854" w:rsidRPr="004A684F">
        <w:t xml:space="preserve"> to change.  </w:t>
      </w:r>
      <w:r w:rsidR="007938AE" w:rsidRPr="004A684F">
        <w:t xml:space="preserve">While these issues are likely to be initially addressed through discussions with the Grantee, it is important that any variations are formally recorded in writing and signed by the appropriate personnel. This reduces the risk of uncertainty regarding the </w:t>
      </w:r>
      <w:r w:rsidR="008E1854" w:rsidRPr="004A684F">
        <w:t>P</w:t>
      </w:r>
      <w:r w:rsidR="007938AE" w:rsidRPr="004A684F">
        <w:t xml:space="preserve">arties' respective roles and responsibilities. </w:t>
      </w:r>
      <w:r w:rsidRPr="004A684F">
        <w:t>CGGC</w:t>
      </w:r>
      <w:r w:rsidR="00974028" w:rsidRPr="004A684F">
        <w:t>3.3 provides for those m</w:t>
      </w:r>
      <w:r w:rsidR="00C27455" w:rsidRPr="004A684F">
        <w:t xml:space="preserve">inor or administrative changes that do not increase the Grantee’s obligations </w:t>
      </w:r>
      <w:r w:rsidR="00974028" w:rsidRPr="004A684F">
        <w:t xml:space="preserve">to </w:t>
      </w:r>
      <w:r w:rsidR="00C27455" w:rsidRPr="004A684F">
        <w:t xml:space="preserve">be notified to the Grantee </w:t>
      </w:r>
      <w:r w:rsidR="00974028" w:rsidRPr="004A684F">
        <w:t>without the need for a variation.</w:t>
      </w:r>
    </w:p>
    <w:p w14:paraId="18D44C00" w14:textId="77777777" w:rsidR="007938AE" w:rsidRPr="003D15D0" w:rsidRDefault="007938AE" w:rsidP="00097327">
      <w:pPr>
        <w:pStyle w:val="Heading3"/>
        <w:numPr>
          <w:ilvl w:val="1"/>
          <w:numId w:val="17"/>
        </w:numPr>
        <w:spacing w:before="120" w:after="120"/>
        <w:ind w:left="1418" w:hanging="709"/>
        <w:rPr>
          <w:sz w:val="24"/>
          <w:szCs w:val="24"/>
        </w:rPr>
      </w:pPr>
      <w:bookmarkStart w:id="38" w:name="_Toc531616088"/>
      <w:r w:rsidRPr="003D15D0">
        <w:rPr>
          <w:sz w:val="24"/>
          <w:szCs w:val="24"/>
        </w:rPr>
        <w:t>What conditions apply to payments?</w:t>
      </w:r>
      <w:bookmarkEnd w:id="38"/>
    </w:p>
    <w:p w14:paraId="23746C40" w14:textId="56B0517D" w:rsidR="007938AE" w:rsidRPr="004A684F" w:rsidRDefault="007938AE" w:rsidP="0091444E">
      <w:pPr>
        <w:pStyle w:val="Numberedpara1stindent"/>
        <w:numPr>
          <w:ilvl w:val="0"/>
          <w:numId w:val="18"/>
        </w:numPr>
        <w:ind w:left="1418" w:hanging="698"/>
      </w:pPr>
      <w:r w:rsidRPr="004A684F">
        <w:t xml:space="preserve">This section </w:t>
      </w:r>
      <w:r w:rsidR="00461983" w:rsidRPr="004A684F">
        <w:t xml:space="preserve">of the user guide </w:t>
      </w:r>
      <w:r w:rsidRPr="004A684F">
        <w:t xml:space="preserve">deals with the conditions that attach to the payment of the </w:t>
      </w:r>
      <w:r w:rsidR="00C60C58" w:rsidRPr="004A684F">
        <w:t>G</w:t>
      </w:r>
      <w:r w:rsidRPr="004A684F">
        <w:t>rant. It covers making payments</w:t>
      </w:r>
      <w:r w:rsidR="00B57973" w:rsidRPr="004A684F">
        <w:t xml:space="preserve"> and repayments</w:t>
      </w:r>
      <w:r w:rsidRPr="004A684F">
        <w:t>, withhold</w:t>
      </w:r>
      <w:r w:rsidR="00B57973" w:rsidRPr="004A684F">
        <w:t>ing payments and spending payments.</w:t>
      </w:r>
    </w:p>
    <w:p w14:paraId="44699B55" w14:textId="60F8ED36" w:rsidR="007938AE" w:rsidRPr="004A684F" w:rsidRDefault="008E6CE0" w:rsidP="0091444E">
      <w:pPr>
        <w:pStyle w:val="Numberedpara1stindent"/>
        <w:numPr>
          <w:ilvl w:val="0"/>
          <w:numId w:val="18"/>
        </w:numPr>
        <w:ind w:left="1418" w:hanging="698"/>
      </w:pPr>
      <w:r w:rsidRPr="004A684F">
        <w:t>CGGC</w:t>
      </w:r>
      <w:r w:rsidR="008C2DF4" w:rsidRPr="004A684F">
        <w:t xml:space="preserve">8 deals with payment of the Grant. </w:t>
      </w:r>
      <w:r w:rsidR="007938AE" w:rsidRPr="004A684F">
        <w:t>While the performance of the Activity is the Grantee’s main obligation under the Agreement, payment of the Grant in accordance with the Grant Details is the Commonwealth’s main obligation.</w:t>
      </w:r>
    </w:p>
    <w:p w14:paraId="119066D9" w14:textId="77777777" w:rsidR="007938AE" w:rsidRPr="004A684F" w:rsidRDefault="007938AE" w:rsidP="0091444E">
      <w:pPr>
        <w:pStyle w:val="Numberedpara1stindent"/>
        <w:numPr>
          <w:ilvl w:val="0"/>
          <w:numId w:val="18"/>
        </w:numPr>
        <w:ind w:left="1418" w:hanging="698"/>
      </w:pPr>
      <w:r w:rsidRPr="004A684F">
        <w:t xml:space="preserve">Where the Commonwealth reasonably believes the Grantee has failed to comply with the Agreement, or is unable to undertake the Activity, </w:t>
      </w:r>
      <w:r w:rsidR="0062763D" w:rsidRPr="004A684F">
        <w:t>it</w:t>
      </w:r>
      <w:r w:rsidR="00CF6F6D" w:rsidRPr="004A684F">
        <w:t xml:space="preserve"> may be able</w:t>
      </w:r>
      <w:r w:rsidR="00C60C58" w:rsidRPr="004A684F">
        <w:t xml:space="preserve"> </w:t>
      </w:r>
      <w:r w:rsidRPr="004A684F">
        <w:t xml:space="preserve">to withhold </w:t>
      </w:r>
      <w:r w:rsidR="00D055EC" w:rsidRPr="004A684F">
        <w:t>the</w:t>
      </w:r>
      <w:r w:rsidRPr="004A684F">
        <w:t xml:space="preserve"> Grant</w:t>
      </w:r>
      <w:r w:rsidR="00CF6F6D" w:rsidRPr="004A684F">
        <w:t xml:space="preserve"> by giving notice</w:t>
      </w:r>
      <w:r w:rsidRPr="004A684F">
        <w:t xml:space="preserve">.  This could be relevant where the Grantee has not complied with the Agreement, for example, by failing to meet milestones. </w:t>
      </w:r>
      <w:r w:rsidR="001427E4" w:rsidRPr="004A684F">
        <w:t>W</w:t>
      </w:r>
      <w:r w:rsidRPr="004A684F">
        <w:t xml:space="preserve">ithholding payments can seriously impact on the ability of the Grantee to continue </w:t>
      </w:r>
      <w:r w:rsidRPr="004A684F">
        <w:lastRenderedPageBreak/>
        <w:t>to undertake the Activity</w:t>
      </w:r>
      <w:r w:rsidR="00B57973" w:rsidRPr="004A684F">
        <w:t xml:space="preserve"> so this option should be carefully considered</w:t>
      </w:r>
      <w:r w:rsidRPr="004A684F">
        <w:t>. Any issues with the Grantee’s performance of the Agreement should be discussed with the Grantee in a timely manner. If a payment is withheld, it is important that the Grantee is made aware of the reason and the action the Grantee</w:t>
      </w:r>
      <w:r w:rsidR="00630D50" w:rsidRPr="004A684F">
        <w:t xml:space="preserve"> </w:t>
      </w:r>
      <w:r w:rsidR="00FE760F" w:rsidRPr="004A684F">
        <w:t xml:space="preserve">can take </w:t>
      </w:r>
      <w:r w:rsidR="00926F8E" w:rsidRPr="004A684F">
        <w:t xml:space="preserve">to address the issue.  This will </w:t>
      </w:r>
      <w:r w:rsidRPr="004A684F">
        <w:t xml:space="preserve">enable </w:t>
      </w:r>
      <w:r w:rsidR="00B57973" w:rsidRPr="004A684F">
        <w:t>it</w:t>
      </w:r>
      <w:r w:rsidRPr="004A684F">
        <w:t xml:space="preserve"> to be resolved </w:t>
      </w:r>
      <w:r w:rsidR="00DC47E3" w:rsidRPr="004A684F">
        <w:t xml:space="preserve">as </w:t>
      </w:r>
      <w:r w:rsidRPr="004A684F">
        <w:t xml:space="preserve">quickly as possible. </w:t>
      </w:r>
    </w:p>
    <w:p w14:paraId="6BC654FE" w14:textId="55E47970" w:rsidR="007938AE" w:rsidRPr="004A684F" w:rsidRDefault="008E6CE0" w:rsidP="0091444E">
      <w:pPr>
        <w:pStyle w:val="Numberedpara1stindent"/>
        <w:numPr>
          <w:ilvl w:val="0"/>
          <w:numId w:val="18"/>
        </w:numPr>
        <w:ind w:left="1418" w:hanging="698"/>
      </w:pPr>
      <w:r w:rsidRPr="004A684F">
        <w:t>CGGC</w:t>
      </w:r>
      <w:r w:rsidR="007938AE" w:rsidRPr="004A684F">
        <w:t>9</w:t>
      </w:r>
      <w:r w:rsidR="00C6422F" w:rsidRPr="004A684F">
        <w:t>.1</w:t>
      </w:r>
      <w:r w:rsidR="007938AE" w:rsidRPr="004A684F">
        <w:t xml:space="preserve"> contains the second </w:t>
      </w:r>
      <w:r w:rsidR="00991731" w:rsidRPr="004A684F">
        <w:t xml:space="preserve">main obligation on the Grantee, which is </w:t>
      </w:r>
      <w:r w:rsidR="000A0408" w:rsidRPr="004A684F">
        <w:t>to spend the G</w:t>
      </w:r>
      <w:r w:rsidR="007938AE" w:rsidRPr="004A684F">
        <w:t>rant for the purpose of the Activity only.  It also requires the Grantee to provide a signed statement verifying tha</w:t>
      </w:r>
      <w:r w:rsidR="00FE760F" w:rsidRPr="004A684F">
        <w:t>t the G</w:t>
      </w:r>
      <w:r w:rsidR="007938AE" w:rsidRPr="004A684F">
        <w:t xml:space="preserve">rant was spent in accordance with the </w:t>
      </w:r>
      <w:r w:rsidR="008B7A34" w:rsidRPr="004A684F">
        <w:t>Agreement</w:t>
      </w:r>
      <w:r w:rsidR="007938AE" w:rsidRPr="004A684F">
        <w:t xml:space="preserve">.  </w:t>
      </w:r>
    </w:p>
    <w:p w14:paraId="32B77D06" w14:textId="49A3116C" w:rsidR="007938AE" w:rsidRPr="004A684F" w:rsidRDefault="008E6CE0" w:rsidP="0091444E">
      <w:pPr>
        <w:pStyle w:val="Numberedpara1stindent"/>
        <w:numPr>
          <w:ilvl w:val="0"/>
          <w:numId w:val="18"/>
        </w:numPr>
        <w:ind w:left="1418" w:hanging="698"/>
      </w:pPr>
      <w:r w:rsidRPr="004A684F">
        <w:t>CGGC</w:t>
      </w:r>
      <w:r w:rsidR="007938AE" w:rsidRPr="004A684F">
        <w:t xml:space="preserve">9.2 states the default position under the Agreement in relation to financial reporting and acquittals. </w:t>
      </w:r>
      <w:r w:rsidR="002D55EC" w:rsidRPr="004A684F">
        <w:t xml:space="preserve"> At i</w:t>
      </w:r>
      <w:r w:rsidR="007938AE" w:rsidRPr="004A684F">
        <w:t xml:space="preserve">tem </w:t>
      </w:r>
      <w:r w:rsidR="002D55EC" w:rsidRPr="004A684F">
        <w:t>‘</w:t>
      </w:r>
      <w:r w:rsidR="007938AE" w:rsidRPr="004A684F">
        <w:t>E</w:t>
      </w:r>
      <w:r w:rsidR="002D55EC" w:rsidRPr="004A684F">
        <w:t>. Reporting’</w:t>
      </w:r>
      <w:r w:rsidR="007938AE" w:rsidRPr="004A684F">
        <w:t xml:space="preserve"> in the Grant Details, you should specify the form and content of the signed statement.  You should also indicate who should sign the statement.  This may be the Grantee’s </w:t>
      </w:r>
      <w:r w:rsidR="002D55EC" w:rsidRPr="004A684F">
        <w:t>representative as indicated at i</w:t>
      </w:r>
      <w:r w:rsidR="007938AE" w:rsidRPr="004A684F">
        <w:t xml:space="preserve">tem </w:t>
      </w:r>
      <w:r w:rsidR="002D55EC" w:rsidRPr="004A684F">
        <w:t>‘</w:t>
      </w:r>
      <w:r w:rsidR="007938AE" w:rsidRPr="004A684F">
        <w:t>F</w:t>
      </w:r>
      <w:r w:rsidR="002D55EC" w:rsidRPr="004A684F">
        <w:t>. Party representatives and address for notices’</w:t>
      </w:r>
      <w:r w:rsidR="00FE760F" w:rsidRPr="004A684F">
        <w:t xml:space="preserve"> </w:t>
      </w:r>
      <w:r w:rsidR="0006136D" w:rsidRPr="004A684F">
        <w:t xml:space="preserve">of the Grant Details </w:t>
      </w:r>
      <w:r w:rsidR="00FE760F" w:rsidRPr="004A684F">
        <w:t xml:space="preserve">(see </w:t>
      </w:r>
      <w:hyperlink w:anchor="_Party_representatives_and" w:history="1">
        <w:r w:rsidR="00062245" w:rsidRPr="00405D56">
          <w:t>section 4.6</w:t>
        </w:r>
      </w:hyperlink>
      <w:r w:rsidR="00FE760F" w:rsidRPr="004A684F">
        <w:t xml:space="preserve"> of the user guide)</w:t>
      </w:r>
      <w:r w:rsidR="007938AE" w:rsidRPr="004A684F">
        <w:t>.  In other circumstances, it may be appropriate to specify some other representative of</w:t>
      </w:r>
      <w:r w:rsidR="00991731" w:rsidRPr="004A684F">
        <w:t xml:space="preserve"> the Grantee, for example, the chief financial o</w:t>
      </w:r>
      <w:r w:rsidR="007938AE" w:rsidRPr="004A684F">
        <w:t>fficer.</w:t>
      </w:r>
    </w:p>
    <w:p w14:paraId="4444269F" w14:textId="0FE0322E" w:rsidR="007938AE" w:rsidRPr="004A684F" w:rsidRDefault="006B79E8" w:rsidP="0091444E">
      <w:pPr>
        <w:pStyle w:val="Numberedpara1stindent"/>
        <w:numPr>
          <w:ilvl w:val="0"/>
          <w:numId w:val="18"/>
        </w:numPr>
        <w:ind w:left="1418" w:hanging="698"/>
      </w:pPr>
      <w:r w:rsidRPr="004A684F">
        <w:t>Under</w:t>
      </w:r>
      <w:r w:rsidR="007938AE" w:rsidRPr="004A684F">
        <w:t xml:space="preserve"> </w:t>
      </w:r>
      <w:r w:rsidR="008E6CE0" w:rsidRPr="004A684F">
        <w:t>CGGC</w:t>
      </w:r>
      <w:r w:rsidR="007938AE" w:rsidRPr="004A684F">
        <w:t>10.1</w:t>
      </w:r>
      <w:r w:rsidR="001A13B2" w:rsidRPr="004A684F">
        <w:t>,</w:t>
      </w:r>
      <w:r w:rsidR="007938AE" w:rsidRPr="004A684F">
        <w:t xml:space="preserve"> the Grantee agrees to repay any amount of the Grant that is misspent or that is additional to the requirements of the Activity, unless agreed otherwise.</w:t>
      </w:r>
    </w:p>
    <w:p w14:paraId="058A7AA1" w14:textId="435CB174" w:rsidR="007938AE" w:rsidRPr="004A684F" w:rsidRDefault="008E6CE0" w:rsidP="0091444E">
      <w:pPr>
        <w:pStyle w:val="Numberedpara1stindent"/>
        <w:numPr>
          <w:ilvl w:val="0"/>
          <w:numId w:val="18"/>
        </w:numPr>
        <w:ind w:left="1418" w:hanging="698"/>
      </w:pPr>
      <w:r w:rsidRPr="004A684F">
        <w:t>CGGC</w:t>
      </w:r>
      <w:r w:rsidR="007938AE" w:rsidRPr="004A684F">
        <w:t>10.2 a</w:t>
      </w:r>
      <w:r w:rsidR="0062763D" w:rsidRPr="004A684F">
        <w:t>llows the Commonwealth</w:t>
      </w:r>
      <w:r w:rsidR="007938AE" w:rsidRPr="004A684F">
        <w:t xml:space="preserve"> </w:t>
      </w:r>
      <w:r w:rsidR="0062763D" w:rsidRPr="004A684F">
        <w:t>to deduct an amount to be repaid f</w:t>
      </w:r>
      <w:r w:rsidR="007938AE" w:rsidRPr="004A684F">
        <w:t>rom future payments of the Grant</w:t>
      </w:r>
      <w:r w:rsidR="00C62581" w:rsidRPr="004A684F">
        <w:t xml:space="preserve"> or any amounts payable under another agreement between the Grantee and the Commonwealth</w:t>
      </w:r>
      <w:r w:rsidR="007938AE" w:rsidRPr="004A684F">
        <w:t xml:space="preserve">, rather than requiring repayment.  This may </w:t>
      </w:r>
      <w:r w:rsidR="00B94014" w:rsidRPr="004A684F">
        <w:t xml:space="preserve">be </w:t>
      </w:r>
      <w:r w:rsidR="007938AE" w:rsidRPr="004A684F">
        <w:t xml:space="preserve">more administratively </w:t>
      </w:r>
      <w:r w:rsidR="00BF6CD6" w:rsidRPr="004A684F">
        <w:t>efficient</w:t>
      </w:r>
      <w:r w:rsidR="007938AE" w:rsidRPr="004A684F">
        <w:t xml:space="preserve"> where there are future payments of the Grant to be made.  </w:t>
      </w:r>
      <w:r w:rsidR="00C62581" w:rsidRPr="004A684F">
        <w:t>This allows excess or misspent amounts of one Grant to be set off against another Grant with the same Grantee.  However if this is done, the accounting for each Grant should be clear about the status of each.</w:t>
      </w:r>
    </w:p>
    <w:p w14:paraId="2C8F364D" w14:textId="77777777" w:rsidR="007938AE" w:rsidRPr="000A0408" w:rsidRDefault="007938AE" w:rsidP="00097327">
      <w:pPr>
        <w:pStyle w:val="Heading3"/>
        <w:numPr>
          <w:ilvl w:val="1"/>
          <w:numId w:val="17"/>
        </w:numPr>
        <w:spacing w:before="120" w:after="120"/>
        <w:ind w:left="1418" w:hanging="709"/>
        <w:rPr>
          <w:sz w:val="24"/>
          <w:szCs w:val="24"/>
        </w:rPr>
      </w:pPr>
      <w:bookmarkStart w:id="39" w:name="_Toc531616089"/>
      <w:r w:rsidRPr="000A0408">
        <w:rPr>
          <w:sz w:val="24"/>
          <w:szCs w:val="24"/>
        </w:rPr>
        <w:t>How is information to be handled?</w:t>
      </w:r>
      <w:bookmarkEnd w:id="39"/>
      <w:r w:rsidRPr="000A0408">
        <w:rPr>
          <w:sz w:val="24"/>
          <w:szCs w:val="24"/>
        </w:rPr>
        <w:t xml:space="preserve"> </w:t>
      </w:r>
    </w:p>
    <w:p w14:paraId="0D22EA36" w14:textId="19FAFCB6" w:rsidR="007938AE" w:rsidRPr="004A684F" w:rsidRDefault="007938AE" w:rsidP="0091444E">
      <w:pPr>
        <w:pStyle w:val="Numberedpara1stindent"/>
        <w:numPr>
          <w:ilvl w:val="0"/>
          <w:numId w:val="18"/>
        </w:numPr>
        <w:ind w:left="1418" w:hanging="698"/>
      </w:pPr>
      <w:r w:rsidRPr="004A684F">
        <w:t xml:space="preserve">This section </w:t>
      </w:r>
      <w:r w:rsidR="00190C91" w:rsidRPr="004A684F">
        <w:t xml:space="preserve">of the user guide </w:t>
      </w:r>
      <w:r w:rsidRPr="004A684F">
        <w:t xml:space="preserve">deals with information under the Agreement.  It covers record keeping, intellectual property, privacy and confidentiality. </w:t>
      </w:r>
    </w:p>
    <w:p w14:paraId="0F7FE2FA" w14:textId="7A5E072B" w:rsidR="007938AE" w:rsidRPr="004A684F" w:rsidRDefault="00E4553F" w:rsidP="0091444E">
      <w:pPr>
        <w:pStyle w:val="Numberedpara1stindent"/>
        <w:numPr>
          <w:ilvl w:val="0"/>
          <w:numId w:val="18"/>
        </w:numPr>
        <w:ind w:left="1418" w:hanging="698"/>
      </w:pPr>
      <w:r w:rsidRPr="004A684F">
        <w:t>CGGC</w:t>
      </w:r>
      <w:r w:rsidR="00B24C11" w:rsidRPr="004A684F">
        <w:t xml:space="preserve">11 contains </w:t>
      </w:r>
      <w:r w:rsidR="007938AE" w:rsidRPr="004A684F">
        <w:t xml:space="preserve">the default record keeping </w:t>
      </w:r>
      <w:r w:rsidR="00B24C11" w:rsidRPr="004A684F">
        <w:t>requirement</w:t>
      </w:r>
      <w:r w:rsidR="007938AE" w:rsidRPr="004A684F">
        <w:t xml:space="preserve"> under the Agreement.  Often grant agreements will specify a length of time for which the recipient must maintain records, for example, a five year period. Under this clause, the requirement to maintain records of expenditur</w:t>
      </w:r>
      <w:r w:rsidR="00A7146E" w:rsidRPr="004A684F">
        <w:t xml:space="preserve">e cease when the Agreement ends.  It </w:t>
      </w:r>
      <w:r w:rsidR="007938AE" w:rsidRPr="004A684F">
        <w:t xml:space="preserve">is important that the </w:t>
      </w:r>
      <w:r w:rsidR="00190C91" w:rsidRPr="004A684F">
        <w:t xml:space="preserve">Agreement End </w:t>
      </w:r>
      <w:r w:rsidR="007938AE" w:rsidRPr="004A684F">
        <w:t xml:space="preserve">Date is after the time that all reports are provided. If additional record keeping requirements are </w:t>
      </w:r>
      <w:r w:rsidR="00F920B2" w:rsidRPr="004A684F">
        <w:t>required</w:t>
      </w:r>
      <w:r w:rsidR="007938AE" w:rsidRPr="004A684F">
        <w:t xml:space="preserve"> (whether financial records or other records associated with the conduct of</w:t>
      </w:r>
      <w:r w:rsidR="00A7146E" w:rsidRPr="004A684F">
        <w:t xml:space="preserve"> the Activity)</w:t>
      </w:r>
      <w:r w:rsidR="00190C91" w:rsidRPr="004A684F">
        <w:t xml:space="preserve"> and you wish to specify a five year period </w:t>
      </w:r>
      <w:r w:rsidR="00F408AB" w:rsidRPr="004A684F">
        <w:t xml:space="preserve">after the Activity Completion Date </w:t>
      </w:r>
      <w:r w:rsidR="00190C91" w:rsidRPr="004A684F">
        <w:t>for retaining records</w:t>
      </w:r>
      <w:r w:rsidR="00A7146E" w:rsidRPr="004A684F">
        <w:t xml:space="preserve">, you should use </w:t>
      </w:r>
      <w:hyperlink w:anchor="_G3._Record_keeping_1" w:history="1">
        <w:r w:rsidR="00A7146E" w:rsidRPr="00405D56">
          <w:t>Supplementary T</w:t>
        </w:r>
        <w:r w:rsidR="007938AE" w:rsidRPr="00405D56">
          <w:t xml:space="preserve">erm </w:t>
        </w:r>
        <w:r w:rsidR="0048226F" w:rsidRPr="00405D56">
          <w:t>‘</w:t>
        </w:r>
        <w:r w:rsidR="007938AE" w:rsidRPr="00405D56">
          <w:t>G3</w:t>
        </w:r>
        <w:r w:rsidR="0048226F" w:rsidRPr="00405D56">
          <w:t>.</w:t>
        </w:r>
        <w:r w:rsidR="00A7146E" w:rsidRPr="00405D56">
          <w:t xml:space="preserve"> </w:t>
        </w:r>
        <w:r w:rsidR="004739F2" w:rsidRPr="00405D56">
          <w:t>Record keeping</w:t>
        </w:r>
      </w:hyperlink>
      <w:r w:rsidR="0048226F" w:rsidRPr="004A684F">
        <w:t>’</w:t>
      </w:r>
      <w:r w:rsidR="007938AE" w:rsidRPr="004A684F">
        <w:t xml:space="preserve">. </w:t>
      </w:r>
    </w:p>
    <w:p w14:paraId="38333DA1" w14:textId="3F79D2AB" w:rsidR="00DB720C" w:rsidRPr="004A684F" w:rsidRDefault="00E4553F" w:rsidP="0091444E">
      <w:pPr>
        <w:pStyle w:val="Numberedpara1stindent"/>
        <w:numPr>
          <w:ilvl w:val="0"/>
          <w:numId w:val="18"/>
        </w:numPr>
        <w:ind w:left="1418" w:hanging="698"/>
      </w:pPr>
      <w:r w:rsidRPr="004A684F">
        <w:t>CGGC</w:t>
      </w:r>
      <w:r w:rsidR="0072414F" w:rsidRPr="004A684F">
        <w:t>11 does not a</w:t>
      </w:r>
      <w:r w:rsidR="007938AE" w:rsidRPr="004A684F">
        <w:t xml:space="preserve">ffect requirements on the Grantee to maintain records </w:t>
      </w:r>
      <w:r w:rsidR="00F920B2" w:rsidRPr="004A684F">
        <w:t>for reasons separate to the</w:t>
      </w:r>
      <w:r w:rsidR="007938AE" w:rsidRPr="004A684F">
        <w:t xml:space="preserve"> Agreement, for example, for tax purposes. </w:t>
      </w:r>
    </w:p>
    <w:p w14:paraId="20D014CB" w14:textId="52FC022F" w:rsidR="00934402" w:rsidRPr="004A684F" w:rsidRDefault="00E4553F" w:rsidP="0091444E">
      <w:pPr>
        <w:pStyle w:val="Numberedpara1stindent"/>
        <w:numPr>
          <w:ilvl w:val="0"/>
          <w:numId w:val="18"/>
        </w:numPr>
        <w:ind w:left="1418" w:hanging="698"/>
      </w:pPr>
      <w:r w:rsidRPr="004A684F">
        <w:t>CGGC</w:t>
      </w:r>
      <w:r w:rsidR="00CB7117" w:rsidRPr="004A684F">
        <w:t>12</w:t>
      </w:r>
      <w:r w:rsidR="00934402" w:rsidRPr="004A684F">
        <w:t>.1</w:t>
      </w:r>
      <w:r w:rsidR="00CB7117" w:rsidRPr="004A684F">
        <w:t xml:space="preserve"> </w:t>
      </w:r>
      <w:r w:rsidR="00972189" w:rsidRPr="004A684F">
        <w:t xml:space="preserve">and </w:t>
      </w:r>
      <w:r w:rsidRPr="004A684F">
        <w:t>CGGC</w:t>
      </w:r>
      <w:r w:rsidR="00972189" w:rsidRPr="004A684F">
        <w:t xml:space="preserve">12.2 </w:t>
      </w:r>
      <w:r w:rsidR="00CB7117" w:rsidRPr="004A684F">
        <w:t xml:space="preserve">contain the default </w:t>
      </w:r>
      <w:r w:rsidR="007938AE" w:rsidRPr="004A684F">
        <w:t xml:space="preserve">position under the Agreement that </w:t>
      </w:r>
      <w:r w:rsidR="00972189" w:rsidRPr="004A684F">
        <w:t xml:space="preserve">the Grantee owns all the </w:t>
      </w:r>
      <w:hyperlink w:anchor="_Glossary" w:history="1">
        <w:r w:rsidR="00972189" w:rsidRPr="00405D56">
          <w:t>Intellectual Property Rights</w:t>
        </w:r>
      </w:hyperlink>
      <w:r w:rsidR="00972189" w:rsidRPr="004A684F">
        <w:t xml:space="preserve"> (IPR) in Activity </w:t>
      </w:r>
      <w:hyperlink w:anchor="_Glossary" w:history="1">
        <w:r w:rsidR="00972189" w:rsidRPr="00405D56">
          <w:t>Material</w:t>
        </w:r>
      </w:hyperlink>
      <w:r w:rsidR="00972189" w:rsidRPr="00405D56">
        <w:t xml:space="preserve"> and </w:t>
      </w:r>
      <w:hyperlink w:anchor="_Glossary" w:history="1">
        <w:r w:rsidR="00972189" w:rsidRPr="00405D56">
          <w:t>Reporting Material</w:t>
        </w:r>
      </w:hyperlink>
      <w:r w:rsidR="00972189" w:rsidRPr="00405D56">
        <w:t>,</w:t>
      </w:r>
      <w:r w:rsidR="0068592C" w:rsidRPr="00405D56">
        <w:t xml:space="preserve"> </w:t>
      </w:r>
      <w:r w:rsidR="00972189" w:rsidRPr="004A684F">
        <w:t xml:space="preserve">except </w:t>
      </w:r>
      <w:r w:rsidR="0068592C" w:rsidRPr="004A684F">
        <w:t xml:space="preserve">in the case of </w:t>
      </w:r>
      <w:hyperlink w:anchor="_Glossary" w:history="1">
        <w:r w:rsidR="007938AE" w:rsidRPr="00405D56">
          <w:t>Existing Material</w:t>
        </w:r>
      </w:hyperlink>
      <w:r w:rsidR="0068592C" w:rsidRPr="004A684F">
        <w:t xml:space="preserve"> with IPR originally owned by someone other than the Grantee.</w:t>
      </w:r>
      <w:r w:rsidR="00F92B6A" w:rsidRPr="004A684F">
        <w:t xml:space="preserve"> </w:t>
      </w:r>
      <w:r w:rsidR="005D2FD4" w:rsidRPr="004A684F">
        <w:t xml:space="preserve">Whoever is the original owner of the IPR in Existing Material retains ownership. </w:t>
      </w:r>
      <w:r w:rsidR="007938AE" w:rsidRPr="004A684F">
        <w:t xml:space="preserve">The Commonwealth is granted a licence with regard to </w:t>
      </w:r>
      <w:hyperlink w:anchor="_Glossary" w:history="1">
        <w:r w:rsidR="007938AE" w:rsidRPr="00405D56">
          <w:t>Reporting Material</w:t>
        </w:r>
      </w:hyperlink>
      <w:r w:rsidR="0048226F" w:rsidRPr="004A684F">
        <w:t xml:space="preserve"> </w:t>
      </w:r>
      <w:r w:rsidR="008B79D5" w:rsidRPr="004A684F">
        <w:t xml:space="preserve">only </w:t>
      </w:r>
      <w:r w:rsidR="007938AE" w:rsidRPr="004A684F">
        <w:t xml:space="preserve">for </w:t>
      </w:r>
      <w:hyperlink w:anchor="_Glossary" w:history="1">
        <w:r w:rsidR="007938AE" w:rsidRPr="00405D56">
          <w:t>Commonwealth Purposes</w:t>
        </w:r>
      </w:hyperlink>
      <w:r w:rsidR="007938AE" w:rsidRPr="004A684F">
        <w:t xml:space="preserve">.  </w:t>
      </w:r>
      <w:r w:rsidR="00226833" w:rsidRPr="004A684F">
        <w:t xml:space="preserve">Activity Material, </w:t>
      </w:r>
      <w:r w:rsidR="00623B0E" w:rsidRPr="004A684F">
        <w:t>Reporting Material</w:t>
      </w:r>
      <w:r w:rsidR="00226833" w:rsidRPr="004A684F">
        <w:t xml:space="preserve">, Existing Material and </w:t>
      </w:r>
      <w:r w:rsidR="00623B0E" w:rsidRPr="004A684F">
        <w:t>Commonwealth Purposes</w:t>
      </w:r>
      <w:r w:rsidR="00623B0E" w:rsidRPr="004A684F" w:rsidDel="00623B0E">
        <w:t xml:space="preserve"> </w:t>
      </w:r>
      <w:r w:rsidR="00226833" w:rsidRPr="004A684F">
        <w:t>are</w:t>
      </w:r>
      <w:r w:rsidR="007938AE" w:rsidRPr="004A684F">
        <w:t xml:space="preserve"> define</w:t>
      </w:r>
      <w:r w:rsidR="00344FF9" w:rsidRPr="004A684F">
        <w:t xml:space="preserve">d in </w:t>
      </w:r>
      <w:r w:rsidR="00F95007" w:rsidRPr="004A684F">
        <w:t xml:space="preserve">the </w:t>
      </w:r>
      <w:r w:rsidR="00D3602B" w:rsidRPr="004A684F">
        <w:t>CGGC21</w:t>
      </w:r>
      <w:r w:rsidR="00344FF9" w:rsidRPr="004A684F">
        <w:t>.</w:t>
      </w:r>
      <w:r w:rsidR="007938AE" w:rsidRPr="004A684F">
        <w:t xml:space="preserve">  </w:t>
      </w:r>
    </w:p>
    <w:p w14:paraId="69BA7846" w14:textId="7ED5FEB2" w:rsidR="007938AE" w:rsidRPr="004A684F" w:rsidRDefault="007938AE" w:rsidP="0091444E">
      <w:pPr>
        <w:pStyle w:val="Numberedpara1stindent"/>
        <w:numPr>
          <w:ilvl w:val="0"/>
          <w:numId w:val="18"/>
        </w:numPr>
        <w:ind w:left="1418" w:hanging="698"/>
      </w:pPr>
      <w:r w:rsidRPr="004A684F">
        <w:lastRenderedPageBreak/>
        <w:t xml:space="preserve">The licence in </w:t>
      </w:r>
      <w:r w:rsidR="006F107E" w:rsidRPr="004A684F">
        <w:t>CGGC</w:t>
      </w:r>
      <w:r w:rsidRPr="004A684F">
        <w:t>12.</w:t>
      </w:r>
      <w:r w:rsidR="008B79D5" w:rsidRPr="004A684F">
        <w:t>3</w:t>
      </w:r>
      <w:r w:rsidRPr="004A684F">
        <w:t xml:space="preserve"> allows the Commonwealth to </w:t>
      </w:r>
      <w:r w:rsidR="008B79D5" w:rsidRPr="004A684F">
        <w:t xml:space="preserve">use, reproduce, publish and </w:t>
      </w:r>
      <w:r w:rsidRPr="004A684F">
        <w:t xml:space="preserve">adapt </w:t>
      </w:r>
      <w:r w:rsidR="008B79D5" w:rsidRPr="004A684F">
        <w:t>Reporting Material</w:t>
      </w:r>
      <w:r w:rsidRPr="004A684F">
        <w:t xml:space="preserve"> </w:t>
      </w:r>
      <w:r w:rsidR="00344FF9" w:rsidRPr="004A684F">
        <w:t xml:space="preserve">free for </w:t>
      </w:r>
      <w:r w:rsidR="008B79D5" w:rsidRPr="004A684F">
        <w:t xml:space="preserve">Commonwealth Purposes (which do not include </w:t>
      </w:r>
      <w:r w:rsidR="00344FF9" w:rsidRPr="004A684F">
        <w:t>commercial purposes</w:t>
      </w:r>
      <w:r w:rsidR="008B79D5" w:rsidRPr="004A684F">
        <w:t>)</w:t>
      </w:r>
      <w:r w:rsidR="00344FF9" w:rsidRPr="004A684F">
        <w:t xml:space="preserve">.  </w:t>
      </w:r>
      <w:r w:rsidR="008B79D5" w:rsidRPr="004A684F">
        <w:t>This licence covers, f</w:t>
      </w:r>
      <w:r w:rsidRPr="004A684F">
        <w:t xml:space="preserve">or example, reporting to Ministers or publishing on the </w:t>
      </w:r>
      <w:r w:rsidR="007E153D" w:rsidRPr="004A684F">
        <w:t>entity</w:t>
      </w:r>
      <w:r w:rsidRPr="004A684F">
        <w:t xml:space="preserve"> website.  This approach is consistent with paragraph 1</w:t>
      </w:r>
      <w:r w:rsidR="008C4D6F">
        <w:t>2</w:t>
      </w:r>
      <w:r w:rsidRPr="004A684F">
        <w:t xml:space="preserve">.2 of the </w:t>
      </w:r>
      <w:hyperlink r:id="rId20" w:history="1">
        <w:r w:rsidR="007E153D" w:rsidRPr="004A684F">
          <w:rPr>
            <w:rStyle w:val="Hyperlink"/>
            <w:rFonts w:cstheme="minorBidi"/>
            <w:i/>
            <w:color w:val="0000FF"/>
          </w:rPr>
          <w:t xml:space="preserve">Commonwealth Grants Rules and </w:t>
        </w:r>
        <w:r w:rsidR="0026254D">
          <w:rPr>
            <w:rStyle w:val="Hyperlink"/>
            <w:rFonts w:cstheme="minorBidi"/>
            <w:i/>
            <w:color w:val="0000FF"/>
          </w:rPr>
          <w:t>Principles</w:t>
        </w:r>
      </w:hyperlink>
      <w:r w:rsidRPr="004A684F">
        <w:t>.</w:t>
      </w:r>
    </w:p>
    <w:p w14:paraId="31A50F0A" w14:textId="3301D2E5" w:rsidR="007938AE" w:rsidRPr="004A684F" w:rsidRDefault="007938AE" w:rsidP="0091444E">
      <w:pPr>
        <w:pStyle w:val="Numberedpara1stindent"/>
        <w:numPr>
          <w:ilvl w:val="0"/>
          <w:numId w:val="18"/>
        </w:numPr>
        <w:ind w:left="1418" w:hanging="698"/>
      </w:pPr>
      <w:r w:rsidRPr="004A684F">
        <w:t xml:space="preserve">Where the purpose of the Grant is to produce some sort of product, such as a pamphlet or </w:t>
      </w:r>
      <w:r w:rsidR="00E426D2" w:rsidRPr="004A684F">
        <w:t>training tools</w:t>
      </w:r>
      <w:r w:rsidRPr="004A684F">
        <w:t xml:space="preserve">, which the Commonwealth may want to use or adapt, </w:t>
      </w:r>
      <w:r w:rsidR="00D3602B" w:rsidRPr="004A684F">
        <w:t xml:space="preserve">the </w:t>
      </w:r>
      <w:r w:rsidR="00795831" w:rsidRPr="004A684F">
        <w:t>licence</w:t>
      </w:r>
      <w:r w:rsidR="00D3602B" w:rsidRPr="004A684F">
        <w:t xml:space="preserve"> granted under CGGC12.3</w:t>
      </w:r>
      <w:r w:rsidRPr="004A684F">
        <w:t xml:space="preserve"> </w:t>
      </w:r>
      <w:r w:rsidR="00795831" w:rsidRPr="004A684F">
        <w:t>is likely to</w:t>
      </w:r>
      <w:r w:rsidR="00A7146E" w:rsidRPr="004A684F">
        <w:t xml:space="preserve"> be insufficient</w:t>
      </w:r>
      <w:r w:rsidR="00795831" w:rsidRPr="004A684F">
        <w:t>.</w:t>
      </w:r>
      <w:r w:rsidR="00A7146E" w:rsidRPr="004A684F">
        <w:t xml:space="preserve">  </w:t>
      </w:r>
      <w:hyperlink w:anchor="_G5._Activity_Material_1" w:history="1">
        <w:r w:rsidR="00A7146E" w:rsidRPr="00134BCC">
          <w:t>Supplementary T</w:t>
        </w:r>
        <w:r w:rsidR="0048226F" w:rsidRPr="00134BCC">
          <w:t>erm ‘G</w:t>
        </w:r>
        <w:r w:rsidR="00522735" w:rsidRPr="00134BCC">
          <w:t>5</w:t>
        </w:r>
        <w:r w:rsidR="0048226F" w:rsidRPr="00134BCC">
          <w:t>.</w:t>
        </w:r>
        <w:r w:rsidRPr="00134BCC">
          <w:t xml:space="preserve"> Activity Material</w:t>
        </w:r>
      </w:hyperlink>
      <w:r w:rsidR="0048226F" w:rsidRPr="004A684F">
        <w:t>’</w:t>
      </w:r>
      <w:r w:rsidRPr="004A684F">
        <w:t xml:space="preserve"> provides a broader licence to the Commonwealth </w:t>
      </w:r>
      <w:r w:rsidR="00226833" w:rsidRPr="004A684F">
        <w:t>to use, reproduce, publish and adapt</w:t>
      </w:r>
      <w:r w:rsidRPr="004A684F">
        <w:t xml:space="preserve"> Activity Material </w:t>
      </w:r>
    </w:p>
    <w:p w14:paraId="243EC4E8" w14:textId="281B787A" w:rsidR="004520DD" w:rsidRPr="004A684F" w:rsidRDefault="007938AE" w:rsidP="00BF17CE">
      <w:pPr>
        <w:pStyle w:val="Numberedpara1stindent"/>
        <w:numPr>
          <w:ilvl w:val="0"/>
          <w:numId w:val="18"/>
        </w:numPr>
        <w:ind w:left="1418" w:hanging="698"/>
      </w:pPr>
      <w:r w:rsidRPr="004A684F">
        <w:t xml:space="preserve">The </w:t>
      </w:r>
      <w:r w:rsidR="00192C51" w:rsidRPr="004A684F">
        <w:t>t</w:t>
      </w:r>
      <w:r w:rsidR="004E3900" w:rsidRPr="004A684F">
        <w:t xml:space="preserve">emplate </w:t>
      </w:r>
      <w:r w:rsidRPr="004A684F">
        <w:t>does not include specific provisions dealin</w:t>
      </w:r>
      <w:r w:rsidR="00192C51" w:rsidRPr="004A684F">
        <w:t>g with moral rights. I</w:t>
      </w:r>
      <w:r w:rsidRPr="004A684F">
        <w:t>f the proposed Activity includes the development of in</w:t>
      </w:r>
      <w:r w:rsidR="00A7146E" w:rsidRPr="004A684F">
        <w:t>digenous intellectual p</w:t>
      </w:r>
      <w:r w:rsidR="00192C51" w:rsidRPr="004A684F">
        <w:t xml:space="preserve">roperty; </w:t>
      </w:r>
      <w:r w:rsidRPr="004A684F">
        <w:t>matters with a distinct religious, spir</w:t>
      </w:r>
      <w:r w:rsidR="00192C51" w:rsidRPr="004A684F">
        <w:t xml:space="preserve">itual, moral or ethical context; </w:t>
      </w:r>
      <w:r w:rsidRPr="004A684F">
        <w:t xml:space="preserve">work </w:t>
      </w:r>
      <w:r w:rsidR="00192C51" w:rsidRPr="004A684F">
        <w:t>where there is a</w:t>
      </w:r>
      <w:r w:rsidRPr="004A684F">
        <w:t xml:space="preserve"> high degree of artistic sensitivity</w:t>
      </w:r>
      <w:r w:rsidR="00192C51" w:rsidRPr="004A684F">
        <w:t>;</w:t>
      </w:r>
      <w:r w:rsidRPr="004A684F">
        <w:t xml:space="preserve"> or work that may need to be heavily adapted or edited by the Commonwealth, y</w:t>
      </w:r>
      <w:r w:rsidR="00192C51" w:rsidRPr="004A684F">
        <w:t xml:space="preserve">ou should consider whether </w:t>
      </w:r>
      <w:r w:rsidR="0053766E" w:rsidRPr="004A684F">
        <w:t xml:space="preserve">this </w:t>
      </w:r>
      <w:r w:rsidR="00192C51" w:rsidRPr="004A684F">
        <w:t>t</w:t>
      </w:r>
      <w:r w:rsidRPr="004A684F">
        <w:t>emplate is appropriate. It may be that an agreement with a more detailed approa</w:t>
      </w:r>
      <w:r w:rsidR="00192C51" w:rsidRPr="004A684F">
        <w:t>ch to IPR and moral rights is necessary</w:t>
      </w:r>
      <w:r w:rsidRPr="004A684F">
        <w:t>.</w:t>
      </w:r>
    </w:p>
    <w:p w14:paraId="1714BCB2" w14:textId="7298E214" w:rsidR="007938AE" w:rsidRPr="004A684F" w:rsidRDefault="00D3602B" w:rsidP="0091444E">
      <w:pPr>
        <w:pStyle w:val="NumberedParagraph"/>
        <w:numPr>
          <w:ilvl w:val="0"/>
          <w:numId w:val="18"/>
        </w:numPr>
        <w:ind w:left="1418" w:hanging="698"/>
      </w:pPr>
      <w:r w:rsidRPr="004A684F">
        <w:t>CGGC</w:t>
      </w:r>
      <w:r w:rsidR="0016793C" w:rsidRPr="004A684F">
        <w:t>13</w:t>
      </w:r>
      <w:r w:rsidR="007938AE" w:rsidRPr="004A684F">
        <w:t xml:space="preserve"> defines the obligations on the Grantee with regard to </w:t>
      </w:r>
      <w:hyperlink w:anchor="_Glossary" w:history="1">
        <w:r w:rsidR="007938AE" w:rsidRPr="00134BCC">
          <w:t>Personal I</w:t>
        </w:r>
        <w:r w:rsidR="00E64A17" w:rsidRPr="00134BCC">
          <w:t>nformation</w:t>
        </w:r>
      </w:hyperlink>
      <w:r w:rsidR="00682468" w:rsidRPr="004A684F">
        <w:t xml:space="preserve"> under the Agreement.  T</w:t>
      </w:r>
      <w:r w:rsidR="00E64A17" w:rsidRPr="004A684F">
        <w:t>he</w:t>
      </w:r>
      <w:r w:rsidR="007938AE" w:rsidRPr="004A684F">
        <w:t xml:space="preserve"> Grantee </w:t>
      </w:r>
      <w:r w:rsidR="00682468" w:rsidRPr="004A684F">
        <w:t xml:space="preserve">agrees </w:t>
      </w:r>
      <w:r w:rsidR="007938AE" w:rsidRPr="004A684F">
        <w:t>not to do anything which</w:t>
      </w:r>
      <w:r w:rsidR="00981FDF" w:rsidRPr="004A684F">
        <w:t>,</w:t>
      </w:r>
      <w:r w:rsidR="007938AE" w:rsidRPr="004A684F">
        <w:t xml:space="preserve"> </w:t>
      </w:r>
      <w:r w:rsidR="00682468" w:rsidRPr="004A684F">
        <w:t xml:space="preserve">if done by the Commonwealth, would be a </w:t>
      </w:r>
      <w:r w:rsidR="00145958" w:rsidRPr="004A684F">
        <w:t xml:space="preserve">breach of an </w:t>
      </w:r>
      <w:hyperlink w:anchor="_Glossary" w:history="1">
        <w:r w:rsidR="00400D7D" w:rsidRPr="00134BCC">
          <w:t>Australian Privacy Principle</w:t>
        </w:r>
      </w:hyperlink>
      <w:r w:rsidR="00145958" w:rsidRPr="004A684F">
        <w:t>.  Personal Information and Australian Privacy Principle</w:t>
      </w:r>
      <w:r w:rsidR="006364E3">
        <w:t>s</w:t>
      </w:r>
      <w:r w:rsidR="00145958" w:rsidRPr="004A684F">
        <w:t xml:space="preserve"> </w:t>
      </w:r>
      <w:r w:rsidR="00C124AF" w:rsidRPr="004A684F">
        <w:t xml:space="preserve">are </w:t>
      </w:r>
      <w:r w:rsidR="00145958" w:rsidRPr="004A684F">
        <w:t xml:space="preserve">defined in </w:t>
      </w:r>
      <w:r w:rsidR="00682468" w:rsidRPr="004A684F">
        <w:t xml:space="preserve">the </w:t>
      </w:r>
      <w:hyperlink r:id="rId21" w:history="1">
        <w:r w:rsidR="007938AE" w:rsidRPr="004A684F">
          <w:rPr>
            <w:rStyle w:val="Hyperlink"/>
            <w:rFonts w:cstheme="minorBidi"/>
            <w:i/>
            <w:color w:val="0000FF"/>
          </w:rPr>
          <w:t>Privacy Act 1988</w:t>
        </w:r>
      </w:hyperlink>
      <w:r w:rsidR="007938AE" w:rsidRPr="004A684F">
        <w:t xml:space="preserve">.    </w:t>
      </w:r>
    </w:p>
    <w:p w14:paraId="1197A5ED" w14:textId="71E8A333" w:rsidR="00E64A17" w:rsidRPr="004A684F" w:rsidRDefault="007938AE" w:rsidP="00760AD2">
      <w:pPr>
        <w:pStyle w:val="NumberedParagraph"/>
        <w:numPr>
          <w:ilvl w:val="0"/>
          <w:numId w:val="18"/>
        </w:numPr>
        <w:ind w:left="1418" w:hanging="698"/>
      </w:pPr>
      <w:r w:rsidRPr="004A684F">
        <w:t xml:space="preserve">The Grantee </w:t>
      </w:r>
      <w:r w:rsidR="00C124AF" w:rsidRPr="004A684F">
        <w:t>is</w:t>
      </w:r>
      <w:r w:rsidRPr="004A684F">
        <w:t xml:space="preserve"> subject to</w:t>
      </w:r>
      <w:r w:rsidR="00760AD2" w:rsidRPr="004A684F">
        <w:t>,</w:t>
      </w:r>
      <w:r w:rsidRPr="004A684F">
        <w:t xml:space="preserve"> and required to comply with</w:t>
      </w:r>
      <w:r w:rsidR="00760AD2" w:rsidRPr="004A684F">
        <w:t>,</w:t>
      </w:r>
      <w:r w:rsidRPr="004A684F">
        <w:t xml:space="preserve"> the </w:t>
      </w:r>
      <w:r w:rsidRPr="004A684F">
        <w:rPr>
          <w:i/>
        </w:rPr>
        <w:t>Privacy Act 1988</w:t>
      </w:r>
      <w:r w:rsidRPr="004A684F">
        <w:t xml:space="preserve">. The Commonwealth also </w:t>
      </w:r>
      <w:r w:rsidR="00C124AF" w:rsidRPr="004A684F">
        <w:t xml:space="preserve">is subject to </w:t>
      </w:r>
      <w:r w:rsidRPr="004A684F">
        <w:t xml:space="preserve">the </w:t>
      </w:r>
      <w:r w:rsidRPr="004A684F">
        <w:rPr>
          <w:i/>
        </w:rPr>
        <w:t>Privacy Act 1988</w:t>
      </w:r>
      <w:r w:rsidRPr="004A684F">
        <w:t xml:space="preserve">, including </w:t>
      </w:r>
      <w:r w:rsidR="00C124AF" w:rsidRPr="004A684F">
        <w:t>obligations relating</w:t>
      </w:r>
      <w:r w:rsidRPr="004A684F">
        <w:t xml:space="preserve"> to </w:t>
      </w:r>
      <w:r w:rsidR="00C124AF" w:rsidRPr="004A684F">
        <w:t xml:space="preserve">the </w:t>
      </w:r>
      <w:r w:rsidRPr="004A684F">
        <w:t xml:space="preserve">Personal Information of the Grantee, its </w:t>
      </w:r>
      <w:r w:rsidR="00E64A17" w:rsidRPr="004A684F">
        <w:t>staff</w:t>
      </w:r>
      <w:r w:rsidRPr="004A684F">
        <w:t xml:space="preserve"> and </w:t>
      </w:r>
      <w:r w:rsidR="00E64A17" w:rsidRPr="004A684F">
        <w:t>beneficiaries</w:t>
      </w:r>
      <w:r w:rsidRPr="004A684F">
        <w:t>.</w:t>
      </w:r>
    </w:p>
    <w:p w14:paraId="01C51D7D" w14:textId="068FD9A8" w:rsidR="007938AE" w:rsidRPr="004A684F" w:rsidRDefault="00D3602B" w:rsidP="00FE3C29">
      <w:pPr>
        <w:pStyle w:val="Numberedpara1stindent"/>
        <w:numPr>
          <w:ilvl w:val="0"/>
          <w:numId w:val="18"/>
        </w:numPr>
        <w:ind w:left="1418" w:hanging="698"/>
      </w:pPr>
      <w:r w:rsidRPr="004A684F">
        <w:t>CGGC</w:t>
      </w:r>
      <w:r w:rsidR="0016793C" w:rsidRPr="004A684F">
        <w:t>14</w:t>
      </w:r>
      <w:r w:rsidR="007938AE" w:rsidRPr="004A684F">
        <w:t xml:space="preserve"> </w:t>
      </w:r>
      <w:r w:rsidR="002765BD" w:rsidRPr="004A684F">
        <w:t xml:space="preserve">concerns confidentiality. It </w:t>
      </w:r>
      <w:r w:rsidR="007938AE" w:rsidRPr="004A684F">
        <w:t xml:space="preserve">is designed to be consistent with the obligations that exist at common law regarding confidential information.  </w:t>
      </w:r>
    </w:p>
    <w:p w14:paraId="0208F438" w14:textId="77777777" w:rsidR="007938AE" w:rsidRPr="00E64A17" w:rsidRDefault="007938AE" w:rsidP="00097327">
      <w:pPr>
        <w:pStyle w:val="Heading3"/>
        <w:numPr>
          <w:ilvl w:val="1"/>
          <w:numId w:val="17"/>
        </w:numPr>
        <w:spacing w:before="120" w:after="120"/>
        <w:ind w:left="1418" w:hanging="709"/>
        <w:rPr>
          <w:sz w:val="24"/>
          <w:szCs w:val="24"/>
        </w:rPr>
      </w:pPr>
      <w:bookmarkStart w:id="40" w:name="_Toc531616090"/>
      <w:r w:rsidRPr="00E64A17">
        <w:rPr>
          <w:sz w:val="24"/>
          <w:szCs w:val="24"/>
        </w:rPr>
        <w:t>How are risks managed?</w:t>
      </w:r>
      <w:bookmarkEnd w:id="40"/>
    </w:p>
    <w:p w14:paraId="2C8DB77A" w14:textId="7865CCA9" w:rsidR="007938AE" w:rsidRPr="004A684F" w:rsidRDefault="007938AE" w:rsidP="00FE3C29">
      <w:pPr>
        <w:pStyle w:val="Numberedpara1stindent"/>
        <w:numPr>
          <w:ilvl w:val="0"/>
          <w:numId w:val="18"/>
        </w:numPr>
        <w:ind w:left="1418" w:hanging="698"/>
      </w:pPr>
      <w:r w:rsidRPr="004A684F">
        <w:t xml:space="preserve">This section </w:t>
      </w:r>
      <w:r w:rsidR="00C124AF" w:rsidRPr="004A684F">
        <w:t xml:space="preserve">of the user guide </w:t>
      </w:r>
      <w:r w:rsidRPr="004A684F">
        <w:t xml:space="preserve">deals with the management of certain risks under the Agreement.  It covers insurance and indemnities. </w:t>
      </w:r>
    </w:p>
    <w:p w14:paraId="53C49776" w14:textId="579DAA44" w:rsidR="007938AE" w:rsidRPr="004A684F" w:rsidRDefault="00D3602B" w:rsidP="00A4550A">
      <w:pPr>
        <w:pStyle w:val="Numberedpara1stindent"/>
        <w:numPr>
          <w:ilvl w:val="0"/>
          <w:numId w:val="18"/>
        </w:numPr>
        <w:ind w:left="1418" w:hanging="698"/>
      </w:pPr>
      <w:r w:rsidRPr="004A684F">
        <w:rPr>
          <w:noProof/>
          <w:lang w:eastAsia="en-AU"/>
        </w:rPr>
        <w:t>CGGC</w:t>
      </w:r>
      <w:r w:rsidR="003A2E35" w:rsidRPr="004A684F">
        <w:rPr>
          <w:noProof/>
          <w:lang w:eastAsia="en-AU"/>
        </w:rPr>
        <w:t>15 concerns the Grantee’s obligation to maintain adequate insurance and to provide proof of insurance</w:t>
      </w:r>
      <w:r w:rsidR="00BE2921" w:rsidRPr="004A684F">
        <w:rPr>
          <w:noProof/>
          <w:lang w:eastAsia="en-AU"/>
        </w:rPr>
        <w:t>,</w:t>
      </w:r>
      <w:r w:rsidR="003A2E35" w:rsidRPr="004A684F">
        <w:rPr>
          <w:noProof/>
          <w:lang w:eastAsia="en-AU"/>
        </w:rPr>
        <w:t xml:space="preserve"> when requested.  </w:t>
      </w:r>
      <w:r w:rsidR="00E64A17" w:rsidRPr="004A684F">
        <w:rPr>
          <w:noProof/>
          <w:lang w:eastAsia="en-AU"/>
        </w:rPr>
        <w:t>Determining w</w:t>
      </w:r>
      <w:r w:rsidR="007938AE" w:rsidRPr="004A684F">
        <w:rPr>
          <w:noProof/>
          <w:lang w:eastAsia="en-AU"/>
        </w:rPr>
        <w:t>hat is adequate insurance for a given Activity depend</w:t>
      </w:r>
      <w:r w:rsidR="00B6479C" w:rsidRPr="004A684F">
        <w:rPr>
          <w:noProof/>
          <w:lang w:eastAsia="en-AU"/>
        </w:rPr>
        <w:t>s</w:t>
      </w:r>
      <w:r w:rsidR="007938AE" w:rsidRPr="004A684F">
        <w:rPr>
          <w:noProof/>
          <w:lang w:eastAsia="en-AU"/>
        </w:rPr>
        <w:t xml:space="preserve"> on the nature and circumstances of the Activity</w:t>
      </w:r>
      <w:r w:rsidR="00E64A17" w:rsidRPr="004A684F">
        <w:rPr>
          <w:noProof/>
          <w:lang w:eastAsia="en-AU"/>
        </w:rPr>
        <w:t xml:space="preserve"> and the Grantee</w:t>
      </w:r>
      <w:r w:rsidR="007938AE" w:rsidRPr="004A684F">
        <w:rPr>
          <w:noProof/>
          <w:lang w:eastAsia="en-AU"/>
        </w:rPr>
        <w:t xml:space="preserve">.  In the context of a low-risk grant, the </w:t>
      </w:r>
      <w:r w:rsidR="00E64A17" w:rsidRPr="004A684F">
        <w:rPr>
          <w:noProof/>
          <w:lang w:eastAsia="en-AU"/>
        </w:rPr>
        <w:t>t</w:t>
      </w:r>
      <w:r w:rsidR="007938AE" w:rsidRPr="004A684F">
        <w:rPr>
          <w:noProof/>
          <w:lang w:eastAsia="en-AU"/>
        </w:rPr>
        <w:t>emplate assumes the Grantee</w:t>
      </w:r>
      <w:r w:rsidR="00E64A17" w:rsidRPr="004A684F">
        <w:rPr>
          <w:noProof/>
          <w:lang w:eastAsia="en-AU"/>
        </w:rPr>
        <w:t xml:space="preserve">, rather than the Commonwealth, </w:t>
      </w:r>
      <w:r w:rsidR="007938AE" w:rsidRPr="004A684F">
        <w:rPr>
          <w:noProof/>
          <w:lang w:eastAsia="en-AU"/>
        </w:rPr>
        <w:t xml:space="preserve">is </w:t>
      </w:r>
      <w:r w:rsidR="00E64A17" w:rsidRPr="004A684F">
        <w:rPr>
          <w:noProof/>
          <w:lang w:eastAsia="en-AU"/>
        </w:rPr>
        <w:t>best</w:t>
      </w:r>
      <w:r w:rsidR="007938AE" w:rsidRPr="004A684F">
        <w:rPr>
          <w:noProof/>
          <w:lang w:eastAsia="en-AU"/>
        </w:rPr>
        <w:t xml:space="preserve"> </w:t>
      </w:r>
      <w:r w:rsidR="00E64A17" w:rsidRPr="004A684F">
        <w:rPr>
          <w:noProof/>
          <w:lang w:eastAsia="en-AU"/>
        </w:rPr>
        <w:t>placed</w:t>
      </w:r>
      <w:r w:rsidR="007938AE" w:rsidRPr="004A684F">
        <w:rPr>
          <w:noProof/>
          <w:lang w:eastAsia="en-AU"/>
        </w:rPr>
        <w:t xml:space="preserve"> to assess the type and amount of insurance required for the </w:t>
      </w:r>
      <w:r w:rsidR="00E64A17" w:rsidRPr="004A684F">
        <w:rPr>
          <w:noProof/>
          <w:lang w:eastAsia="en-AU"/>
        </w:rPr>
        <w:t>Activity</w:t>
      </w:r>
      <w:r w:rsidR="007938AE" w:rsidRPr="004A684F">
        <w:rPr>
          <w:noProof/>
          <w:lang w:eastAsia="en-AU"/>
        </w:rPr>
        <w:t>.</w:t>
      </w:r>
      <w:r w:rsidR="007938AE" w:rsidRPr="004A684F">
        <w:t xml:space="preserve"> </w:t>
      </w:r>
    </w:p>
    <w:p w14:paraId="37F35B64" w14:textId="3C78B66C" w:rsidR="007938AE" w:rsidRPr="004A684F" w:rsidRDefault="00D3602B" w:rsidP="00FE3C29">
      <w:pPr>
        <w:pStyle w:val="Numberedpara1stindent"/>
        <w:numPr>
          <w:ilvl w:val="0"/>
          <w:numId w:val="18"/>
        </w:numPr>
        <w:ind w:left="1418" w:hanging="698"/>
      </w:pPr>
      <w:r w:rsidRPr="004A684F">
        <w:t>CGGC</w:t>
      </w:r>
      <w:r w:rsidR="00271B32" w:rsidRPr="004A684F">
        <w:t xml:space="preserve">16 deals with indemnities. </w:t>
      </w:r>
      <w:r w:rsidR="007938AE" w:rsidRPr="004A684F">
        <w:t xml:space="preserve">An indemnity </w:t>
      </w:r>
      <w:r w:rsidR="00DD20A0" w:rsidRPr="004A684F">
        <w:t>seeks protection</w:t>
      </w:r>
      <w:r w:rsidR="007938AE" w:rsidRPr="004A684F">
        <w:t xml:space="preserve"> </w:t>
      </w:r>
      <w:r w:rsidR="00DD20A0" w:rsidRPr="004A684F">
        <w:t xml:space="preserve">for a Party </w:t>
      </w:r>
      <w:r w:rsidR="007938AE" w:rsidRPr="004A684F">
        <w:t xml:space="preserve">against </w:t>
      </w:r>
      <w:r w:rsidR="00DD20A0" w:rsidRPr="004A684F">
        <w:t xml:space="preserve">loss, </w:t>
      </w:r>
      <w:r w:rsidR="007938AE" w:rsidRPr="004A684F">
        <w:t xml:space="preserve">which it might suffer </w:t>
      </w:r>
      <w:r w:rsidR="00DD20A0" w:rsidRPr="004A684F">
        <w:t>as a result of the Activity</w:t>
      </w:r>
      <w:r w:rsidR="007938AE" w:rsidRPr="004A684F">
        <w:t>. This clause sets out the Grantee’s obligations in indemnifying the Commonwealth</w:t>
      </w:r>
      <w:r w:rsidR="00DD20A0" w:rsidRPr="004A684F">
        <w:t xml:space="preserve"> in respect to the Activity</w:t>
      </w:r>
      <w:r w:rsidR="007938AE" w:rsidRPr="004A684F">
        <w:t xml:space="preserve">.  The Commonwealth </w:t>
      </w:r>
      <w:r w:rsidR="00DD20A0" w:rsidRPr="004A684F">
        <w:t xml:space="preserve">is responsible </w:t>
      </w:r>
      <w:r w:rsidR="007938AE" w:rsidRPr="004A684F">
        <w:t>to the extent it contribute</w:t>
      </w:r>
      <w:r w:rsidR="00DD20A0" w:rsidRPr="004A684F">
        <w:t xml:space="preserve">d to the claim, loss or damage. </w:t>
      </w:r>
      <w:r w:rsidR="007938AE" w:rsidRPr="004A684F">
        <w:t xml:space="preserve">This clause is designed to be consistent with the obligations that exist at common law regarding indemnities.  </w:t>
      </w:r>
    </w:p>
    <w:p w14:paraId="0E05D6C9" w14:textId="77777777" w:rsidR="007938AE" w:rsidRPr="00E64A17" w:rsidRDefault="007938AE" w:rsidP="00097327">
      <w:pPr>
        <w:pStyle w:val="Heading3"/>
        <w:numPr>
          <w:ilvl w:val="1"/>
          <w:numId w:val="17"/>
        </w:numPr>
        <w:spacing w:before="120" w:after="120"/>
        <w:ind w:left="1418" w:hanging="709"/>
        <w:rPr>
          <w:sz w:val="24"/>
          <w:szCs w:val="24"/>
        </w:rPr>
      </w:pPr>
      <w:bookmarkStart w:id="41" w:name="_Toc531616091"/>
      <w:r w:rsidRPr="00E64A17">
        <w:rPr>
          <w:sz w:val="24"/>
          <w:szCs w:val="24"/>
        </w:rPr>
        <w:t>How are disputes resolved?</w:t>
      </w:r>
      <w:bookmarkEnd w:id="41"/>
    </w:p>
    <w:p w14:paraId="110D8D20" w14:textId="5E45AD5A" w:rsidR="007938AE" w:rsidRPr="004A684F" w:rsidRDefault="007938AE" w:rsidP="00FE3C29">
      <w:pPr>
        <w:pStyle w:val="Numberedpara1stindent"/>
        <w:numPr>
          <w:ilvl w:val="0"/>
          <w:numId w:val="18"/>
        </w:numPr>
        <w:ind w:left="1418" w:hanging="698"/>
      </w:pPr>
      <w:r w:rsidRPr="004A684F">
        <w:t xml:space="preserve">This section </w:t>
      </w:r>
      <w:r w:rsidR="005857D4" w:rsidRPr="004A684F">
        <w:t xml:space="preserve">of the user guide </w:t>
      </w:r>
      <w:r w:rsidRPr="004A684F">
        <w:t xml:space="preserve">deals with dispute resolution under the Agreement.  </w:t>
      </w:r>
      <w:r w:rsidR="00256C4A" w:rsidRPr="004A684F">
        <w:t>The</w:t>
      </w:r>
      <w:r w:rsidRPr="004A684F">
        <w:t xml:space="preserve"> expectation </w:t>
      </w:r>
      <w:r w:rsidR="00256C4A" w:rsidRPr="004A684F">
        <w:t xml:space="preserve">is </w:t>
      </w:r>
      <w:r w:rsidRPr="004A684F">
        <w:t xml:space="preserve">that </w:t>
      </w:r>
      <w:r w:rsidR="002B28A6" w:rsidRPr="004A684F">
        <w:t>the Parties</w:t>
      </w:r>
      <w:r w:rsidRPr="004A684F">
        <w:t xml:space="preserve"> will seek to resolve disputes through negotiation.  </w:t>
      </w:r>
    </w:p>
    <w:p w14:paraId="4FEBCFA1" w14:textId="24FA6DE4" w:rsidR="007938AE" w:rsidRPr="004A684F" w:rsidRDefault="00D3602B" w:rsidP="00FE3C29">
      <w:pPr>
        <w:pStyle w:val="Numberedpara1stindent"/>
        <w:numPr>
          <w:ilvl w:val="0"/>
          <w:numId w:val="18"/>
        </w:numPr>
        <w:ind w:left="1418" w:hanging="698"/>
      </w:pPr>
      <w:r w:rsidRPr="004A684F">
        <w:t>CGGC</w:t>
      </w:r>
      <w:r w:rsidR="00F0504C" w:rsidRPr="004A684F">
        <w:t>17</w:t>
      </w:r>
      <w:r w:rsidR="007938AE" w:rsidRPr="004A684F">
        <w:t xml:space="preserve"> requires the Grantee and the Commonwealth to attempt to resolve any dispute by negotiation before initiating any legal proceedings.  However, the </w:t>
      </w:r>
      <w:r w:rsidR="007938AE" w:rsidRPr="004A684F">
        <w:lastRenderedPageBreak/>
        <w:t xml:space="preserve">requirement to negotiate does not apply to actions relating to termination or urgent litigation.  </w:t>
      </w:r>
    </w:p>
    <w:p w14:paraId="24892683" w14:textId="77777777" w:rsidR="007938AE" w:rsidRPr="004A684F" w:rsidRDefault="007938AE" w:rsidP="00FE3C29">
      <w:pPr>
        <w:pStyle w:val="Numberedpara1stindent"/>
        <w:numPr>
          <w:ilvl w:val="0"/>
          <w:numId w:val="18"/>
        </w:numPr>
        <w:ind w:left="1418" w:hanging="698"/>
      </w:pPr>
      <w:r w:rsidRPr="004A684F">
        <w:t xml:space="preserve">Importantly, both Parties must continue to perform their respective obligations under the Agreement even where a dispute exists. This ensures that unrelated aspects of the Activity are not disrupted during the course of negotiations in relation to a dispute. </w:t>
      </w:r>
    </w:p>
    <w:p w14:paraId="3C972CF5" w14:textId="77777777" w:rsidR="007938AE" w:rsidRPr="00DD20A0" w:rsidRDefault="007938AE" w:rsidP="00097327">
      <w:pPr>
        <w:pStyle w:val="Heading3"/>
        <w:numPr>
          <w:ilvl w:val="1"/>
          <w:numId w:val="17"/>
        </w:numPr>
        <w:spacing w:before="120" w:after="120"/>
        <w:ind w:left="1418" w:hanging="709"/>
        <w:rPr>
          <w:sz w:val="24"/>
          <w:szCs w:val="24"/>
        </w:rPr>
      </w:pPr>
      <w:bookmarkStart w:id="42" w:name="_Toc531616092"/>
      <w:r w:rsidRPr="00DD20A0">
        <w:rPr>
          <w:sz w:val="24"/>
          <w:szCs w:val="24"/>
        </w:rPr>
        <w:t xml:space="preserve">How is </w:t>
      </w:r>
      <w:r w:rsidR="008B6028">
        <w:rPr>
          <w:sz w:val="24"/>
          <w:szCs w:val="24"/>
        </w:rPr>
        <w:t>the</w:t>
      </w:r>
      <w:r w:rsidRPr="00DD20A0">
        <w:rPr>
          <w:sz w:val="24"/>
          <w:szCs w:val="24"/>
        </w:rPr>
        <w:t xml:space="preserve"> Agreement </w:t>
      </w:r>
      <w:r w:rsidR="009348DC">
        <w:rPr>
          <w:sz w:val="24"/>
          <w:szCs w:val="24"/>
        </w:rPr>
        <w:t>ended early</w:t>
      </w:r>
      <w:r w:rsidRPr="00DD20A0">
        <w:rPr>
          <w:sz w:val="24"/>
          <w:szCs w:val="24"/>
        </w:rPr>
        <w:t>?</w:t>
      </w:r>
      <w:bookmarkEnd w:id="42"/>
    </w:p>
    <w:p w14:paraId="0EA483C8" w14:textId="738A9CB2" w:rsidR="007938AE" w:rsidRPr="00B254F8" w:rsidRDefault="007938AE" w:rsidP="000E42FA">
      <w:pPr>
        <w:pStyle w:val="Numberedpara1stindent"/>
        <w:numPr>
          <w:ilvl w:val="0"/>
          <w:numId w:val="18"/>
        </w:numPr>
        <w:ind w:left="1418" w:hanging="698"/>
      </w:pPr>
      <w:r w:rsidRPr="00B254F8">
        <w:t xml:space="preserve">This section </w:t>
      </w:r>
      <w:r w:rsidR="005857D4" w:rsidRPr="00B254F8">
        <w:t xml:space="preserve">of the user guide </w:t>
      </w:r>
      <w:r w:rsidRPr="00B254F8">
        <w:t xml:space="preserve">deals with </w:t>
      </w:r>
      <w:r w:rsidR="005857D4" w:rsidRPr="00B254F8">
        <w:t>ending</w:t>
      </w:r>
      <w:r w:rsidRPr="00B254F8">
        <w:t xml:space="preserve"> the Agreement </w:t>
      </w:r>
      <w:r w:rsidR="005857D4" w:rsidRPr="00B254F8">
        <w:t>before the Agreement End Date</w:t>
      </w:r>
      <w:r w:rsidRPr="00B254F8">
        <w:t>.  It covers t</w:t>
      </w:r>
      <w:r w:rsidR="00A36349" w:rsidRPr="00B254F8">
        <w:t xml:space="preserve">ermination and </w:t>
      </w:r>
      <w:r w:rsidRPr="00B254F8">
        <w:t xml:space="preserve">cancellation </w:t>
      </w:r>
      <w:r w:rsidR="00A7146E" w:rsidRPr="00B254F8">
        <w:t>as well as</w:t>
      </w:r>
      <w:r w:rsidRPr="00B254F8">
        <w:t xml:space="preserve"> clauses that survive the end of the Agreement. </w:t>
      </w:r>
    </w:p>
    <w:p w14:paraId="58603BCA" w14:textId="27AA53BA" w:rsidR="007938AE" w:rsidRPr="00B254F8" w:rsidRDefault="00E62A66" w:rsidP="000E42FA">
      <w:pPr>
        <w:pStyle w:val="Numberedpara1stindent"/>
        <w:numPr>
          <w:ilvl w:val="0"/>
          <w:numId w:val="18"/>
        </w:numPr>
        <w:ind w:left="1418" w:hanging="698"/>
      </w:pPr>
      <w:r w:rsidRPr="00B254F8">
        <w:t xml:space="preserve">Under </w:t>
      </w:r>
      <w:r w:rsidR="00D3602B" w:rsidRPr="00B254F8">
        <w:t>CGGC</w:t>
      </w:r>
      <w:r w:rsidRPr="00B254F8">
        <w:t>18</w:t>
      </w:r>
      <w:r w:rsidR="007938AE" w:rsidRPr="00B254F8">
        <w:t xml:space="preserve">, the Commonwealth can terminate the Agreement by notice where the Grantee has breached the Agreement, provided false or misleading statements in their application for the Grant, or where the Grantee encounters certain financial difficulties. </w:t>
      </w:r>
    </w:p>
    <w:p w14:paraId="7EE28DB2" w14:textId="41B3C546" w:rsidR="007938AE" w:rsidRPr="00B254F8" w:rsidRDefault="007938AE" w:rsidP="000E42FA">
      <w:pPr>
        <w:pStyle w:val="Numberedpara1stindent"/>
        <w:numPr>
          <w:ilvl w:val="0"/>
          <w:numId w:val="18"/>
        </w:numPr>
        <w:ind w:left="1418" w:hanging="698"/>
      </w:pPr>
      <w:r w:rsidRPr="00B254F8">
        <w:t xml:space="preserve">Terminating an Agreement for default has serious implications. In addition to considering the policy and program issues, you should </w:t>
      </w:r>
      <w:r w:rsidR="00FC7659" w:rsidRPr="00B254F8">
        <w:t>consider seeking</w:t>
      </w:r>
      <w:r w:rsidRPr="00B254F8">
        <w:t xml:space="preserve"> legal advice before </w:t>
      </w:r>
      <w:r w:rsidR="00FC7659" w:rsidRPr="00B254F8">
        <w:t xml:space="preserve">using </w:t>
      </w:r>
      <w:r w:rsidR="00D3602B" w:rsidRPr="00B254F8">
        <w:t>CGGC</w:t>
      </w:r>
      <w:r w:rsidR="00FC7659" w:rsidRPr="00B254F8">
        <w:t>18 to</w:t>
      </w:r>
      <w:r w:rsidRPr="00B254F8">
        <w:t xml:space="preserve"> terminate an Agreement. </w:t>
      </w:r>
    </w:p>
    <w:p w14:paraId="6E506777" w14:textId="28A3D5EA" w:rsidR="007938AE" w:rsidRPr="00B254F8" w:rsidRDefault="00D3602B" w:rsidP="000E42FA">
      <w:pPr>
        <w:pStyle w:val="Numberedpara1stindent"/>
        <w:numPr>
          <w:ilvl w:val="0"/>
          <w:numId w:val="18"/>
        </w:numPr>
        <w:ind w:left="1418" w:hanging="698"/>
      </w:pPr>
      <w:r w:rsidRPr="00B254F8">
        <w:t>CGGC</w:t>
      </w:r>
      <w:r w:rsidR="00EB18EA" w:rsidRPr="00B254F8">
        <w:t>19</w:t>
      </w:r>
      <w:r w:rsidR="007938AE" w:rsidRPr="00B254F8">
        <w:t xml:space="preserve"> provides that the Commonwealth can cancel the Agreement</w:t>
      </w:r>
      <w:r w:rsidR="004D6495" w:rsidRPr="00B254F8">
        <w:t xml:space="preserve"> in limited circumstances</w:t>
      </w:r>
      <w:r w:rsidR="007938AE" w:rsidRPr="00B254F8">
        <w:t xml:space="preserve">, even though the Grantee may not have breached its obligations under the Agreement.  The two circumstances include where there is a change in government policy or where there is a </w:t>
      </w:r>
      <w:hyperlink w:anchor="_Glossary" w:history="1">
        <w:r w:rsidR="007938AE" w:rsidRPr="00786E01">
          <w:t>Change in Control</w:t>
        </w:r>
      </w:hyperlink>
      <w:r w:rsidR="007938AE" w:rsidRPr="00B254F8">
        <w:t xml:space="preserve"> of the Grantee, which the Commonwealth believes will negatively affect the Grantee’s ability to comply with the Agreement.  It is not expected that this clause would be use</w:t>
      </w:r>
      <w:r w:rsidR="00AF71F0" w:rsidRPr="00B254F8">
        <w:t xml:space="preserve">d </w:t>
      </w:r>
      <w:r w:rsidR="002B28A6" w:rsidRPr="00B254F8">
        <w:t>very often</w:t>
      </w:r>
      <w:r w:rsidR="007938AE" w:rsidRPr="00B254F8">
        <w:t>.  However, there may be situations w</w:t>
      </w:r>
      <w:r w:rsidR="007B2DDF" w:rsidRPr="00B254F8">
        <w:t xml:space="preserve">here it is appropriate for </w:t>
      </w:r>
      <w:r w:rsidR="00AF71F0" w:rsidRPr="00B254F8">
        <w:t>you</w:t>
      </w:r>
      <w:r w:rsidR="007938AE" w:rsidRPr="00B254F8">
        <w:t xml:space="preserve"> to cancel a Grant. </w:t>
      </w:r>
    </w:p>
    <w:p w14:paraId="1D9E392B" w14:textId="77777777" w:rsidR="007938AE" w:rsidRPr="00B254F8" w:rsidRDefault="007938AE" w:rsidP="000E42FA">
      <w:pPr>
        <w:pStyle w:val="Numberedpara1stindent"/>
        <w:numPr>
          <w:ilvl w:val="0"/>
          <w:numId w:val="18"/>
        </w:numPr>
        <w:ind w:left="1418" w:hanging="698"/>
      </w:pPr>
      <w:r w:rsidRPr="00B254F8">
        <w:t xml:space="preserve">Where a Grantee receives a notice of cancellation under this clause, it must stop performing the obligations of the Agreement, as specified in the notice, and take all available steps to minimise any loss resulting from the cancellation.  This would include not entering into any new commitments in relation to the Activity.  </w:t>
      </w:r>
    </w:p>
    <w:p w14:paraId="5A03E0B0" w14:textId="12F42F2D" w:rsidR="007938AE" w:rsidRPr="00B254F8" w:rsidRDefault="007938AE" w:rsidP="000E42FA">
      <w:pPr>
        <w:pStyle w:val="Numberedpara1stindent"/>
        <w:numPr>
          <w:ilvl w:val="0"/>
          <w:numId w:val="18"/>
        </w:numPr>
        <w:ind w:left="1418" w:hanging="698"/>
      </w:pPr>
      <w:r w:rsidRPr="00B254F8">
        <w:t>Unlike termination for default</w:t>
      </w:r>
      <w:r w:rsidR="00D567C4" w:rsidRPr="00B254F8">
        <w:t xml:space="preserve"> (CGGC</w:t>
      </w:r>
      <w:r w:rsidR="00F33146" w:rsidRPr="00B254F8">
        <w:t>18)</w:t>
      </w:r>
      <w:r w:rsidRPr="00B254F8">
        <w:t xml:space="preserve">, </w:t>
      </w:r>
      <w:r w:rsidR="00F33146" w:rsidRPr="00B254F8">
        <w:t>when the Commonwealth cancels an Agreemen</w:t>
      </w:r>
      <w:r w:rsidR="00D567C4" w:rsidRPr="00B254F8">
        <w:t>t using CGGC</w:t>
      </w:r>
      <w:r w:rsidR="00F33146" w:rsidRPr="00B254F8">
        <w:t xml:space="preserve">19, </w:t>
      </w:r>
      <w:r w:rsidRPr="00B254F8">
        <w:t xml:space="preserve">the Commonwealth will be liable to pay certain amounts to ensure that the Grantee is not unfairly disadvantaged by the </w:t>
      </w:r>
      <w:r w:rsidR="00F33146" w:rsidRPr="00B254F8">
        <w:t>cancellation</w:t>
      </w:r>
      <w:r w:rsidRPr="00B254F8">
        <w:t>. This includes reimbursing reasonable expenses arising directly from the cancellation. What constitutes a reasonable expense will</w:t>
      </w:r>
      <w:r w:rsidR="00786E01">
        <w:t xml:space="preserve"> depend on the circumstances.  </w:t>
      </w:r>
      <w:r w:rsidRPr="00B254F8">
        <w:t xml:space="preserve">However, it will not extend to indirect expenses or losses of prospective profits or benefits and </w:t>
      </w:r>
      <w:r w:rsidR="009F1810" w:rsidRPr="00B254F8">
        <w:t>cannot exceed the amount of the G</w:t>
      </w:r>
      <w:r w:rsidRPr="00B254F8">
        <w:t>rant.</w:t>
      </w:r>
    </w:p>
    <w:p w14:paraId="61CFB75F" w14:textId="3E76B43B" w:rsidR="007938AE" w:rsidRPr="00B254F8" w:rsidRDefault="007938AE" w:rsidP="000E42FA">
      <w:pPr>
        <w:pStyle w:val="Numberedpara1stindent"/>
        <w:numPr>
          <w:ilvl w:val="0"/>
          <w:numId w:val="18"/>
        </w:numPr>
        <w:ind w:left="1418" w:hanging="698"/>
      </w:pPr>
      <w:r w:rsidRPr="00B254F8">
        <w:t xml:space="preserve">Cancelling an Agreement for convenience has serious implications. In addition to considering the policy and program implications, you should </w:t>
      </w:r>
      <w:r w:rsidR="004D6495" w:rsidRPr="00B254F8">
        <w:t xml:space="preserve">consider </w:t>
      </w:r>
      <w:r w:rsidRPr="00B254F8">
        <w:t>seek</w:t>
      </w:r>
      <w:r w:rsidR="004D6495" w:rsidRPr="00B254F8">
        <w:t>ing</w:t>
      </w:r>
      <w:r w:rsidRPr="00B254F8">
        <w:t xml:space="preserve"> legal advice </w:t>
      </w:r>
      <w:r w:rsidR="004D6495" w:rsidRPr="00B254F8">
        <w:t xml:space="preserve">before using </w:t>
      </w:r>
      <w:r w:rsidR="0095404F" w:rsidRPr="00B254F8">
        <w:t>CGGC</w:t>
      </w:r>
      <w:r w:rsidR="004D6495" w:rsidRPr="00B254F8">
        <w:t xml:space="preserve"> 19 to </w:t>
      </w:r>
      <w:r w:rsidRPr="00B254F8">
        <w:t>cancel</w:t>
      </w:r>
      <w:r w:rsidR="004D6495" w:rsidRPr="00B254F8">
        <w:t xml:space="preserve"> an Agreement.</w:t>
      </w:r>
    </w:p>
    <w:p w14:paraId="78BAA5E1" w14:textId="2E37AFEB" w:rsidR="007938AE" w:rsidRPr="00B254F8" w:rsidRDefault="00D567C4" w:rsidP="000E42FA">
      <w:pPr>
        <w:pStyle w:val="Numberedpara1stindent"/>
        <w:numPr>
          <w:ilvl w:val="0"/>
          <w:numId w:val="18"/>
        </w:numPr>
        <w:ind w:left="1418" w:hanging="698"/>
      </w:pPr>
      <w:r w:rsidRPr="00B254F8">
        <w:t>CGGC</w:t>
      </w:r>
      <w:r w:rsidR="009A6FB3" w:rsidRPr="00B254F8">
        <w:t xml:space="preserve">20 </w:t>
      </w:r>
      <w:r w:rsidR="007938AE" w:rsidRPr="00B254F8">
        <w:t xml:space="preserve">lists the </w:t>
      </w:r>
      <w:r w:rsidRPr="00B254F8">
        <w:t>CGGCs</w:t>
      </w:r>
      <w:r w:rsidR="007938AE" w:rsidRPr="00B254F8">
        <w:t xml:space="preserve"> that will continue to </w:t>
      </w:r>
      <w:r w:rsidR="009F1810" w:rsidRPr="00B254F8">
        <w:t>operate</w:t>
      </w:r>
      <w:r w:rsidR="007938AE" w:rsidRPr="00B254F8">
        <w:t xml:space="preserve"> after the Agreement has ended.  </w:t>
      </w:r>
      <w:r w:rsidR="00F33146" w:rsidRPr="00B254F8">
        <w:t>These include</w:t>
      </w:r>
      <w:r w:rsidR="007938AE" w:rsidRPr="00B254F8">
        <w:t xml:space="preserve"> the requirement to repay any amount not spent in accordance with the Agreement </w:t>
      </w:r>
      <w:r w:rsidRPr="00B254F8">
        <w:t>(CGGC</w:t>
      </w:r>
      <w:r w:rsidR="00F33146" w:rsidRPr="00B254F8">
        <w:t>10.1) and</w:t>
      </w:r>
      <w:r w:rsidR="007938AE" w:rsidRPr="00B254F8">
        <w:t xml:space="preserve"> the Commonwealth</w:t>
      </w:r>
      <w:r w:rsidR="002339C3" w:rsidRPr="00B254F8">
        <w:t xml:space="preserve">’s right to </w:t>
      </w:r>
      <w:r w:rsidR="009E2F6C" w:rsidRPr="00B254F8">
        <w:t xml:space="preserve">seek </w:t>
      </w:r>
      <w:r w:rsidR="007938AE" w:rsidRPr="00B254F8">
        <w:t>indemnification in relation to a claim arising under the Agreement, which may occur after the Agreement has ended.</w:t>
      </w:r>
    </w:p>
    <w:p w14:paraId="2B7A97EF" w14:textId="77777777" w:rsidR="007938AE" w:rsidRPr="004D6495" w:rsidRDefault="007938AE" w:rsidP="00097327">
      <w:pPr>
        <w:pStyle w:val="Heading3"/>
        <w:numPr>
          <w:ilvl w:val="1"/>
          <w:numId w:val="17"/>
        </w:numPr>
        <w:spacing w:before="120" w:after="120"/>
        <w:ind w:left="1418" w:hanging="709"/>
        <w:rPr>
          <w:sz w:val="24"/>
          <w:szCs w:val="24"/>
        </w:rPr>
      </w:pPr>
      <w:bookmarkStart w:id="43" w:name="_Toc531616093"/>
      <w:r w:rsidRPr="004D6495">
        <w:rPr>
          <w:sz w:val="24"/>
          <w:szCs w:val="24"/>
        </w:rPr>
        <w:t>What are the definitions?</w:t>
      </w:r>
      <w:bookmarkEnd w:id="43"/>
    </w:p>
    <w:p w14:paraId="19237495" w14:textId="0528C8D3" w:rsidR="007938AE" w:rsidRPr="00B254F8" w:rsidRDefault="00D567C4" w:rsidP="000E42FA">
      <w:pPr>
        <w:pStyle w:val="Numberedpara1stindent"/>
        <w:numPr>
          <w:ilvl w:val="0"/>
          <w:numId w:val="18"/>
        </w:numPr>
        <w:ind w:left="1418" w:hanging="698"/>
      </w:pPr>
      <w:r w:rsidRPr="00B254F8">
        <w:t>CGGC</w:t>
      </w:r>
      <w:r w:rsidR="00BF0369" w:rsidRPr="00B254F8">
        <w:t>21 lists terms defined under the Agreement. D</w:t>
      </w:r>
      <w:r w:rsidR="009F1810" w:rsidRPr="00B254F8">
        <w:t>efinitions are</w:t>
      </w:r>
      <w:r w:rsidR="007938AE" w:rsidRPr="00B254F8">
        <w:t xml:space="preserve"> designed to help clarify words </w:t>
      </w:r>
      <w:r w:rsidR="004D6495" w:rsidRPr="00B254F8">
        <w:t>which</w:t>
      </w:r>
      <w:r w:rsidR="007938AE" w:rsidRPr="00B254F8">
        <w:t xml:space="preserve"> </w:t>
      </w:r>
      <w:r w:rsidR="009F1810" w:rsidRPr="00B254F8">
        <w:t xml:space="preserve">have </w:t>
      </w:r>
      <w:r w:rsidR="007938AE" w:rsidRPr="00B254F8">
        <w:t xml:space="preserve">a specific meaning under the Agreement. </w:t>
      </w:r>
      <w:r w:rsidR="004D6495" w:rsidRPr="00B254F8">
        <w:t>You should only use these words</w:t>
      </w:r>
      <w:r w:rsidR="00D82870" w:rsidRPr="00B254F8">
        <w:t>,</w:t>
      </w:r>
      <w:r w:rsidR="002C4252" w:rsidRPr="00B254F8">
        <w:t xml:space="preserve"> when capita</w:t>
      </w:r>
      <w:r w:rsidR="00D82870" w:rsidRPr="00B254F8">
        <w:t>l</w:t>
      </w:r>
      <w:r w:rsidR="002C4252" w:rsidRPr="00B254F8">
        <w:t>ised</w:t>
      </w:r>
      <w:r w:rsidR="00D82870" w:rsidRPr="00B254F8">
        <w:t>,</w:t>
      </w:r>
      <w:r w:rsidR="004D6495" w:rsidRPr="00B254F8">
        <w:t xml:space="preserve"> the way they are defined in </w:t>
      </w:r>
      <w:r w:rsidRPr="00B254F8">
        <w:t>CGGC</w:t>
      </w:r>
      <w:r w:rsidR="00AF71F0" w:rsidRPr="00B254F8">
        <w:t>21</w:t>
      </w:r>
      <w:r w:rsidR="004D6495" w:rsidRPr="00B254F8">
        <w:t xml:space="preserve">. </w:t>
      </w:r>
    </w:p>
    <w:p w14:paraId="003C39EC" w14:textId="77777777" w:rsidR="007938AE" w:rsidRPr="004D6495" w:rsidRDefault="007938AE" w:rsidP="0004666A">
      <w:pPr>
        <w:pStyle w:val="Heading2"/>
        <w:numPr>
          <w:ilvl w:val="0"/>
          <w:numId w:val="17"/>
        </w:numPr>
        <w:spacing w:before="120" w:after="120"/>
        <w:ind w:left="357" w:hanging="357"/>
        <w:rPr>
          <w:sz w:val="28"/>
          <w:szCs w:val="28"/>
        </w:rPr>
      </w:pPr>
      <w:bookmarkStart w:id="44" w:name="_Supplementary_Terms_1"/>
      <w:bookmarkStart w:id="45" w:name="_Toc531616094"/>
      <w:bookmarkEnd w:id="44"/>
      <w:r w:rsidRPr="004D6495">
        <w:rPr>
          <w:sz w:val="28"/>
          <w:szCs w:val="28"/>
        </w:rPr>
        <w:lastRenderedPageBreak/>
        <w:t>Sup</w:t>
      </w:r>
      <w:r w:rsidR="009F1810">
        <w:rPr>
          <w:sz w:val="28"/>
          <w:szCs w:val="28"/>
        </w:rPr>
        <w:t>plementary T</w:t>
      </w:r>
      <w:r w:rsidRPr="004D6495">
        <w:rPr>
          <w:sz w:val="28"/>
          <w:szCs w:val="28"/>
        </w:rPr>
        <w:t>erms</w:t>
      </w:r>
      <w:bookmarkEnd w:id="45"/>
    </w:p>
    <w:p w14:paraId="2186B248" w14:textId="7B44088B" w:rsidR="007938AE" w:rsidRPr="00B254F8" w:rsidRDefault="009F1810" w:rsidP="000E42FA">
      <w:pPr>
        <w:pStyle w:val="Numberedpara1stindent"/>
        <w:numPr>
          <w:ilvl w:val="0"/>
          <w:numId w:val="18"/>
        </w:numPr>
        <w:ind w:left="1418" w:hanging="698"/>
      </w:pPr>
      <w:r w:rsidRPr="00B254F8">
        <w:t>The Supplementary T</w:t>
      </w:r>
      <w:r w:rsidR="007938AE" w:rsidRPr="00B254F8">
        <w:t xml:space="preserve">erms are an additional component of the </w:t>
      </w:r>
      <w:r w:rsidR="00825717" w:rsidRPr="00B254F8">
        <w:t>t</w:t>
      </w:r>
      <w:r w:rsidR="007938AE" w:rsidRPr="00B254F8">
        <w:t xml:space="preserve">emplate. They are optional clauses you can include </w:t>
      </w:r>
      <w:r w:rsidR="006B2589" w:rsidRPr="00B254F8">
        <w:t>if</w:t>
      </w:r>
      <w:r w:rsidR="007938AE" w:rsidRPr="00B254F8">
        <w:t xml:space="preserve"> necessary</w:t>
      </w:r>
      <w:r w:rsidRPr="00B254F8">
        <w:t>.  The Supplementary T</w:t>
      </w:r>
      <w:r w:rsidR="007938AE" w:rsidRPr="00B254F8">
        <w:t xml:space="preserve">erms address some of the more common issues which are not covered by the </w:t>
      </w:r>
      <w:r w:rsidR="00D567C4" w:rsidRPr="00B254F8">
        <w:t>CGGCs</w:t>
      </w:r>
      <w:r w:rsidR="007938AE" w:rsidRPr="00B254F8">
        <w:t>. Other than as indicated, you c</w:t>
      </w:r>
      <w:r w:rsidR="00825717" w:rsidRPr="00B254F8">
        <w:t>annot amend or inser</w:t>
      </w:r>
      <w:r w:rsidRPr="00B254F8">
        <w:t>t your own Supplementary T</w:t>
      </w:r>
      <w:r w:rsidR="007938AE" w:rsidRPr="00B254F8">
        <w:t>erms.</w:t>
      </w:r>
    </w:p>
    <w:p w14:paraId="041C12BF" w14:textId="77777777" w:rsidR="007938AE" w:rsidRPr="00B254F8" w:rsidRDefault="009F1810" w:rsidP="009F1810">
      <w:pPr>
        <w:pStyle w:val="Numberedpara1stindent"/>
        <w:numPr>
          <w:ilvl w:val="0"/>
          <w:numId w:val="18"/>
        </w:numPr>
        <w:ind w:left="1418" w:hanging="698"/>
      </w:pPr>
      <w:r w:rsidRPr="00B254F8">
        <w:t>Supplementary T</w:t>
      </w:r>
      <w:r w:rsidR="007938AE" w:rsidRPr="00B254F8">
        <w:t xml:space="preserve">erms relate to a particular Grant so they are included as part of the Grant Details.  </w:t>
      </w:r>
      <w:r w:rsidR="00825717" w:rsidRPr="00B254F8">
        <w:t>W</w:t>
      </w:r>
      <w:r w:rsidR="007938AE" w:rsidRPr="00B254F8">
        <w:t>here multiple Grants are made under the one Agreement, each Grant will have its own Grant Deta</w:t>
      </w:r>
      <w:r w:rsidR="00825717" w:rsidRPr="00B254F8">
        <w:t>ils and, if necessary, its o</w:t>
      </w:r>
      <w:r w:rsidRPr="00B254F8">
        <w:t>wn Supplementary T</w:t>
      </w:r>
      <w:r w:rsidR="007938AE" w:rsidRPr="00B254F8">
        <w:t xml:space="preserve">erms.   </w:t>
      </w:r>
    </w:p>
    <w:p w14:paraId="4407DBE3" w14:textId="77777777" w:rsidR="007938AE" w:rsidRPr="00B254F8" w:rsidRDefault="007938AE" w:rsidP="006229B7">
      <w:pPr>
        <w:pStyle w:val="Numberedpara1stindent"/>
        <w:numPr>
          <w:ilvl w:val="0"/>
          <w:numId w:val="0"/>
        </w:numPr>
        <w:pBdr>
          <w:top w:val="single" w:sz="4" w:space="1" w:color="auto"/>
          <w:left w:val="single" w:sz="4" w:space="4" w:color="auto"/>
          <w:bottom w:val="single" w:sz="4" w:space="1" w:color="auto"/>
          <w:right w:val="single" w:sz="4" w:space="4" w:color="auto"/>
        </w:pBdr>
        <w:shd w:val="clear" w:color="auto" w:fill="D9F3FB"/>
        <w:spacing w:before="240" w:after="240"/>
        <w:rPr>
          <w:b/>
          <w:i/>
        </w:rPr>
      </w:pPr>
      <w:r w:rsidRPr="00B254F8">
        <w:rPr>
          <w:b/>
          <w:i/>
        </w:rPr>
        <w:t xml:space="preserve">IMPORTANT:  You cannot draft your own </w:t>
      </w:r>
      <w:r w:rsidR="009F1810" w:rsidRPr="00B254F8">
        <w:rPr>
          <w:b/>
          <w:i/>
        </w:rPr>
        <w:t>additional S</w:t>
      </w:r>
      <w:r w:rsidR="004D6495" w:rsidRPr="00B254F8">
        <w:rPr>
          <w:b/>
          <w:i/>
        </w:rPr>
        <w:t xml:space="preserve">upplementary </w:t>
      </w:r>
      <w:r w:rsidR="009F1810" w:rsidRPr="00B254F8">
        <w:rPr>
          <w:b/>
          <w:i/>
        </w:rPr>
        <w:t>T</w:t>
      </w:r>
      <w:r w:rsidR="004D6495" w:rsidRPr="00B254F8">
        <w:rPr>
          <w:b/>
          <w:i/>
        </w:rPr>
        <w:t xml:space="preserve">erms to </w:t>
      </w:r>
      <w:r w:rsidR="000B6F08" w:rsidRPr="00B254F8">
        <w:rPr>
          <w:b/>
          <w:i/>
        </w:rPr>
        <w:t>include</w:t>
      </w:r>
      <w:r w:rsidR="004D6495" w:rsidRPr="00B254F8">
        <w:rPr>
          <w:b/>
          <w:i/>
        </w:rPr>
        <w:t xml:space="preserve"> in the t</w:t>
      </w:r>
      <w:r w:rsidRPr="00B254F8">
        <w:rPr>
          <w:b/>
          <w:i/>
        </w:rPr>
        <w:t xml:space="preserve">emplate. </w:t>
      </w:r>
    </w:p>
    <w:p w14:paraId="7C8B7DA3" w14:textId="77777777" w:rsidR="007938AE" w:rsidRPr="00B254F8" w:rsidRDefault="009F1810" w:rsidP="000E42FA">
      <w:pPr>
        <w:pStyle w:val="Numberedpara1stindent"/>
        <w:numPr>
          <w:ilvl w:val="0"/>
          <w:numId w:val="18"/>
        </w:numPr>
        <w:ind w:left="1418" w:hanging="698"/>
      </w:pPr>
      <w:r w:rsidRPr="00B254F8">
        <w:t>Any Supplementary T</w:t>
      </w:r>
      <w:r w:rsidR="007938AE" w:rsidRPr="00B254F8">
        <w:t xml:space="preserve">erm that is not required should have all highlighted text within the relevant text box deleted, except the phrase ‘Not Applicable’.  This </w:t>
      </w:r>
      <w:r w:rsidR="006845C8" w:rsidRPr="00B254F8">
        <w:t xml:space="preserve">process </w:t>
      </w:r>
      <w:r w:rsidR="007938AE" w:rsidRPr="00B254F8">
        <w:t xml:space="preserve">ensures that you </w:t>
      </w:r>
      <w:r w:rsidRPr="00B254F8">
        <w:t xml:space="preserve">have </w:t>
      </w:r>
      <w:r w:rsidR="006845C8" w:rsidRPr="00B254F8">
        <w:t xml:space="preserve">considered and </w:t>
      </w:r>
      <w:r w:rsidRPr="00B254F8">
        <w:t>deliberately excluded the Supplementary T</w:t>
      </w:r>
      <w:r w:rsidR="007938AE" w:rsidRPr="00B254F8">
        <w:t>erm from applying and retain</w:t>
      </w:r>
      <w:r w:rsidR="006845C8" w:rsidRPr="00B254F8">
        <w:t>s</w:t>
      </w:r>
      <w:r w:rsidR="007938AE" w:rsidRPr="00B254F8">
        <w:t xml:space="preserve"> consistent clause numbering between Agreements using the </w:t>
      </w:r>
      <w:r w:rsidR="0003392F" w:rsidRPr="00B254F8">
        <w:t>t</w:t>
      </w:r>
      <w:r w:rsidRPr="00B254F8">
        <w:t>emplate.  If no S</w:t>
      </w:r>
      <w:r w:rsidR="007938AE" w:rsidRPr="00B254F8">
        <w:t xml:space="preserve">upplementary </w:t>
      </w:r>
      <w:r w:rsidRPr="00B254F8">
        <w:t>T</w:t>
      </w:r>
      <w:r w:rsidR="007938AE" w:rsidRPr="00B254F8">
        <w:t>erms are included then delete all the text boxes and simply include ‘Not Applicable’ under</w:t>
      </w:r>
      <w:r w:rsidRPr="00B254F8">
        <w:t xml:space="preserve"> the </w:t>
      </w:r>
      <w:r w:rsidR="00F70498" w:rsidRPr="00B254F8">
        <w:t>heading</w:t>
      </w:r>
      <w:r w:rsidRPr="00B254F8">
        <w:t xml:space="preserve"> ‘G. Supplementary T</w:t>
      </w:r>
      <w:r w:rsidR="007938AE" w:rsidRPr="00B254F8">
        <w:t xml:space="preserve">erms’ (see </w:t>
      </w:r>
      <w:hyperlink w:anchor="_G._Supplementary_Terms" w:history="1">
        <w:r w:rsidR="007938AE" w:rsidRPr="005A4BC4">
          <w:t>Attachment A</w:t>
        </w:r>
      </w:hyperlink>
      <w:r w:rsidR="007938AE" w:rsidRPr="00B254F8">
        <w:t>).</w:t>
      </w:r>
    </w:p>
    <w:p w14:paraId="0E5FBED1" w14:textId="1D0FB98D" w:rsidR="007938AE" w:rsidRPr="00B254F8" w:rsidRDefault="007938AE" w:rsidP="000E42FA">
      <w:pPr>
        <w:pStyle w:val="Numberedpara1stindent"/>
        <w:numPr>
          <w:ilvl w:val="0"/>
          <w:numId w:val="18"/>
        </w:numPr>
        <w:ind w:left="1418" w:hanging="698"/>
      </w:pPr>
      <w:r w:rsidRPr="00B254F8">
        <w:t>If, in the course of developing</w:t>
      </w:r>
      <w:r w:rsidR="005964FD" w:rsidRPr="00B254F8">
        <w:t xml:space="preserve"> an Agreement for a particular G</w:t>
      </w:r>
      <w:r w:rsidRPr="00B254F8">
        <w:t>rant, you consider that</w:t>
      </w:r>
      <w:r w:rsidR="004651E4" w:rsidRPr="00B254F8">
        <w:t xml:space="preserve"> significant</w:t>
      </w:r>
      <w:r w:rsidRPr="00B254F8">
        <w:t xml:space="preserve"> additional provisions are required beyond those in the </w:t>
      </w:r>
      <w:r w:rsidR="006C7CA6" w:rsidRPr="00B254F8">
        <w:t>CGGCs</w:t>
      </w:r>
      <w:r w:rsidR="009F1810" w:rsidRPr="00B254F8">
        <w:t xml:space="preserve"> and the Supplementary T</w:t>
      </w:r>
      <w:r w:rsidRPr="00B254F8">
        <w:t xml:space="preserve">erms, then you should </w:t>
      </w:r>
      <w:r w:rsidR="00D95EB9" w:rsidRPr="00B254F8">
        <w:t>reconsider</w:t>
      </w:r>
      <w:r w:rsidR="005964FD" w:rsidRPr="00B254F8">
        <w:t xml:space="preserve"> your assessment </w:t>
      </w:r>
      <w:r w:rsidR="004651E4" w:rsidRPr="00B254F8">
        <w:t>of the</w:t>
      </w:r>
      <w:r w:rsidR="005964FD" w:rsidRPr="00B254F8">
        <w:t xml:space="preserve"> G</w:t>
      </w:r>
      <w:r w:rsidRPr="00B254F8">
        <w:t>rant</w:t>
      </w:r>
      <w:r w:rsidR="0003392F" w:rsidRPr="00B254F8">
        <w:t xml:space="preserve">. It may be that </w:t>
      </w:r>
      <w:r w:rsidR="00E00518" w:rsidRPr="00B254F8">
        <w:t xml:space="preserve">this </w:t>
      </w:r>
      <w:r w:rsidR="0003392F" w:rsidRPr="00B254F8">
        <w:t>t</w:t>
      </w:r>
      <w:r w:rsidRPr="00B254F8">
        <w:t>emplate is not appropriate for the Grant.</w:t>
      </w:r>
    </w:p>
    <w:p w14:paraId="0A282149" w14:textId="77777777" w:rsidR="007938AE" w:rsidRPr="0050138D" w:rsidRDefault="007938AE" w:rsidP="0050138D">
      <w:pPr>
        <w:pStyle w:val="Heading3"/>
        <w:numPr>
          <w:ilvl w:val="1"/>
          <w:numId w:val="17"/>
        </w:numPr>
        <w:spacing w:before="120" w:after="120"/>
        <w:ind w:left="1418" w:hanging="709"/>
        <w:rPr>
          <w:sz w:val="24"/>
          <w:szCs w:val="24"/>
        </w:rPr>
      </w:pPr>
      <w:bookmarkStart w:id="46" w:name="_Toc328738715"/>
      <w:bookmarkStart w:id="47" w:name="_Toc531616095"/>
      <w:r w:rsidRPr="0050138D">
        <w:rPr>
          <w:sz w:val="24"/>
          <w:szCs w:val="24"/>
        </w:rPr>
        <w:t>G1. Other Contributions</w:t>
      </w:r>
      <w:bookmarkEnd w:id="46"/>
      <w:bookmarkEnd w:id="47"/>
    </w:p>
    <w:p w14:paraId="40919A54" w14:textId="77777777" w:rsidR="007938AE" w:rsidRPr="00C66638" w:rsidRDefault="007938AE" w:rsidP="00352BC5">
      <w:pPr>
        <w:pStyle w:val="Numberedpara1stindent"/>
        <w:numPr>
          <w:ilvl w:val="0"/>
          <w:numId w:val="18"/>
        </w:numPr>
        <w:ind w:left="1418" w:hanging="698"/>
      </w:pPr>
      <w:r w:rsidRPr="00C66638">
        <w:t xml:space="preserve">Where the Grant is contingent on the Grantee securing a contribution from someone other than the </w:t>
      </w:r>
      <w:r w:rsidR="005A0C7F" w:rsidRPr="00C66638">
        <w:t>Commonwealth</w:t>
      </w:r>
      <w:r w:rsidRPr="00C66638">
        <w:t xml:space="preserve">, this </w:t>
      </w:r>
      <w:r w:rsidR="00AF2960" w:rsidRPr="00C66638">
        <w:t>Supplementary Term</w:t>
      </w:r>
      <w:r w:rsidRPr="00C66638">
        <w:t xml:space="preserve"> can be included. </w:t>
      </w:r>
    </w:p>
    <w:p w14:paraId="2CDA53D2" w14:textId="77777777" w:rsidR="00AF2960" w:rsidRPr="00C66638" w:rsidRDefault="007938AE" w:rsidP="000E42FA">
      <w:pPr>
        <w:pStyle w:val="Numberedpara1stindent"/>
        <w:numPr>
          <w:ilvl w:val="0"/>
          <w:numId w:val="18"/>
        </w:numPr>
        <w:ind w:left="1418" w:hanging="698"/>
      </w:pPr>
      <w:r w:rsidRPr="00C66638">
        <w:t xml:space="preserve">It is not uncommon for the Commonwealth to require a Grantee to secure contributions from other sources as a condition of the Grant.  For example, the Commonwealth may be contributing 50 per cent of the funding </w:t>
      </w:r>
      <w:r w:rsidR="00080A4F" w:rsidRPr="00C66638">
        <w:t xml:space="preserve">for an Activity </w:t>
      </w:r>
      <w:r w:rsidRPr="00C66638">
        <w:t xml:space="preserve">with the other 50 per cent to be sourced from the Grantee itself or from other organisations, such as a state government or a non-government organisation.  </w:t>
      </w:r>
    </w:p>
    <w:p w14:paraId="4ECE67D2" w14:textId="3F2DE487" w:rsidR="007938AE" w:rsidRPr="00C66638" w:rsidRDefault="00AF2960" w:rsidP="000E42FA">
      <w:pPr>
        <w:pStyle w:val="Numberedpara1stindent"/>
        <w:numPr>
          <w:ilvl w:val="0"/>
          <w:numId w:val="18"/>
        </w:numPr>
        <w:ind w:left="1418" w:hanging="698"/>
      </w:pPr>
      <w:r w:rsidRPr="00C66638">
        <w:t>Supplement</w:t>
      </w:r>
      <w:r w:rsidR="00E00518" w:rsidRPr="00C66638">
        <w:t>ary</w:t>
      </w:r>
      <w:r w:rsidRPr="00C66638">
        <w:t xml:space="preserve"> Term </w:t>
      </w:r>
      <w:r w:rsidR="003947F4" w:rsidRPr="00C66638">
        <w:t xml:space="preserve">‘G1. Other Contributions’ </w:t>
      </w:r>
      <w:r w:rsidR="00080A4F" w:rsidRPr="00C66638">
        <w:t xml:space="preserve">provides for the amount, source and details </w:t>
      </w:r>
      <w:r w:rsidR="007938AE" w:rsidRPr="00C66638">
        <w:t xml:space="preserve">of additional funding </w:t>
      </w:r>
      <w:r w:rsidR="003947F4" w:rsidRPr="00C66638">
        <w:t xml:space="preserve">or in-kind contributions </w:t>
      </w:r>
      <w:r w:rsidR="007938AE" w:rsidRPr="00C66638">
        <w:t xml:space="preserve">to be identified. This may be important where, for example, </w:t>
      </w:r>
      <w:r w:rsidR="005964FD" w:rsidRPr="00C66638">
        <w:t>you consider</w:t>
      </w:r>
      <w:r w:rsidR="007938AE" w:rsidRPr="00C66638">
        <w:t xml:space="preserve"> that wit</w:t>
      </w:r>
      <w:r w:rsidR="003947F4" w:rsidRPr="00C66638">
        <w:t>hout the Grantee obtaining the Other C</w:t>
      </w:r>
      <w:r w:rsidR="007938AE" w:rsidRPr="00C66638">
        <w:t xml:space="preserve">ontributions, there is a risk the Grantee will not be able to </w:t>
      </w:r>
      <w:r w:rsidR="00080A4F" w:rsidRPr="00C66638">
        <w:t>undertake</w:t>
      </w:r>
      <w:r w:rsidR="007938AE" w:rsidRPr="00C66638">
        <w:t xml:space="preserve"> the Activity. In this situation, </w:t>
      </w:r>
      <w:r w:rsidR="005964FD" w:rsidRPr="00C66638">
        <w:t>you</w:t>
      </w:r>
      <w:r w:rsidR="003947F4" w:rsidRPr="00C66638">
        <w:t xml:space="preserve"> can </w:t>
      </w:r>
      <w:r w:rsidR="00080A4F" w:rsidRPr="00C66638">
        <w:t>monitor whether</w:t>
      </w:r>
      <w:r w:rsidR="003947F4" w:rsidRPr="00C66638">
        <w:t xml:space="preserve"> Other C</w:t>
      </w:r>
      <w:r w:rsidR="007938AE" w:rsidRPr="00C66638">
        <w:t xml:space="preserve">ontributions are being made in a timely manner before </w:t>
      </w:r>
      <w:r w:rsidR="00B94014" w:rsidRPr="00C66638">
        <w:t>continuing</w:t>
      </w:r>
      <w:r w:rsidR="007938AE" w:rsidRPr="00C66638">
        <w:t xml:space="preserve"> to make payments.</w:t>
      </w:r>
    </w:p>
    <w:p w14:paraId="5F71B688" w14:textId="77777777" w:rsidR="007938AE" w:rsidRPr="0050138D" w:rsidRDefault="00F670BC" w:rsidP="0050138D">
      <w:pPr>
        <w:pStyle w:val="Heading3"/>
        <w:numPr>
          <w:ilvl w:val="1"/>
          <w:numId w:val="17"/>
        </w:numPr>
        <w:spacing w:before="120" w:after="120"/>
        <w:ind w:left="1418" w:hanging="709"/>
        <w:rPr>
          <w:sz w:val="24"/>
          <w:szCs w:val="24"/>
        </w:rPr>
      </w:pPr>
      <w:bookmarkStart w:id="48" w:name="_Toc328738716"/>
      <w:bookmarkStart w:id="49" w:name="_Toc531616096"/>
      <w:r w:rsidRPr="0050138D">
        <w:rPr>
          <w:sz w:val="24"/>
          <w:szCs w:val="24"/>
        </w:rPr>
        <w:t>G2. Activity b</w:t>
      </w:r>
      <w:r w:rsidR="007938AE" w:rsidRPr="0050138D">
        <w:rPr>
          <w:sz w:val="24"/>
          <w:szCs w:val="24"/>
        </w:rPr>
        <w:t>udget</w:t>
      </w:r>
      <w:bookmarkEnd w:id="48"/>
      <w:bookmarkEnd w:id="49"/>
      <w:r w:rsidR="007938AE" w:rsidRPr="0050138D">
        <w:rPr>
          <w:sz w:val="24"/>
          <w:szCs w:val="24"/>
        </w:rPr>
        <w:t xml:space="preserve"> </w:t>
      </w:r>
    </w:p>
    <w:p w14:paraId="172E0269" w14:textId="3C2194B7" w:rsidR="00352BC5" w:rsidRPr="00C66638" w:rsidRDefault="007938AE" w:rsidP="0075734D">
      <w:pPr>
        <w:pStyle w:val="Numberedpara1stindent"/>
        <w:numPr>
          <w:ilvl w:val="0"/>
          <w:numId w:val="18"/>
        </w:numPr>
        <w:ind w:left="1418" w:hanging="698"/>
      </w:pPr>
      <w:r w:rsidRPr="00C66638">
        <w:t xml:space="preserve">Where the Grant is contingent on the Grantee providing a budget outlining how the Grant will be spent, this </w:t>
      </w:r>
      <w:r w:rsidR="00AF2960" w:rsidRPr="00C66638">
        <w:t xml:space="preserve">Supplementary Term </w:t>
      </w:r>
      <w:r w:rsidRPr="00C66638">
        <w:t>can be included</w:t>
      </w:r>
      <w:r w:rsidR="000E42FA" w:rsidRPr="00C66638">
        <w:t>.</w:t>
      </w:r>
      <w:r w:rsidR="00D8343E" w:rsidRPr="00C66638">
        <w:t xml:space="preserve"> You should carefully consider whether this is necessary for a low-risk grant. </w:t>
      </w:r>
    </w:p>
    <w:p w14:paraId="5B1F2366" w14:textId="77777777" w:rsidR="007938AE" w:rsidRPr="00C66638" w:rsidRDefault="007938AE" w:rsidP="00352BC5">
      <w:pPr>
        <w:pStyle w:val="Numberedpara1stindent"/>
        <w:numPr>
          <w:ilvl w:val="0"/>
          <w:numId w:val="18"/>
        </w:numPr>
        <w:ind w:left="1418" w:hanging="698"/>
      </w:pPr>
      <w:r w:rsidRPr="00C66638">
        <w:t xml:space="preserve">The purpose of including the budget is to provide </w:t>
      </w:r>
      <w:r w:rsidR="005964FD" w:rsidRPr="00C66638">
        <w:t>you</w:t>
      </w:r>
      <w:r w:rsidRPr="00C66638">
        <w:t xml:space="preserve"> with additional information regarding the exp</w:t>
      </w:r>
      <w:r w:rsidR="005964FD" w:rsidRPr="00C66638">
        <w:t xml:space="preserve">enditure and </w:t>
      </w:r>
      <w:r w:rsidR="00D8343E" w:rsidRPr="00C66638">
        <w:t xml:space="preserve">financial </w:t>
      </w:r>
      <w:r w:rsidR="005964FD" w:rsidRPr="00C66638">
        <w:t>management of the G</w:t>
      </w:r>
      <w:r w:rsidRPr="00C66638">
        <w:t xml:space="preserve">rant and </w:t>
      </w:r>
      <w:r w:rsidR="00D8343E" w:rsidRPr="00C66638">
        <w:t>Other Contributions</w:t>
      </w:r>
      <w:r w:rsidRPr="00C66638">
        <w:t xml:space="preserve">. This </w:t>
      </w:r>
      <w:r w:rsidR="003947F4" w:rsidRPr="00C66638">
        <w:t>Supplementary Term</w:t>
      </w:r>
      <w:r w:rsidRPr="00C66638">
        <w:t xml:space="preserve"> is similar to </w:t>
      </w:r>
      <w:r w:rsidR="003947F4" w:rsidRPr="00C66638">
        <w:t>Supplementary Term ‘</w:t>
      </w:r>
      <w:r w:rsidRPr="00C66638">
        <w:t>G1</w:t>
      </w:r>
      <w:r w:rsidR="003947F4" w:rsidRPr="00C66638">
        <w:t>.</w:t>
      </w:r>
      <w:r w:rsidRPr="00C66638">
        <w:t xml:space="preserve"> Other Contributions</w:t>
      </w:r>
      <w:r w:rsidR="003947F4" w:rsidRPr="00C66638">
        <w:t>’</w:t>
      </w:r>
      <w:r w:rsidRPr="00C66638">
        <w:t xml:space="preserve"> and similar considerations are relevant to the decision to include </w:t>
      </w:r>
      <w:r w:rsidR="003947F4" w:rsidRPr="00C66638">
        <w:t>it</w:t>
      </w:r>
      <w:r w:rsidRPr="00C66638">
        <w:t xml:space="preserve">. If a budget is requested, you should consider whether it is also appropriate for the Grantee to </w:t>
      </w:r>
      <w:r w:rsidR="00D8343E" w:rsidRPr="00C66638">
        <w:t>report</w:t>
      </w:r>
      <w:r w:rsidRPr="00C66638">
        <w:t xml:space="preserve"> details of </w:t>
      </w:r>
      <w:r w:rsidR="00D8343E" w:rsidRPr="00C66638">
        <w:t xml:space="preserve">expenditure against the budget, noting the default reporting and acquittal requirements (see </w:t>
      </w:r>
      <w:hyperlink w:anchor="_Reporting" w:history="1">
        <w:r w:rsidR="00D8343E" w:rsidRPr="00CC29CF">
          <w:t>section 4.5</w:t>
        </w:r>
      </w:hyperlink>
      <w:r w:rsidR="00D8343E" w:rsidRPr="00C66638">
        <w:t>).</w:t>
      </w:r>
    </w:p>
    <w:p w14:paraId="549DF52B" w14:textId="4AF6614A" w:rsidR="007938AE" w:rsidRPr="00C66638" w:rsidRDefault="007938AE" w:rsidP="00097327">
      <w:pPr>
        <w:pStyle w:val="Numberedpara1stindent"/>
        <w:numPr>
          <w:ilvl w:val="0"/>
          <w:numId w:val="18"/>
        </w:numPr>
        <w:ind w:left="1418" w:hanging="698"/>
      </w:pPr>
      <w:r w:rsidRPr="00C66638">
        <w:lastRenderedPageBreak/>
        <w:t xml:space="preserve">The budget </w:t>
      </w:r>
      <w:r w:rsidR="00D8343E" w:rsidRPr="00C66638">
        <w:t>should cover</w:t>
      </w:r>
      <w:r w:rsidRPr="00C66638">
        <w:t xml:space="preserve"> the e</w:t>
      </w:r>
      <w:r w:rsidR="00F670BC" w:rsidRPr="00C66638">
        <w:t>ntire expenditure by the Grantee</w:t>
      </w:r>
      <w:r w:rsidRPr="00C66638">
        <w:t xml:space="preserve"> in relation to the Activity and not </w:t>
      </w:r>
      <w:r w:rsidR="00D8343E" w:rsidRPr="00C66638">
        <w:t xml:space="preserve">be </w:t>
      </w:r>
      <w:r w:rsidRPr="00C66638">
        <w:t xml:space="preserve">restricted to expenditure of payments of the Grant from the Commonwealth.  It is important to be aware that once a budget is included as part of the Agreement it can only be varied in accordance with the process outlined in the </w:t>
      </w:r>
      <w:r w:rsidR="006C7CA6" w:rsidRPr="00C66638">
        <w:t>CGGCs</w:t>
      </w:r>
      <w:r w:rsidRPr="00C66638">
        <w:t xml:space="preserve"> (see </w:t>
      </w:r>
      <w:hyperlink w:anchor="_7._Variation" w:history="1">
        <w:r w:rsidR="006C7CA6" w:rsidRPr="00CC29CF">
          <w:t>CGGC</w:t>
        </w:r>
        <w:r w:rsidRPr="00CC29CF">
          <w:t>7</w:t>
        </w:r>
      </w:hyperlink>
      <w:r w:rsidRPr="00C66638">
        <w:t xml:space="preserve">).  </w:t>
      </w:r>
      <w:r w:rsidR="00D8343E" w:rsidRPr="00C66638">
        <w:t xml:space="preserve">This may create a burden for the Grantee. </w:t>
      </w:r>
      <w:r w:rsidRPr="00C66638">
        <w:t xml:space="preserve">For this reason, you should ensure that any budget included is sufficiently flexible to allow the Grantee to respond to changes and properly undertake the Activity.  For example, it </w:t>
      </w:r>
      <w:r w:rsidR="00D8343E" w:rsidRPr="00C66638">
        <w:t>would</w:t>
      </w:r>
      <w:r w:rsidRPr="00C66638">
        <w:t xml:space="preserve"> be </w:t>
      </w:r>
      <w:r w:rsidR="00D8343E" w:rsidRPr="00C66638">
        <w:t xml:space="preserve">most </w:t>
      </w:r>
      <w:r w:rsidRPr="00C66638">
        <w:t xml:space="preserve">appropriate to express the budget as categories of expenditure rather than listing expenditure for all individual line items. </w:t>
      </w:r>
    </w:p>
    <w:p w14:paraId="4AD348CA" w14:textId="77777777" w:rsidR="007938AE" w:rsidRPr="0050138D" w:rsidRDefault="00CF636D" w:rsidP="0050138D">
      <w:pPr>
        <w:pStyle w:val="Heading3"/>
        <w:numPr>
          <w:ilvl w:val="1"/>
          <w:numId w:val="17"/>
        </w:numPr>
        <w:spacing w:before="120" w:after="120"/>
        <w:ind w:left="1418" w:hanging="709"/>
        <w:rPr>
          <w:sz w:val="24"/>
          <w:szCs w:val="24"/>
        </w:rPr>
      </w:pPr>
      <w:bookmarkStart w:id="50" w:name="_G3._Record_keeping"/>
      <w:bookmarkStart w:id="51" w:name="_G3._Record_keeping_1"/>
      <w:bookmarkStart w:id="52" w:name="_Toc328738717"/>
      <w:bookmarkStart w:id="53" w:name="_Toc531616097"/>
      <w:bookmarkEnd w:id="50"/>
      <w:bookmarkEnd w:id="51"/>
      <w:r w:rsidRPr="0050138D">
        <w:rPr>
          <w:sz w:val="24"/>
          <w:szCs w:val="24"/>
        </w:rPr>
        <w:t>G3. Record k</w:t>
      </w:r>
      <w:r w:rsidR="007938AE" w:rsidRPr="0050138D">
        <w:rPr>
          <w:sz w:val="24"/>
          <w:szCs w:val="24"/>
        </w:rPr>
        <w:t>eeping</w:t>
      </w:r>
      <w:bookmarkEnd w:id="52"/>
      <w:bookmarkEnd w:id="53"/>
    </w:p>
    <w:p w14:paraId="269C42E1" w14:textId="5A055A6A" w:rsidR="007938AE" w:rsidRPr="001C0A6B" w:rsidRDefault="007938AE" w:rsidP="00352BC5">
      <w:pPr>
        <w:pStyle w:val="Numberedpara1stindent"/>
        <w:numPr>
          <w:ilvl w:val="0"/>
          <w:numId w:val="18"/>
        </w:numPr>
        <w:ind w:left="1418" w:hanging="698"/>
      </w:pPr>
      <w:r w:rsidRPr="001C0A6B">
        <w:t xml:space="preserve">The default position under the Agreement is that the Grantee will maintain records of the expenditure of the Grant for the duration of the Agreement (see </w:t>
      </w:r>
      <w:hyperlink w:anchor="_11._Record_keeping" w:history="1">
        <w:r w:rsidR="006C7CA6" w:rsidRPr="00CC29CF">
          <w:t>CGGC</w:t>
        </w:r>
        <w:r w:rsidRPr="00CC29CF">
          <w:t>11</w:t>
        </w:r>
      </w:hyperlink>
      <w:r w:rsidRPr="001C0A6B">
        <w:t xml:space="preserve">).  Where an Activity warrants specific additional record keeping requirements you should include them here.  </w:t>
      </w:r>
      <w:r w:rsidR="00991259" w:rsidRPr="001C0A6B">
        <w:t>This</w:t>
      </w:r>
      <w:r w:rsidRPr="001C0A6B">
        <w:t xml:space="preserve"> may include finan</w:t>
      </w:r>
      <w:r w:rsidR="00991259" w:rsidRPr="001C0A6B">
        <w:t>cial and non-financial records</w:t>
      </w:r>
      <w:r w:rsidR="008165C1" w:rsidRPr="001C0A6B">
        <w:t>,</w:t>
      </w:r>
      <w:r w:rsidR="00991259" w:rsidRPr="001C0A6B">
        <w:t xml:space="preserve"> </w:t>
      </w:r>
      <w:r w:rsidR="008165C1" w:rsidRPr="001C0A6B">
        <w:t>f</w:t>
      </w:r>
      <w:r w:rsidRPr="001C0A6B">
        <w:t>or example, client records, or</w:t>
      </w:r>
      <w:r w:rsidR="008165C1" w:rsidRPr="001C0A6B">
        <w:t>,</w:t>
      </w:r>
      <w:r w:rsidRPr="001C0A6B">
        <w:t xml:space="preserve"> where the Activity involves data collection or research, copies of the original surveys and consents from participants</w:t>
      </w:r>
      <w:r w:rsidR="008165C1" w:rsidRPr="001C0A6B">
        <w:t>.</w:t>
      </w:r>
      <w:r w:rsidRPr="001C0A6B">
        <w:t xml:space="preserve"> </w:t>
      </w:r>
    </w:p>
    <w:p w14:paraId="53BE6EE1" w14:textId="43758151" w:rsidR="007938AE" w:rsidRPr="001C0A6B" w:rsidRDefault="009F1810" w:rsidP="00097327">
      <w:pPr>
        <w:pStyle w:val="Numberedpara1stindent"/>
        <w:numPr>
          <w:ilvl w:val="0"/>
          <w:numId w:val="18"/>
        </w:numPr>
        <w:ind w:left="1418" w:hanging="698"/>
      </w:pPr>
      <w:r w:rsidRPr="001C0A6B">
        <w:t>Supplementary T</w:t>
      </w:r>
      <w:r w:rsidR="007938AE" w:rsidRPr="001C0A6B">
        <w:t>erm</w:t>
      </w:r>
      <w:r w:rsidR="00136781" w:rsidRPr="001C0A6B">
        <w:t xml:space="preserve"> ‘G3. Record keeping’</w:t>
      </w:r>
      <w:r w:rsidR="007938AE" w:rsidRPr="001C0A6B">
        <w:t xml:space="preserve"> automatically includes some additional expenditure record </w:t>
      </w:r>
      <w:r w:rsidR="008E565E" w:rsidRPr="001C0A6B">
        <w:t xml:space="preserve">keeping </w:t>
      </w:r>
      <w:r w:rsidR="007938AE" w:rsidRPr="001C0A6B">
        <w:t xml:space="preserve">requirements </w:t>
      </w:r>
      <w:r w:rsidR="008E565E" w:rsidRPr="001C0A6B">
        <w:t>relating to</w:t>
      </w:r>
      <w:r w:rsidR="007938AE" w:rsidRPr="001C0A6B">
        <w:t xml:space="preserve"> identification within accounts and records</w:t>
      </w:r>
      <w:r w:rsidR="008E565E" w:rsidRPr="001C0A6B">
        <w:t>.  It also requires</w:t>
      </w:r>
      <w:r w:rsidR="007938AE" w:rsidRPr="001C0A6B">
        <w:t xml:space="preserve"> the Grantee to make </w:t>
      </w:r>
      <w:r w:rsidR="0003304B" w:rsidRPr="001C0A6B">
        <w:t>these</w:t>
      </w:r>
      <w:r w:rsidR="007938AE" w:rsidRPr="001C0A6B">
        <w:t xml:space="preserve"> records available to the Commonwealth upon request</w:t>
      </w:r>
      <w:r w:rsidR="0003304B" w:rsidRPr="001C0A6B">
        <w:t xml:space="preserve"> and</w:t>
      </w:r>
      <w:r w:rsidR="007938AE" w:rsidRPr="001C0A6B">
        <w:t xml:space="preserve"> establishes a record keeping period of five years after the </w:t>
      </w:r>
      <w:r w:rsidR="00DF5F27" w:rsidRPr="001C0A6B">
        <w:t xml:space="preserve">Activity </w:t>
      </w:r>
      <w:r w:rsidR="007938AE" w:rsidRPr="001C0A6B">
        <w:t xml:space="preserve">Completion Date, consistent with </w:t>
      </w:r>
      <w:r w:rsidR="0095404F" w:rsidRPr="001C0A6B">
        <w:t xml:space="preserve">other </w:t>
      </w:r>
      <w:r w:rsidR="007938AE" w:rsidRPr="001C0A6B">
        <w:t>legislative requirements.</w:t>
      </w:r>
    </w:p>
    <w:p w14:paraId="4BB08FF8" w14:textId="77777777" w:rsidR="007938AE" w:rsidRPr="001C0A6B" w:rsidRDefault="007938AE" w:rsidP="00097327">
      <w:pPr>
        <w:pStyle w:val="Numberedpara1stindent"/>
        <w:numPr>
          <w:ilvl w:val="0"/>
          <w:numId w:val="18"/>
        </w:numPr>
        <w:ind w:left="1418" w:hanging="698"/>
      </w:pPr>
      <w:r w:rsidRPr="001C0A6B">
        <w:t xml:space="preserve">Grantees will have in place their own accounting and records management arrangements, for example, in order to comply with corporate governance, tax and other regulatory requirements.  It is unnecessary to replicate all the record keeping requirements which already exist </w:t>
      </w:r>
      <w:r w:rsidR="00033439" w:rsidRPr="001C0A6B">
        <w:t>in legislation</w:t>
      </w:r>
      <w:r w:rsidRPr="001C0A6B">
        <w:t xml:space="preserve">.  This clause </w:t>
      </w:r>
      <w:r w:rsidR="00033439" w:rsidRPr="001C0A6B">
        <w:t>can</w:t>
      </w:r>
      <w:r w:rsidRPr="001C0A6B">
        <w:t xml:space="preserve"> be used to set out any 'Grant-specific' requirements </w:t>
      </w:r>
      <w:r w:rsidR="00033439" w:rsidRPr="001C0A6B">
        <w:t>where</w:t>
      </w:r>
      <w:r w:rsidRPr="001C0A6B">
        <w:t xml:space="preserve"> appropriate.</w:t>
      </w:r>
    </w:p>
    <w:p w14:paraId="4F8FFBF4" w14:textId="60A39CFC" w:rsidR="007938AE" w:rsidRPr="0050138D" w:rsidRDefault="007938AE" w:rsidP="0050138D">
      <w:pPr>
        <w:pStyle w:val="Heading3"/>
        <w:numPr>
          <w:ilvl w:val="1"/>
          <w:numId w:val="17"/>
        </w:numPr>
        <w:spacing w:before="120" w:after="120"/>
        <w:ind w:left="1418" w:hanging="709"/>
        <w:rPr>
          <w:sz w:val="24"/>
          <w:szCs w:val="24"/>
        </w:rPr>
      </w:pPr>
      <w:bookmarkStart w:id="54" w:name="_G4._Audit"/>
      <w:bookmarkStart w:id="55" w:name="_Toc328738718"/>
      <w:bookmarkStart w:id="56" w:name="_Toc531616098"/>
      <w:bookmarkEnd w:id="54"/>
      <w:r w:rsidRPr="0050138D">
        <w:rPr>
          <w:sz w:val="24"/>
          <w:szCs w:val="24"/>
        </w:rPr>
        <w:t>G4. Audit</w:t>
      </w:r>
      <w:bookmarkEnd w:id="55"/>
      <w:r w:rsidR="00B25C8F" w:rsidRPr="0050138D">
        <w:rPr>
          <w:sz w:val="24"/>
          <w:szCs w:val="24"/>
        </w:rPr>
        <w:t xml:space="preserve"> and acquittal</w:t>
      </w:r>
      <w:bookmarkEnd w:id="56"/>
    </w:p>
    <w:p w14:paraId="17A6C3F7" w14:textId="4E55C559" w:rsidR="00D21159" w:rsidRPr="001C0A6B" w:rsidRDefault="007938AE" w:rsidP="0075734D">
      <w:pPr>
        <w:pStyle w:val="Numberedpara1stindent"/>
        <w:numPr>
          <w:ilvl w:val="0"/>
          <w:numId w:val="18"/>
        </w:numPr>
        <w:ind w:left="1418" w:hanging="698"/>
      </w:pPr>
      <w:r w:rsidRPr="001C0A6B">
        <w:t xml:space="preserve">The default position under the </w:t>
      </w:r>
      <w:r w:rsidR="006C7CA6" w:rsidRPr="001C0A6B">
        <w:t>CGGCs</w:t>
      </w:r>
      <w:r w:rsidRPr="001C0A6B">
        <w:t xml:space="preserve"> is </w:t>
      </w:r>
      <w:r w:rsidR="00664B6F" w:rsidRPr="001C0A6B">
        <w:t>for</w:t>
      </w:r>
      <w:r w:rsidRPr="001C0A6B">
        <w:t xml:space="preserve"> the Grantee to provide a signed statement confirming that the Grant was spent in accordance with the</w:t>
      </w:r>
      <w:r w:rsidR="0095404F" w:rsidRPr="001C0A6B">
        <w:t xml:space="preserve"> Agreement </w:t>
      </w:r>
      <w:r w:rsidR="00136781" w:rsidRPr="001C0A6B">
        <w:t xml:space="preserve">(see </w:t>
      </w:r>
      <w:hyperlink w:anchor="_9._Spending_the" w:history="1">
        <w:r w:rsidR="006C7CA6" w:rsidRPr="00CC29CF">
          <w:t>CGGC</w:t>
        </w:r>
        <w:r w:rsidR="00136781" w:rsidRPr="00CC29CF">
          <w:t>9</w:t>
        </w:r>
      </w:hyperlink>
      <w:r w:rsidR="00136781" w:rsidRPr="001C0A6B">
        <w:t>)</w:t>
      </w:r>
      <w:r w:rsidRPr="001C0A6B">
        <w:t xml:space="preserve">.  </w:t>
      </w:r>
      <w:r w:rsidR="00D21159" w:rsidRPr="001C0A6B">
        <w:t xml:space="preserve">This Supplementary Term provides two options for requiring financial statements with </w:t>
      </w:r>
      <w:r w:rsidR="00F650AF" w:rsidRPr="001C0A6B">
        <w:t xml:space="preserve">different levels of </w:t>
      </w:r>
      <w:r w:rsidR="00D21159" w:rsidRPr="001C0A6B">
        <w:t>detail.</w:t>
      </w:r>
    </w:p>
    <w:p w14:paraId="0CA73878" w14:textId="698B42C1" w:rsidR="00D21159" w:rsidRPr="001C0A6B" w:rsidRDefault="00D21159" w:rsidP="0075734D">
      <w:pPr>
        <w:pStyle w:val="Numberedpara1stindent"/>
        <w:numPr>
          <w:ilvl w:val="0"/>
          <w:numId w:val="18"/>
        </w:numPr>
        <w:ind w:left="1418" w:hanging="698"/>
      </w:pPr>
      <w:r w:rsidRPr="001C0A6B">
        <w:t xml:space="preserve">Option 1 </w:t>
      </w:r>
      <w:r w:rsidR="00B2491F" w:rsidRPr="001C0A6B">
        <w:t xml:space="preserve">requires a simple financial statement </w:t>
      </w:r>
      <w:r w:rsidR="002943B0" w:rsidRPr="001C0A6B">
        <w:t>in relation</w:t>
      </w:r>
      <w:r w:rsidR="00B2491F" w:rsidRPr="001C0A6B">
        <w:t xml:space="preserve"> to the income and expenses relating to the Grant and any Other Contribution</w:t>
      </w:r>
      <w:r w:rsidR="002943B0" w:rsidRPr="001C0A6B">
        <w:t>s (G1.1)</w:t>
      </w:r>
      <w:r w:rsidR="00B2491F" w:rsidRPr="001C0A6B">
        <w:t>, within one month after the Activity Completion Date.</w:t>
      </w:r>
      <w:r w:rsidR="002943B0" w:rsidRPr="001C0A6B">
        <w:t xml:space="preserve"> You should take care that this is consistent with details of reports required at item ‘E. Reporting’ of the Grant Details.</w:t>
      </w:r>
      <w:r w:rsidR="000D2EDB" w:rsidRPr="001C0A6B">
        <w:t xml:space="preserve"> You should only include a reference to Other Contributions is the Grantee is required to account for Other Contributions.</w:t>
      </w:r>
    </w:p>
    <w:p w14:paraId="5AEA9833" w14:textId="37EF19A2" w:rsidR="00352BC5" w:rsidRPr="001C0A6B" w:rsidRDefault="00D21159" w:rsidP="0075734D">
      <w:pPr>
        <w:pStyle w:val="Numberedpara1stindent"/>
        <w:numPr>
          <w:ilvl w:val="0"/>
          <w:numId w:val="18"/>
        </w:numPr>
        <w:ind w:left="1418" w:hanging="698"/>
      </w:pPr>
      <w:r w:rsidRPr="001C0A6B">
        <w:t>Option 2 requires</w:t>
      </w:r>
      <w:r w:rsidR="007938AE" w:rsidRPr="001C0A6B">
        <w:t xml:space="preserve"> the Grantee to provide the Commonwealth with independently audited financial acquittal reports</w:t>
      </w:r>
      <w:r w:rsidR="002943B0" w:rsidRPr="001C0A6B">
        <w:t xml:space="preserve"> in relation to the income and expenses relating to the Grant and any Other Contributions (G1.1)</w:t>
      </w:r>
      <w:r w:rsidR="000D2EDB" w:rsidRPr="001C0A6B">
        <w:t>.  As with Options 1, you should only refer to Other Contributions if the Grantee is required to account for these</w:t>
      </w:r>
      <w:r w:rsidR="007938AE" w:rsidRPr="001C0A6B">
        <w:t>.</w:t>
      </w:r>
    </w:p>
    <w:p w14:paraId="74DDC3DA" w14:textId="525E71AE" w:rsidR="007938AE" w:rsidRPr="001C0A6B" w:rsidRDefault="007938AE" w:rsidP="00352BC5">
      <w:pPr>
        <w:pStyle w:val="Numberedpara1stindent"/>
        <w:numPr>
          <w:ilvl w:val="0"/>
          <w:numId w:val="18"/>
        </w:numPr>
        <w:ind w:left="1418" w:hanging="698"/>
      </w:pPr>
      <w:r w:rsidRPr="001C0A6B">
        <w:t xml:space="preserve">Obtaining an independent audit can be difficult and expensive, particularly in remote areas, and so </w:t>
      </w:r>
      <w:r w:rsidR="002943B0" w:rsidRPr="001C0A6B">
        <w:t xml:space="preserve">Option 2 </w:t>
      </w:r>
      <w:r w:rsidRPr="001C0A6B">
        <w:t xml:space="preserve">should only be included where it is </w:t>
      </w:r>
      <w:r w:rsidR="00664B6F" w:rsidRPr="001C0A6B">
        <w:t xml:space="preserve">absolutely </w:t>
      </w:r>
      <w:r w:rsidR="00136781" w:rsidRPr="001C0A6B">
        <w:t>necessary</w:t>
      </w:r>
      <w:r w:rsidR="00664B6F" w:rsidRPr="001C0A6B">
        <w:t xml:space="preserve">, consistent with the </w:t>
      </w:r>
      <w:hyperlink r:id="rId22" w:history="1">
        <w:r w:rsidR="00F509B3" w:rsidRPr="004A684F">
          <w:rPr>
            <w:rStyle w:val="Hyperlink"/>
            <w:rFonts w:cstheme="minorBidi"/>
            <w:i/>
            <w:color w:val="0000FF"/>
          </w:rPr>
          <w:t xml:space="preserve">Commonwealth Grants Rules and </w:t>
        </w:r>
        <w:r w:rsidR="00F509B3">
          <w:rPr>
            <w:rStyle w:val="Hyperlink"/>
            <w:rFonts w:cstheme="minorBidi"/>
            <w:i/>
            <w:color w:val="0000FF"/>
          </w:rPr>
          <w:t>Principles</w:t>
        </w:r>
      </w:hyperlink>
      <w:r w:rsidRPr="001C0A6B">
        <w:t xml:space="preserve">.  In addition, you should consider carefully the risk rating of a Grant that requires independently audited financial </w:t>
      </w:r>
      <w:r w:rsidR="00D530E4" w:rsidRPr="001C0A6B">
        <w:t xml:space="preserve">acquittal </w:t>
      </w:r>
      <w:r w:rsidRPr="001C0A6B">
        <w:t xml:space="preserve">reports. </w:t>
      </w:r>
    </w:p>
    <w:p w14:paraId="7AAF6E8A" w14:textId="64D59349" w:rsidR="007938AE" w:rsidRPr="001C0A6B" w:rsidRDefault="00321A1C" w:rsidP="00097327">
      <w:pPr>
        <w:pStyle w:val="Numberedpara1stindent"/>
        <w:numPr>
          <w:ilvl w:val="0"/>
          <w:numId w:val="18"/>
        </w:numPr>
        <w:ind w:left="1418" w:hanging="698"/>
      </w:pPr>
      <w:r w:rsidRPr="001C0A6B">
        <w:t xml:space="preserve">If </w:t>
      </w:r>
      <w:r w:rsidR="002943B0" w:rsidRPr="001C0A6B">
        <w:t>Option 2</w:t>
      </w:r>
      <w:r w:rsidRPr="001C0A6B">
        <w:t xml:space="preserve"> </w:t>
      </w:r>
      <w:r w:rsidR="007938AE" w:rsidRPr="001C0A6B">
        <w:t xml:space="preserve">is included you should </w:t>
      </w:r>
      <w:r w:rsidR="006A76AF" w:rsidRPr="001C0A6B">
        <w:t>consider</w:t>
      </w:r>
      <w:r w:rsidR="007938AE" w:rsidRPr="001C0A6B">
        <w:t xml:space="preserve"> the financial burden of </w:t>
      </w:r>
      <w:r w:rsidR="006A76AF" w:rsidRPr="001C0A6B">
        <w:t>obtaining</w:t>
      </w:r>
      <w:r w:rsidR="007938AE" w:rsidRPr="001C0A6B">
        <w:t xml:space="preserve"> independently audited financial acquittal reports.  </w:t>
      </w:r>
      <w:r w:rsidR="006A76AF" w:rsidRPr="001C0A6B">
        <w:t xml:space="preserve">A </w:t>
      </w:r>
      <w:r w:rsidR="007938AE" w:rsidRPr="001C0A6B">
        <w:t xml:space="preserve">component of the Grant </w:t>
      </w:r>
      <w:r w:rsidR="006A76AF" w:rsidRPr="001C0A6B">
        <w:t xml:space="preserve">should </w:t>
      </w:r>
      <w:r w:rsidR="006A76AF" w:rsidRPr="001C0A6B">
        <w:lastRenderedPageBreak/>
        <w:t>cover</w:t>
      </w:r>
      <w:r w:rsidR="007938AE" w:rsidRPr="001C0A6B">
        <w:t xml:space="preserve"> the cost of complying with this requirement. In particular</w:t>
      </w:r>
      <w:r w:rsidR="009F1810" w:rsidRPr="001C0A6B">
        <w:t xml:space="preserve">, it is not expected that </w:t>
      </w:r>
      <w:r w:rsidR="002943B0" w:rsidRPr="001C0A6B">
        <w:t>Option 2</w:t>
      </w:r>
      <w:r w:rsidR="007938AE" w:rsidRPr="001C0A6B">
        <w:t xml:space="preserve"> would be appropriate in low-value</w:t>
      </w:r>
      <w:r w:rsidR="006A76AF" w:rsidRPr="001C0A6B">
        <w:t>,</w:t>
      </w:r>
      <w:r w:rsidR="007938AE" w:rsidRPr="001C0A6B">
        <w:t xml:space="preserve"> one-off grants, as the cost of compliance is likely to be disproportionately high in relation to the value of, and risks associated with, the Grant.  </w:t>
      </w:r>
    </w:p>
    <w:p w14:paraId="37309726" w14:textId="77777777" w:rsidR="007938AE" w:rsidRPr="0050138D" w:rsidRDefault="007938AE" w:rsidP="0050138D">
      <w:pPr>
        <w:pStyle w:val="Heading3"/>
        <w:numPr>
          <w:ilvl w:val="1"/>
          <w:numId w:val="17"/>
        </w:numPr>
        <w:spacing w:before="120" w:after="120"/>
        <w:ind w:left="1418" w:hanging="709"/>
        <w:rPr>
          <w:sz w:val="24"/>
          <w:szCs w:val="24"/>
        </w:rPr>
      </w:pPr>
      <w:bookmarkStart w:id="57" w:name="_G5._Activity_Material"/>
      <w:bookmarkStart w:id="58" w:name="_G5._Activity_Material_1"/>
      <w:bookmarkStart w:id="59" w:name="_Toc328738719"/>
      <w:bookmarkStart w:id="60" w:name="_Toc531616099"/>
      <w:bookmarkEnd w:id="57"/>
      <w:bookmarkEnd w:id="58"/>
      <w:r w:rsidRPr="0050138D">
        <w:rPr>
          <w:sz w:val="24"/>
          <w:szCs w:val="24"/>
        </w:rPr>
        <w:t>G5. Activity Material</w:t>
      </w:r>
      <w:bookmarkEnd w:id="59"/>
      <w:bookmarkEnd w:id="60"/>
    </w:p>
    <w:p w14:paraId="441AB17D" w14:textId="4D8DEA8F" w:rsidR="00377E50" w:rsidRPr="001C0A6B" w:rsidRDefault="007938AE" w:rsidP="00352BC5">
      <w:pPr>
        <w:pStyle w:val="Numberedpara1stindent"/>
        <w:numPr>
          <w:ilvl w:val="0"/>
          <w:numId w:val="18"/>
        </w:numPr>
        <w:ind w:left="1418" w:hanging="698"/>
      </w:pPr>
      <w:r w:rsidRPr="001C0A6B">
        <w:t xml:space="preserve">The default position under the </w:t>
      </w:r>
      <w:r w:rsidR="000D0F7E" w:rsidRPr="001C0A6B">
        <w:t>CGGCs</w:t>
      </w:r>
      <w:r w:rsidRPr="001C0A6B">
        <w:t xml:space="preserve"> is that </w:t>
      </w:r>
      <w:r w:rsidR="00CC4EAF" w:rsidRPr="001C0A6B">
        <w:t xml:space="preserve">the </w:t>
      </w:r>
      <w:r w:rsidRPr="001C0A6B">
        <w:t>Intellectual Property Rights</w:t>
      </w:r>
      <w:r w:rsidR="001C758A" w:rsidRPr="001C0A6B">
        <w:t xml:space="preserve"> (IPR) in </w:t>
      </w:r>
      <w:r w:rsidR="00353639" w:rsidRPr="001C0A6B">
        <w:t xml:space="preserve">Activity Material is owned by the Grantee (except if it is Existing Material where the IPR is owned by another person). Activity Material is </w:t>
      </w:r>
      <w:r w:rsidR="001C758A" w:rsidRPr="001C0A6B">
        <w:t>Material (other than Reporting Material) which is created or developed by the Grantee as a result of the Activity</w:t>
      </w:r>
      <w:r w:rsidR="00353639" w:rsidRPr="001C0A6B">
        <w:t xml:space="preserve"> </w:t>
      </w:r>
      <w:r w:rsidR="002D2C62" w:rsidRPr="001C0A6B">
        <w:t xml:space="preserve">and includes Existing Material incorporated in or supplied with the Activity Material. </w:t>
      </w:r>
      <w:r w:rsidRPr="001C0A6B">
        <w:t xml:space="preserve"> The Commonwealth is given a limited licence in relation to </w:t>
      </w:r>
      <w:r w:rsidR="002D2C62" w:rsidRPr="001C0A6B">
        <w:t>Reporting Material</w:t>
      </w:r>
      <w:r w:rsidR="000B1738" w:rsidRPr="001C0A6B">
        <w:t xml:space="preserve"> as</w:t>
      </w:r>
      <w:r w:rsidR="002D246F" w:rsidRPr="001C0A6B">
        <w:t xml:space="preserve"> specified in i</w:t>
      </w:r>
      <w:r w:rsidRPr="001C0A6B">
        <w:t xml:space="preserve">tem </w:t>
      </w:r>
      <w:r w:rsidR="002D246F" w:rsidRPr="001C0A6B">
        <w:t>‘</w:t>
      </w:r>
      <w:r w:rsidRPr="001C0A6B">
        <w:t>E</w:t>
      </w:r>
      <w:r w:rsidR="002D246F" w:rsidRPr="001C0A6B">
        <w:t>. Reporting’</w:t>
      </w:r>
      <w:r w:rsidRPr="001C0A6B">
        <w:t xml:space="preserve"> of the Grant Details only</w:t>
      </w:r>
      <w:r w:rsidR="00377E50" w:rsidRPr="001C0A6B">
        <w:t>.</w:t>
      </w:r>
      <w:r w:rsidR="002D246F" w:rsidRPr="001C0A6B">
        <w:t xml:space="preserve"> (</w:t>
      </w:r>
      <w:r w:rsidR="00377E50" w:rsidRPr="001C0A6B">
        <w:t>S</w:t>
      </w:r>
      <w:r w:rsidR="002D246F" w:rsidRPr="001C0A6B">
        <w:t xml:space="preserve">ee </w:t>
      </w:r>
      <w:hyperlink w:anchor="_12._Intellectual_Property" w:history="1">
        <w:r w:rsidR="000D0F7E" w:rsidRPr="00CC29CF">
          <w:t>CGGC</w:t>
        </w:r>
        <w:r w:rsidR="002D246F" w:rsidRPr="00CC29CF">
          <w:t>12</w:t>
        </w:r>
      </w:hyperlink>
      <w:r w:rsidR="00377E50" w:rsidRPr="00CC29CF">
        <w:t xml:space="preserve"> and </w:t>
      </w:r>
      <w:r w:rsidR="000D0F7E" w:rsidRPr="00CC29CF">
        <w:t>CGGC</w:t>
      </w:r>
      <w:r w:rsidR="00377E50" w:rsidRPr="00CC29CF">
        <w:t>21</w:t>
      </w:r>
      <w:r w:rsidR="002D246F" w:rsidRPr="001C0A6B">
        <w:t>)</w:t>
      </w:r>
    </w:p>
    <w:p w14:paraId="5E235FC0" w14:textId="72B5938A" w:rsidR="007938AE" w:rsidRPr="001C0A6B" w:rsidRDefault="00CF39ED" w:rsidP="00352BC5">
      <w:pPr>
        <w:pStyle w:val="Numberedpara1stindent"/>
        <w:numPr>
          <w:ilvl w:val="0"/>
          <w:numId w:val="18"/>
        </w:numPr>
        <w:ind w:left="1418" w:hanging="698"/>
      </w:pPr>
      <w:r w:rsidRPr="001C0A6B">
        <w:t>Supplementary Term ‘G5. Activity Material’</w:t>
      </w:r>
      <w:r w:rsidR="007938AE" w:rsidRPr="001C0A6B">
        <w:t xml:space="preserve"> provides the Commonwealth with a </w:t>
      </w:r>
      <w:r w:rsidR="000B1738" w:rsidRPr="001C0A6B">
        <w:t xml:space="preserve">broader and permanent </w:t>
      </w:r>
      <w:r w:rsidR="007938AE" w:rsidRPr="001C0A6B">
        <w:t xml:space="preserve">licence </w:t>
      </w:r>
      <w:r w:rsidR="000B1738" w:rsidRPr="001C0A6B">
        <w:t xml:space="preserve">to use, reproduce, publish and adapt all </w:t>
      </w:r>
      <w:r w:rsidR="003A76E2" w:rsidRPr="001C0A6B">
        <w:t xml:space="preserve">the Activity Material.  The Grantee is required to warrant that providing the Activity Material and licence given to the Commonwealth will not infringe any third party’s IPR.  This should be borne in mind especially when Activity Material includes Existing Material </w:t>
      </w:r>
      <w:r w:rsidR="00DA1002" w:rsidRPr="001C0A6B">
        <w:t xml:space="preserve">where </w:t>
      </w:r>
      <w:r w:rsidR="003A76E2" w:rsidRPr="001C0A6B">
        <w:t xml:space="preserve">the IPR </w:t>
      </w:r>
      <w:r w:rsidR="00DA1002" w:rsidRPr="001C0A6B">
        <w:t>is owned by</w:t>
      </w:r>
      <w:r w:rsidR="003A76E2" w:rsidRPr="001C0A6B">
        <w:t xml:space="preserve"> a third party.</w:t>
      </w:r>
      <w:r w:rsidR="007938AE" w:rsidRPr="001C0A6B">
        <w:t xml:space="preserve">  </w:t>
      </w:r>
    </w:p>
    <w:p w14:paraId="0E1D2584" w14:textId="77777777" w:rsidR="007938AE" w:rsidRPr="001C0A6B" w:rsidRDefault="007938AE" w:rsidP="00097327">
      <w:pPr>
        <w:pStyle w:val="Numberedpara1stindent"/>
        <w:numPr>
          <w:ilvl w:val="0"/>
          <w:numId w:val="18"/>
        </w:numPr>
        <w:ind w:left="1418" w:hanging="698"/>
      </w:pPr>
      <w:r w:rsidRPr="001C0A6B">
        <w:t>It is expected this licen</w:t>
      </w:r>
      <w:r w:rsidR="00452956" w:rsidRPr="001C0A6B">
        <w:t xml:space="preserve">ce would only be used where </w:t>
      </w:r>
      <w:r w:rsidR="00D35FF4" w:rsidRPr="001C0A6B">
        <w:t>the Commonwealth needs</w:t>
      </w:r>
      <w:r w:rsidRPr="001C0A6B">
        <w:t xml:space="preserve"> to adapt and use the products developed by the Grantee and where the Grant covers a considerable component of the cost of developing those products.  An example might be where the Grant covers the cost of the Grantee conducting a pilot training program, including the deve</w:t>
      </w:r>
      <w:r w:rsidR="00452956" w:rsidRPr="001C0A6B">
        <w:t xml:space="preserve">lopment of training materials, </w:t>
      </w:r>
      <w:r w:rsidRPr="001C0A6B">
        <w:t xml:space="preserve">and, if successful, </w:t>
      </w:r>
      <w:r w:rsidR="00452956" w:rsidRPr="001C0A6B">
        <w:t>you want</w:t>
      </w:r>
      <w:r w:rsidRPr="001C0A6B">
        <w:t xml:space="preserve"> to be able to make the training materials available to other participants in the relevant sector.</w:t>
      </w:r>
    </w:p>
    <w:p w14:paraId="0F34E77D" w14:textId="6FF33491" w:rsidR="007938AE" w:rsidRPr="001C0A6B" w:rsidRDefault="007938AE" w:rsidP="00097327">
      <w:pPr>
        <w:pStyle w:val="Numberedpara1stindent"/>
        <w:numPr>
          <w:ilvl w:val="0"/>
          <w:numId w:val="18"/>
        </w:numPr>
        <w:ind w:left="1418" w:hanging="698"/>
      </w:pPr>
      <w:r w:rsidRPr="001C0A6B">
        <w:t xml:space="preserve">You should refer to the </w:t>
      </w:r>
      <w:r w:rsidRPr="00A239BA">
        <w:t xml:space="preserve">Australian Government Intellectual Property Manual </w:t>
      </w:r>
      <w:r w:rsidRPr="001C0A6B">
        <w:t xml:space="preserve">for more information and guidance on the Commonwealth’s policy </w:t>
      </w:r>
      <w:r w:rsidR="00D35FF4" w:rsidRPr="001C0A6B">
        <w:t>on</w:t>
      </w:r>
      <w:r w:rsidRPr="001C0A6B">
        <w:t xml:space="preserve"> intellectual property. </w:t>
      </w:r>
    </w:p>
    <w:p w14:paraId="7BA1522A" w14:textId="4AECD059" w:rsidR="007938AE" w:rsidRPr="001C0A6B" w:rsidRDefault="007938AE" w:rsidP="00097327">
      <w:pPr>
        <w:pStyle w:val="Numberedpara1stindent"/>
        <w:numPr>
          <w:ilvl w:val="0"/>
          <w:numId w:val="18"/>
        </w:numPr>
        <w:ind w:left="1418" w:hanging="698"/>
      </w:pPr>
      <w:r w:rsidRPr="001C0A6B">
        <w:t xml:space="preserve">Intellectual property law is a complicated area.  If the Activity raises significant intellectual property ownership </w:t>
      </w:r>
      <w:r w:rsidR="0038551B" w:rsidRPr="001C0A6B">
        <w:t xml:space="preserve">and licensing issues, then </w:t>
      </w:r>
      <w:r w:rsidR="001C758A" w:rsidRPr="001C0A6B">
        <w:t xml:space="preserve">this </w:t>
      </w:r>
      <w:r w:rsidR="0038551B" w:rsidRPr="001C0A6B">
        <w:t>t</w:t>
      </w:r>
      <w:r w:rsidRPr="001C0A6B">
        <w:t xml:space="preserve">emplate is unlikely to be suitable for your Grant. </w:t>
      </w:r>
    </w:p>
    <w:p w14:paraId="76DA1874" w14:textId="77777777" w:rsidR="007938AE" w:rsidRPr="0050138D" w:rsidRDefault="007938AE" w:rsidP="0050138D">
      <w:pPr>
        <w:pStyle w:val="Heading3"/>
        <w:numPr>
          <w:ilvl w:val="1"/>
          <w:numId w:val="17"/>
        </w:numPr>
        <w:spacing w:before="120" w:after="120"/>
        <w:ind w:left="1418" w:hanging="709"/>
        <w:rPr>
          <w:sz w:val="24"/>
          <w:szCs w:val="24"/>
        </w:rPr>
      </w:pPr>
      <w:bookmarkStart w:id="61" w:name="_Toc328738720"/>
      <w:bookmarkStart w:id="62" w:name="_Toc531616100"/>
      <w:r w:rsidRPr="0050138D">
        <w:rPr>
          <w:sz w:val="24"/>
          <w:szCs w:val="24"/>
        </w:rPr>
        <w:t>G6. Access</w:t>
      </w:r>
      <w:bookmarkEnd w:id="61"/>
      <w:bookmarkEnd w:id="62"/>
    </w:p>
    <w:p w14:paraId="14E2A10A" w14:textId="1007E5D1" w:rsidR="00FD5E89" w:rsidRPr="001C0A6B" w:rsidRDefault="009F1810" w:rsidP="0075734D">
      <w:pPr>
        <w:pStyle w:val="Numberedpara1stindent"/>
        <w:numPr>
          <w:ilvl w:val="0"/>
          <w:numId w:val="18"/>
        </w:numPr>
        <w:ind w:left="1418" w:hanging="698"/>
      </w:pPr>
      <w:r w:rsidRPr="001C0A6B">
        <w:t>Supplementary T</w:t>
      </w:r>
      <w:r w:rsidR="007938AE" w:rsidRPr="001C0A6B">
        <w:t xml:space="preserve">erm </w:t>
      </w:r>
      <w:r w:rsidR="002D246F" w:rsidRPr="001C0A6B">
        <w:t xml:space="preserve">‘G6. Access’ </w:t>
      </w:r>
      <w:r w:rsidR="007938AE" w:rsidRPr="001C0A6B">
        <w:t xml:space="preserve">provides </w:t>
      </w:r>
      <w:r w:rsidR="00AE5CF9" w:rsidRPr="001C0A6B">
        <w:t>two options</w:t>
      </w:r>
      <w:r w:rsidR="00767B3B" w:rsidRPr="001C0A6B">
        <w:t xml:space="preserve"> where the Commonwealth requires some access to the Grantee’s records.  Option 1 gives the Commonwealth, or anyone with written authorisation from the Commonwealth, a simple right of access for the purposes of verifying that the Grant wa</w:t>
      </w:r>
      <w:r w:rsidR="00853C46" w:rsidRPr="001C0A6B">
        <w:t>s spent in accordance with the A</w:t>
      </w:r>
      <w:r w:rsidR="00767B3B" w:rsidRPr="001C0A6B">
        <w:t xml:space="preserve">greement, if the Commonwealth so requests.  Any </w:t>
      </w:r>
      <w:r w:rsidR="00FD5E89" w:rsidRPr="001C0A6B">
        <w:t xml:space="preserve">reasonable </w:t>
      </w:r>
      <w:r w:rsidR="00767B3B" w:rsidRPr="001C0A6B">
        <w:t>expenses the Grantee incurs in complying with such request</w:t>
      </w:r>
      <w:r w:rsidR="00FD5E89" w:rsidRPr="001C0A6B">
        <w:t xml:space="preserve"> are to be reimbursed by the Commonwealth. This option may be suitable if you want to provide for some access just in case it may be needed, but do not want to impose a burden on the Grantee.</w:t>
      </w:r>
      <w:r w:rsidR="00351036" w:rsidRPr="001C0A6B">
        <w:t xml:space="preserve"> If you use Option 1, you should take account of the potential cost of reimbursing the Grantee’s costs in the event you exercise this right of access.</w:t>
      </w:r>
    </w:p>
    <w:p w14:paraId="34F4F018" w14:textId="5DFF2B86" w:rsidR="00352BC5" w:rsidRPr="001C0A6B" w:rsidRDefault="00FD5E89" w:rsidP="0075734D">
      <w:pPr>
        <w:pStyle w:val="Numberedpara1stindent"/>
        <w:numPr>
          <w:ilvl w:val="0"/>
          <w:numId w:val="18"/>
        </w:numPr>
        <w:ind w:left="1418" w:hanging="698"/>
      </w:pPr>
      <w:r w:rsidRPr="001C0A6B">
        <w:t xml:space="preserve">Option 2 gives the Commonwealth broader </w:t>
      </w:r>
      <w:r w:rsidR="004C6D95" w:rsidRPr="001C0A6B">
        <w:t xml:space="preserve">rights of </w:t>
      </w:r>
      <w:r w:rsidRPr="001C0A6B">
        <w:t>access without any reimbursement of the Grantee’s costs.  This option gives the Commonwealth</w:t>
      </w:r>
      <w:r w:rsidR="004C6D95" w:rsidRPr="001C0A6B">
        <w:t xml:space="preserve"> and authorised persons, including the Auditor-General and information officers under the </w:t>
      </w:r>
      <w:r w:rsidR="004C6D95" w:rsidRPr="001C0A6B">
        <w:rPr>
          <w:i/>
        </w:rPr>
        <w:t>Australian Information Commission Act 2010</w:t>
      </w:r>
      <w:r w:rsidR="004C6D95" w:rsidRPr="001C0A6B">
        <w:t xml:space="preserve"> (Cth) </w:t>
      </w:r>
      <w:r w:rsidR="007938AE" w:rsidRPr="001C0A6B">
        <w:t xml:space="preserve">a right to access the Grantee’s premises and take copies of any Material relevant to the Activity. Accessing premises and removing Material is a significant power and </w:t>
      </w:r>
      <w:r w:rsidR="00377C32" w:rsidRPr="001C0A6B">
        <w:t xml:space="preserve">is unlikely to be necessary for most </w:t>
      </w:r>
      <w:r w:rsidR="00377C32" w:rsidRPr="001C0A6B">
        <w:lastRenderedPageBreak/>
        <w:t xml:space="preserve">Grants.  Supplementary Term ‘G6. Access’ </w:t>
      </w:r>
      <w:r w:rsidR="00853C46" w:rsidRPr="001C0A6B">
        <w:t>s</w:t>
      </w:r>
      <w:r w:rsidR="007938AE" w:rsidRPr="001C0A6B">
        <w:t xml:space="preserve">hould only be included in situations where it is </w:t>
      </w:r>
      <w:r w:rsidR="00377C32" w:rsidRPr="001C0A6B">
        <w:t>absolutely necessary</w:t>
      </w:r>
      <w:r w:rsidR="00AE5CF9" w:rsidRPr="001C0A6B">
        <w:t>.</w:t>
      </w:r>
    </w:p>
    <w:p w14:paraId="33ABA8C7" w14:textId="7597F797" w:rsidR="007938AE" w:rsidRPr="001C0A6B" w:rsidRDefault="004C6D95" w:rsidP="00097327">
      <w:pPr>
        <w:pStyle w:val="Numberedpara1stindent"/>
        <w:numPr>
          <w:ilvl w:val="0"/>
          <w:numId w:val="18"/>
        </w:numPr>
        <w:ind w:left="1418" w:hanging="698"/>
      </w:pPr>
      <w:r w:rsidRPr="001C0A6B">
        <w:t>Option 2</w:t>
      </w:r>
      <w:r w:rsidR="007938AE" w:rsidRPr="001C0A6B">
        <w:t xml:space="preserve"> may be required in Agreements where end recipients/beneficiaries of the Grant are vulnerable persons, or wher</w:t>
      </w:r>
      <w:r w:rsidR="00FC20D0" w:rsidRPr="001C0A6B">
        <w:t>e the Grantee will be handling Personal I</w:t>
      </w:r>
      <w:r w:rsidR="007938AE" w:rsidRPr="001C0A6B">
        <w:t xml:space="preserve">nformation. This clause will enable </w:t>
      </w:r>
      <w:r w:rsidR="005625B2" w:rsidRPr="001C0A6B">
        <w:t>the Commonwealth</w:t>
      </w:r>
      <w:r w:rsidR="004D2F75" w:rsidRPr="001C0A6B">
        <w:t xml:space="preserve"> </w:t>
      </w:r>
      <w:r w:rsidR="007938AE" w:rsidRPr="001C0A6B">
        <w:t>to confirm the Grantee is complying with rele</w:t>
      </w:r>
      <w:r w:rsidR="003F75D5" w:rsidRPr="001C0A6B">
        <w:t xml:space="preserve">vant legislation and standards, particularly when the Commonwealth also has a regulatory role. </w:t>
      </w:r>
    </w:p>
    <w:p w14:paraId="5B76AEE3" w14:textId="77777777" w:rsidR="007938AE" w:rsidRPr="0050138D" w:rsidRDefault="007938AE" w:rsidP="0050138D">
      <w:pPr>
        <w:pStyle w:val="Heading3"/>
        <w:numPr>
          <w:ilvl w:val="1"/>
          <w:numId w:val="17"/>
        </w:numPr>
        <w:spacing w:before="120" w:after="120"/>
        <w:ind w:left="1418" w:hanging="709"/>
        <w:rPr>
          <w:sz w:val="24"/>
          <w:szCs w:val="24"/>
        </w:rPr>
      </w:pPr>
      <w:bookmarkStart w:id="63" w:name="_Toc328738721"/>
      <w:bookmarkStart w:id="64" w:name="_Toc531616101"/>
      <w:r w:rsidRPr="0050138D">
        <w:rPr>
          <w:sz w:val="24"/>
          <w:szCs w:val="24"/>
        </w:rPr>
        <w:t>G7. Equipment and assets</w:t>
      </w:r>
      <w:bookmarkEnd w:id="63"/>
      <w:bookmarkEnd w:id="64"/>
    </w:p>
    <w:p w14:paraId="73201713" w14:textId="33F1FCFB" w:rsidR="007938AE" w:rsidRPr="001C0A6B" w:rsidRDefault="009F1810" w:rsidP="00352BC5">
      <w:pPr>
        <w:pStyle w:val="Numberedpara1stindent"/>
        <w:numPr>
          <w:ilvl w:val="0"/>
          <w:numId w:val="18"/>
        </w:numPr>
        <w:ind w:left="1418" w:hanging="698"/>
      </w:pPr>
      <w:r w:rsidRPr="001C0A6B">
        <w:t>Supplementary T</w:t>
      </w:r>
      <w:r w:rsidR="007938AE" w:rsidRPr="001C0A6B">
        <w:t xml:space="preserve">erm </w:t>
      </w:r>
      <w:r w:rsidR="002D246F" w:rsidRPr="001C0A6B">
        <w:t xml:space="preserve">‘G7. Equipment and </w:t>
      </w:r>
      <w:r w:rsidR="003E5CC9" w:rsidRPr="001C0A6B">
        <w:t>A</w:t>
      </w:r>
      <w:r w:rsidR="002D246F" w:rsidRPr="001C0A6B">
        <w:t xml:space="preserve">ssets’ </w:t>
      </w:r>
      <w:r w:rsidR="007938AE" w:rsidRPr="001C0A6B">
        <w:t>provides for additional conditions with regard to the purchase and use of equipment and assets with the Grant. It should only be used where equipment and assets are expected to form a large proportion of the Grant or there are a large number of assets required for the Activity.</w:t>
      </w:r>
    </w:p>
    <w:p w14:paraId="31222139" w14:textId="66F7A837" w:rsidR="007938AE" w:rsidRPr="001C0A6B" w:rsidRDefault="003E5CC9" w:rsidP="003E5CC9">
      <w:pPr>
        <w:pStyle w:val="Numberedpara1stindent"/>
        <w:numPr>
          <w:ilvl w:val="0"/>
          <w:numId w:val="18"/>
        </w:numPr>
        <w:ind w:left="1418" w:hanging="698"/>
      </w:pPr>
      <w:r w:rsidRPr="001C0A6B">
        <w:t>An ‘Asset’ is any item of property purchased with the Grant (see</w:t>
      </w:r>
      <w:r w:rsidR="000D0F7E" w:rsidRPr="001C0A6B">
        <w:t xml:space="preserve"> CGGC</w:t>
      </w:r>
      <w:r w:rsidRPr="001C0A6B">
        <w:t>21).  The defini</w:t>
      </w:r>
      <w:r w:rsidR="000D0F7E" w:rsidRPr="001C0A6B">
        <w:t>tion at CGGC</w:t>
      </w:r>
      <w:r w:rsidRPr="001C0A6B">
        <w:t xml:space="preserve">21 allows you to specifically exclude one or all of Activity Material, Intellectual Property Rights or real property, if you don’t want these to be treated as Assets for the purposes of this Supplementary Term.  </w:t>
      </w:r>
      <w:r w:rsidR="004D2F75" w:rsidRPr="001C0A6B">
        <w:t>Under the Agreement, e</w:t>
      </w:r>
      <w:r w:rsidR="007938AE" w:rsidRPr="001C0A6B">
        <w:t xml:space="preserve">quipment and </w:t>
      </w:r>
      <w:r w:rsidR="00C476F9" w:rsidRPr="001C0A6B">
        <w:t>A</w:t>
      </w:r>
      <w:r w:rsidR="007938AE" w:rsidRPr="001C0A6B">
        <w:t xml:space="preserve">ssets purchased by the Grantee for the purpose of undertaking the Activity are owned by the Grantee. Where the cost of the </w:t>
      </w:r>
      <w:r w:rsidR="00C476F9" w:rsidRPr="001C0A6B">
        <w:t>A</w:t>
      </w:r>
      <w:r w:rsidR="007938AE" w:rsidRPr="001C0A6B">
        <w:t xml:space="preserve">ssets comprises a significant proportion of the Grant, cost overruns </w:t>
      </w:r>
      <w:r w:rsidR="004D2F75" w:rsidRPr="001C0A6B">
        <w:t xml:space="preserve">for these </w:t>
      </w:r>
      <w:r w:rsidR="00C476F9" w:rsidRPr="001C0A6B">
        <w:t>A</w:t>
      </w:r>
      <w:r w:rsidR="004D2F75" w:rsidRPr="001C0A6B">
        <w:t xml:space="preserve">ssets </w:t>
      </w:r>
      <w:r w:rsidR="007938AE" w:rsidRPr="001C0A6B">
        <w:t>can have a significant impact on the Grantee's ability to undertake and com</w:t>
      </w:r>
      <w:r w:rsidR="00B4724C" w:rsidRPr="001C0A6B">
        <w:t>plete the Activity. T</w:t>
      </w:r>
      <w:r w:rsidR="007938AE" w:rsidRPr="001C0A6B">
        <w:t xml:space="preserve">he creation and maintenance of an </w:t>
      </w:r>
      <w:r w:rsidR="00C476F9" w:rsidRPr="001C0A6B">
        <w:t>A</w:t>
      </w:r>
      <w:r w:rsidR="007938AE" w:rsidRPr="001C0A6B">
        <w:t xml:space="preserve">sset register can assist </w:t>
      </w:r>
      <w:r w:rsidR="009F1810" w:rsidRPr="001C0A6B">
        <w:t xml:space="preserve">with managing </w:t>
      </w:r>
      <w:r w:rsidR="00C476F9" w:rsidRPr="001C0A6B">
        <w:t>A</w:t>
      </w:r>
      <w:r w:rsidR="009F1810" w:rsidRPr="001C0A6B">
        <w:t>ssets. This S</w:t>
      </w:r>
      <w:r w:rsidR="007938AE" w:rsidRPr="001C0A6B">
        <w:t>u</w:t>
      </w:r>
      <w:r w:rsidR="009F1810" w:rsidRPr="001C0A6B">
        <w:t>pplementary T</w:t>
      </w:r>
      <w:r w:rsidR="007938AE" w:rsidRPr="001C0A6B">
        <w:t xml:space="preserve">erm requires the Grantee to obtain written approval before purchasing any equipment or </w:t>
      </w:r>
      <w:r w:rsidR="00C476F9" w:rsidRPr="001C0A6B">
        <w:t>A</w:t>
      </w:r>
      <w:r w:rsidR="007938AE" w:rsidRPr="001C0A6B">
        <w:t xml:space="preserve">ssets </w:t>
      </w:r>
      <w:r w:rsidR="00C476F9" w:rsidRPr="001C0A6B">
        <w:t>for</w:t>
      </w:r>
      <w:r w:rsidR="007938AE" w:rsidRPr="001C0A6B">
        <w:t xml:space="preserve"> $5,000 (GST inclusive)</w:t>
      </w:r>
      <w:r w:rsidR="008605FC" w:rsidRPr="001C0A6B">
        <w:t xml:space="preserve"> </w:t>
      </w:r>
      <w:r w:rsidR="00C476F9" w:rsidRPr="001C0A6B">
        <w:t xml:space="preserve">or more </w:t>
      </w:r>
      <w:r w:rsidR="007938AE" w:rsidRPr="001C0A6B">
        <w:t xml:space="preserve">that aren’t listed in the Agreement.  In addition, the Grantee agrees to maintain a register of all equipment and </w:t>
      </w:r>
      <w:r w:rsidR="00C476F9" w:rsidRPr="001C0A6B">
        <w:t>A</w:t>
      </w:r>
      <w:r w:rsidR="007938AE" w:rsidRPr="001C0A6B">
        <w:t xml:space="preserve">ssets purchased </w:t>
      </w:r>
      <w:r w:rsidR="00C476F9" w:rsidRPr="001C0A6B">
        <w:t xml:space="preserve">for </w:t>
      </w:r>
      <w:r w:rsidR="007938AE" w:rsidRPr="001C0A6B">
        <w:t>$5,000</w:t>
      </w:r>
      <w:r w:rsidR="00C476F9" w:rsidRPr="001C0A6B">
        <w:t xml:space="preserve"> (GST inclusive) or more</w:t>
      </w:r>
      <w:r w:rsidR="007938AE" w:rsidRPr="001C0A6B">
        <w:t xml:space="preserve">. </w:t>
      </w:r>
    </w:p>
    <w:p w14:paraId="05616226" w14:textId="6B74CB9D" w:rsidR="007938AE" w:rsidRPr="0050138D" w:rsidRDefault="007938AE" w:rsidP="0050138D">
      <w:pPr>
        <w:pStyle w:val="Heading3"/>
        <w:numPr>
          <w:ilvl w:val="1"/>
          <w:numId w:val="17"/>
        </w:numPr>
        <w:spacing w:before="120" w:after="120"/>
        <w:ind w:left="1418" w:hanging="709"/>
        <w:rPr>
          <w:sz w:val="24"/>
          <w:szCs w:val="24"/>
        </w:rPr>
      </w:pPr>
      <w:bookmarkStart w:id="65" w:name="_Toc328738722"/>
      <w:bookmarkStart w:id="66" w:name="_Toc531616102"/>
      <w:r w:rsidRPr="0050138D">
        <w:rPr>
          <w:sz w:val="24"/>
          <w:szCs w:val="24"/>
        </w:rPr>
        <w:t>G8. Relevant qualifications</w:t>
      </w:r>
      <w:r w:rsidR="002E561C" w:rsidRPr="0050138D">
        <w:rPr>
          <w:sz w:val="24"/>
          <w:szCs w:val="24"/>
        </w:rPr>
        <w:t>,</w:t>
      </w:r>
      <w:r w:rsidRPr="0050138D">
        <w:rPr>
          <w:sz w:val="24"/>
          <w:szCs w:val="24"/>
        </w:rPr>
        <w:t xml:space="preserve"> skills</w:t>
      </w:r>
      <w:bookmarkEnd w:id="65"/>
      <w:r w:rsidR="002E561C" w:rsidRPr="0050138D">
        <w:rPr>
          <w:sz w:val="24"/>
          <w:szCs w:val="24"/>
        </w:rPr>
        <w:t xml:space="preserve"> or checks</w:t>
      </w:r>
      <w:bookmarkEnd w:id="66"/>
    </w:p>
    <w:p w14:paraId="2E6CB5ED" w14:textId="335B0B74" w:rsidR="00E718A8" w:rsidRPr="001C0A6B" w:rsidRDefault="009F1810" w:rsidP="00352BC5">
      <w:pPr>
        <w:pStyle w:val="Numberedpara1stindent"/>
        <w:numPr>
          <w:ilvl w:val="0"/>
          <w:numId w:val="18"/>
        </w:numPr>
        <w:ind w:left="1418" w:hanging="698"/>
      </w:pPr>
      <w:r w:rsidRPr="001C0A6B">
        <w:t>Supplementary T</w:t>
      </w:r>
      <w:r w:rsidR="005625B2" w:rsidRPr="001C0A6B">
        <w:t xml:space="preserve">erm </w:t>
      </w:r>
      <w:r w:rsidR="002D246F" w:rsidRPr="001C0A6B">
        <w:t>‘G8. Relevant qualifications</w:t>
      </w:r>
      <w:r w:rsidR="002E561C" w:rsidRPr="001C0A6B">
        <w:t>,</w:t>
      </w:r>
      <w:r w:rsidR="002D246F" w:rsidRPr="001C0A6B">
        <w:t xml:space="preserve"> skills</w:t>
      </w:r>
      <w:r w:rsidR="002E561C" w:rsidRPr="001C0A6B">
        <w:t xml:space="preserve"> or checks</w:t>
      </w:r>
      <w:r w:rsidR="002D246F" w:rsidRPr="001C0A6B">
        <w:t xml:space="preserve">’ </w:t>
      </w:r>
      <w:r w:rsidR="00CE3F1E" w:rsidRPr="001C0A6B">
        <w:t xml:space="preserve">provides two options for use where personnel performing work in relation to the Activity must have qualifications or skills, or pass police or other checks. </w:t>
      </w:r>
      <w:r w:rsidR="00B902E6" w:rsidRPr="001C0A6B">
        <w:t>Due to t</w:t>
      </w:r>
      <w:r w:rsidR="00E718A8" w:rsidRPr="001C0A6B">
        <w:t xml:space="preserve">he nature of the Activity, or tasks being performed, </w:t>
      </w:r>
      <w:r w:rsidR="00B902E6" w:rsidRPr="001C0A6B">
        <w:t xml:space="preserve">there </w:t>
      </w:r>
      <w:r w:rsidR="00E718A8" w:rsidRPr="001C0A6B">
        <w:t xml:space="preserve">may </w:t>
      </w:r>
      <w:r w:rsidR="00B902E6" w:rsidRPr="001C0A6B">
        <w:t>be</w:t>
      </w:r>
      <w:r w:rsidR="00E718A8" w:rsidRPr="001C0A6B">
        <w:t xml:space="preserve"> specific qualifications required by legislation or industry standards, for example, police clearances, first aid </w:t>
      </w:r>
      <w:r w:rsidR="00D03093" w:rsidRPr="001C0A6B">
        <w:t xml:space="preserve">or trade </w:t>
      </w:r>
      <w:r w:rsidR="00E718A8" w:rsidRPr="001C0A6B">
        <w:t>certificates</w:t>
      </w:r>
      <w:r w:rsidR="00D03093" w:rsidRPr="001C0A6B">
        <w:t>.</w:t>
      </w:r>
      <w:r w:rsidR="00E718A8" w:rsidRPr="001C0A6B">
        <w:t xml:space="preserve"> </w:t>
      </w:r>
    </w:p>
    <w:p w14:paraId="6FE7B3F1" w14:textId="12828E94" w:rsidR="006765F3" w:rsidRPr="001C0A6B" w:rsidRDefault="00CE3F1E" w:rsidP="00352BC5">
      <w:pPr>
        <w:pStyle w:val="Numberedpara1stindent"/>
        <w:numPr>
          <w:ilvl w:val="0"/>
          <w:numId w:val="18"/>
        </w:numPr>
        <w:ind w:left="1418" w:hanging="698"/>
      </w:pPr>
      <w:r w:rsidRPr="001C0A6B">
        <w:t xml:space="preserve">Option 1 </w:t>
      </w:r>
      <w:r w:rsidR="006765F3" w:rsidRPr="001C0A6B">
        <w:t xml:space="preserve">is non-specific and </w:t>
      </w:r>
      <w:r w:rsidRPr="001C0A6B">
        <w:t xml:space="preserve">allows you to require the Grantee </w:t>
      </w:r>
      <w:r w:rsidR="006765F3" w:rsidRPr="001C0A6B">
        <w:t xml:space="preserve">generally </w:t>
      </w:r>
      <w:r w:rsidRPr="001C0A6B">
        <w:t>to ensure that all personnel are</w:t>
      </w:r>
      <w:r w:rsidR="006765F3" w:rsidRPr="001C0A6B">
        <w:t xml:space="preserve"> appropriately skilled, qualified and pass any necessary checks</w:t>
      </w:r>
      <w:r w:rsidR="00B57840" w:rsidRPr="001C0A6B">
        <w:t xml:space="preserve">.  This option may provide some assurance if you are uncertain about </w:t>
      </w:r>
      <w:r w:rsidR="00C21949" w:rsidRPr="001C0A6B">
        <w:t>specific requirements.</w:t>
      </w:r>
      <w:r w:rsidR="006765F3" w:rsidRPr="001C0A6B">
        <w:t xml:space="preserve"> </w:t>
      </w:r>
      <w:r w:rsidR="00A129F0" w:rsidRPr="001C0A6B">
        <w:t>With regard to child safety, Option 1 should only be used if it is highly unlikely that personnel will interact with children.</w:t>
      </w:r>
    </w:p>
    <w:p w14:paraId="03FF0880" w14:textId="6C2C1EE8" w:rsidR="007938AE" w:rsidRPr="001C0A6B" w:rsidRDefault="006765F3" w:rsidP="00352BC5">
      <w:pPr>
        <w:pStyle w:val="Numberedpara1stindent"/>
        <w:numPr>
          <w:ilvl w:val="0"/>
          <w:numId w:val="18"/>
        </w:numPr>
        <w:ind w:left="1418" w:hanging="698"/>
      </w:pPr>
      <w:r w:rsidRPr="001C0A6B">
        <w:t xml:space="preserve">Option 2 </w:t>
      </w:r>
      <w:r w:rsidR="005625B2" w:rsidRPr="001C0A6B">
        <w:t xml:space="preserve">allows you </w:t>
      </w:r>
      <w:r w:rsidR="007938AE" w:rsidRPr="001C0A6B">
        <w:t xml:space="preserve">to list </w:t>
      </w:r>
      <w:r w:rsidR="00E718A8" w:rsidRPr="001C0A6B">
        <w:t xml:space="preserve">the specific </w:t>
      </w:r>
      <w:r w:rsidR="007938AE" w:rsidRPr="001C0A6B">
        <w:t xml:space="preserve">relevant qualifications or skills that </w:t>
      </w:r>
      <w:r w:rsidR="001C0A6B" w:rsidRPr="001C0A6B">
        <w:t>personnel are</w:t>
      </w:r>
      <w:r w:rsidR="007938AE" w:rsidRPr="001C0A6B">
        <w:t xml:space="preserve"> required to have</w:t>
      </w:r>
      <w:r w:rsidR="002E561C" w:rsidRPr="001C0A6B">
        <w:t xml:space="preserve"> or checks they are required to pass</w:t>
      </w:r>
      <w:r w:rsidR="007938AE" w:rsidRPr="001C0A6B">
        <w:t xml:space="preserve">. </w:t>
      </w:r>
    </w:p>
    <w:p w14:paraId="69F5CEEB" w14:textId="7CBB2077" w:rsidR="0015181E" w:rsidRPr="001C0A6B" w:rsidRDefault="007938AE" w:rsidP="001E2B64">
      <w:pPr>
        <w:pStyle w:val="Numberedpara1stindent"/>
        <w:numPr>
          <w:ilvl w:val="0"/>
          <w:numId w:val="18"/>
        </w:numPr>
        <w:ind w:left="1418" w:hanging="698"/>
      </w:pPr>
      <w:r w:rsidRPr="001C0A6B">
        <w:t>Some grant agreements contain provisions that require specific person</w:t>
      </w:r>
      <w:r w:rsidR="0038551B" w:rsidRPr="001C0A6B">
        <w:t xml:space="preserve">s </w:t>
      </w:r>
      <w:r w:rsidR="00166410" w:rsidRPr="001C0A6B">
        <w:t xml:space="preserve">to </w:t>
      </w:r>
      <w:r w:rsidR="0038551B" w:rsidRPr="001C0A6B">
        <w:t xml:space="preserve">perform specific tasks.  </w:t>
      </w:r>
      <w:r w:rsidR="001C71BA" w:rsidRPr="001C0A6B">
        <w:t>This is generally inappropriate for low-risk grants</w:t>
      </w:r>
      <w:r w:rsidR="00FA070D" w:rsidRPr="001C0A6B">
        <w:t xml:space="preserve"> and</w:t>
      </w:r>
      <w:r w:rsidR="001C71BA" w:rsidRPr="001C0A6B">
        <w:t xml:space="preserve"> </w:t>
      </w:r>
      <w:r w:rsidR="00FA070D" w:rsidRPr="001C0A6B">
        <w:t>t</w:t>
      </w:r>
      <w:r w:rsidR="002E561C" w:rsidRPr="001C0A6B">
        <w:t xml:space="preserve">his </w:t>
      </w:r>
      <w:r w:rsidR="0038551B" w:rsidRPr="001C0A6B">
        <w:t>t</w:t>
      </w:r>
      <w:r w:rsidRPr="001C0A6B">
        <w:t xml:space="preserve">emplate does not </w:t>
      </w:r>
      <w:r w:rsidR="005625B2" w:rsidRPr="001C0A6B">
        <w:t>contain that type of</w:t>
      </w:r>
      <w:r w:rsidRPr="001C0A6B">
        <w:t xml:space="preserve"> </w:t>
      </w:r>
      <w:r w:rsidR="009F1810" w:rsidRPr="001C0A6B">
        <w:t>clause.  Rather</w:t>
      </w:r>
      <w:r w:rsidR="00CA4716" w:rsidRPr="001C0A6B">
        <w:t>,</w:t>
      </w:r>
      <w:r w:rsidR="009F1810" w:rsidRPr="001C0A6B">
        <w:t xml:space="preserve"> </w:t>
      </w:r>
      <w:r w:rsidR="00FA070D" w:rsidRPr="001C0A6B">
        <w:t>Option 2</w:t>
      </w:r>
      <w:r w:rsidR="00CA4716" w:rsidRPr="001C0A6B">
        <w:t xml:space="preserve"> </w:t>
      </w:r>
      <w:r w:rsidR="005625B2" w:rsidRPr="001C0A6B">
        <w:t xml:space="preserve">allows you </w:t>
      </w:r>
      <w:r w:rsidRPr="001C0A6B">
        <w:t>to specify the skills and qualifications that persons undertaking the Activity, or parts of the Activity, are required to have</w:t>
      </w:r>
      <w:r w:rsidR="002E561C" w:rsidRPr="001C0A6B">
        <w:t xml:space="preserve"> or the checks they are to pass</w:t>
      </w:r>
      <w:r w:rsidRPr="001C0A6B">
        <w:t>, without specifying who those persons are.</w:t>
      </w:r>
    </w:p>
    <w:p w14:paraId="1DE1A659" w14:textId="77777777" w:rsidR="00A66C1A" w:rsidRPr="001C0A6B" w:rsidRDefault="00FA070D" w:rsidP="001E2B64">
      <w:pPr>
        <w:pStyle w:val="Numberedpara1stindent"/>
        <w:numPr>
          <w:ilvl w:val="0"/>
          <w:numId w:val="18"/>
        </w:numPr>
        <w:ind w:left="1418" w:hanging="698"/>
      </w:pPr>
      <w:r w:rsidRPr="001C0A6B">
        <w:t xml:space="preserve">If the Activity will involve contact with vulnerable persons, this template is not appropriate and you should use the Standard Grant Agreement template and </w:t>
      </w:r>
      <w:r w:rsidRPr="001C0A6B">
        <w:lastRenderedPageBreak/>
        <w:t>incorporate the full Vulnerable Persons clause from the clause bank.  A Vulnerable Person is defined for the purposes of the Grant Template Suite as: “an individual aged 18 years and above who is or may be unable to take care of themselves, or is unable to protect themselves against harm or exploitation for any reason, including age, physical or mental illness, trauma or disability, pregnancy, the influence, or past or existing use, of alcohol, drugs or substances or any other reason</w:t>
      </w:r>
      <w:r w:rsidR="00A66C1A" w:rsidRPr="001C0A6B">
        <w:t>”.</w:t>
      </w:r>
    </w:p>
    <w:p w14:paraId="4D02DB2A" w14:textId="5199878F" w:rsidR="00FA070D" w:rsidRPr="001C0A6B" w:rsidRDefault="00A66C1A" w:rsidP="001E2B64">
      <w:pPr>
        <w:pStyle w:val="Numberedpara1stindent"/>
        <w:numPr>
          <w:ilvl w:val="0"/>
          <w:numId w:val="18"/>
        </w:numPr>
        <w:ind w:left="1418" w:hanging="698"/>
      </w:pPr>
      <w:r w:rsidRPr="001C0A6B">
        <w:t>If the Activity will involve contact with children (individuals aged under 18 years), the Standard Grant Agreement template, incorporating the full Child Safety clause from the clause bank, should be used: a) where the Gra</w:t>
      </w:r>
      <w:r w:rsidR="00A129F0" w:rsidRPr="001C0A6B">
        <w:t xml:space="preserve">nt is for services directly to </w:t>
      </w:r>
      <w:r w:rsidRPr="001C0A6B">
        <w:t xml:space="preserve">children; and b) for Grant Activities that involve contact with children that is a usual part of, and more than incidental to, the Grant Activity.  </w:t>
      </w:r>
    </w:p>
    <w:p w14:paraId="426F7AEF" w14:textId="3F34D8AD" w:rsidR="00A66C1A" w:rsidRPr="001C0A6B" w:rsidRDefault="00A129F0" w:rsidP="001E2B64">
      <w:pPr>
        <w:pStyle w:val="Numberedpara1stindent"/>
        <w:numPr>
          <w:ilvl w:val="0"/>
          <w:numId w:val="18"/>
        </w:numPr>
        <w:ind w:left="1418" w:hanging="698"/>
      </w:pPr>
      <w:r w:rsidRPr="001C0A6B">
        <w:t xml:space="preserve">In other circumstances where the Activity involves children, Supplementary Term </w:t>
      </w:r>
      <w:r w:rsidR="00166410" w:rsidRPr="001C0A6B">
        <w:t>‘</w:t>
      </w:r>
      <w:r w:rsidRPr="001C0A6B">
        <w:t>G8A</w:t>
      </w:r>
      <w:r w:rsidR="00166410" w:rsidRPr="001C0A6B">
        <w:t>. Child Safety’</w:t>
      </w:r>
      <w:r w:rsidRPr="001C0A6B">
        <w:t xml:space="preserve"> should be used if it is possible or likely that personnel will interact with children but not to the extent requiring the full Child Safety clause. </w:t>
      </w:r>
      <w:r w:rsidR="00166410" w:rsidRPr="001C0A6B">
        <w:t>Supplementary Term ‘G8A</w:t>
      </w:r>
      <w:r w:rsidR="00165DD9" w:rsidRPr="001C0A6B">
        <w:t>.</w:t>
      </w:r>
      <w:r w:rsidR="00166410" w:rsidRPr="001C0A6B">
        <w:t xml:space="preserve"> Child Safety’ </w:t>
      </w:r>
      <w:r w:rsidR="00C63F06" w:rsidRPr="001C0A6B">
        <w:t xml:space="preserve">requires the Grantee to comply with all </w:t>
      </w:r>
      <w:r w:rsidR="00B978AD" w:rsidRPr="001C0A6B">
        <w:t>Australian</w:t>
      </w:r>
      <w:r w:rsidR="00C63F06" w:rsidRPr="001C0A6B">
        <w:t xml:space="preserve"> law</w:t>
      </w:r>
      <w:r w:rsidR="00B978AD" w:rsidRPr="001C0A6B">
        <w:t xml:space="preserve"> relating to employing or engaging people who work or volunteer with children.   This includes working with children checks and mandatory reporting. </w:t>
      </w:r>
      <w:r w:rsidR="00165DD9" w:rsidRPr="001C0A6B">
        <w:t>The Commonwealth can ask the Grantee for</w:t>
      </w:r>
      <w:r w:rsidR="006E7967" w:rsidRPr="001C0A6B">
        <w:t xml:space="preserve"> an</w:t>
      </w:r>
      <w:r w:rsidR="00165DD9" w:rsidRPr="001C0A6B">
        <w:t xml:space="preserve"> annual statement of compliance with this requirement.</w:t>
      </w:r>
      <w:r w:rsidR="00B978AD" w:rsidRPr="001C0A6B">
        <w:t xml:space="preserve"> </w:t>
      </w:r>
      <w:r w:rsidR="00F67AE2">
        <w:rPr>
          <w:highlight w:val="cyan"/>
        </w:rPr>
        <w:t>I</w:t>
      </w:r>
      <w:r w:rsidR="00636C75">
        <w:rPr>
          <w:highlight w:val="cyan"/>
        </w:rPr>
        <w:t>f</w:t>
      </w:r>
      <w:r w:rsidR="000A31BF" w:rsidRPr="00636C75">
        <w:rPr>
          <w:highlight w:val="cyan"/>
        </w:rPr>
        <w:t xml:space="preserve"> </w:t>
      </w:r>
      <w:r w:rsidR="000A31BF" w:rsidRPr="002D1CDE">
        <w:rPr>
          <w:highlight w:val="cyan"/>
        </w:rPr>
        <w:t xml:space="preserve">the Grantee </w:t>
      </w:r>
      <w:r w:rsidR="00636C75">
        <w:rPr>
          <w:highlight w:val="cyan"/>
        </w:rPr>
        <w:t>engages</w:t>
      </w:r>
      <w:r w:rsidR="00135934" w:rsidRPr="002D1CDE">
        <w:rPr>
          <w:highlight w:val="cyan"/>
        </w:rPr>
        <w:t xml:space="preserve"> a subcontractor</w:t>
      </w:r>
      <w:r w:rsidR="000A31BF" w:rsidRPr="002D1CDE">
        <w:rPr>
          <w:highlight w:val="cyan"/>
        </w:rPr>
        <w:t xml:space="preserve"> or if the subcontractor has any secondary subcontracts, then the</w:t>
      </w:r>
      <w:r w:rsidR="00F67AE2">
        <w:rPr>
          <w:highlight w:val="cyan"/>
        </w:rPr>
        <w:t xml:space="preserve"> Grantee,</w:t>
      </w:r>
      <w:r w:rsidR="000A31BF" w:rsidRPr="002D1CDE">
        <w:rPr>
          <w:highlight w:val="cyan"/>
        </w:rPr>
        <w:t xml:space="preserve"> </w:t>
      </w:r>
      <w:r w:rsidR="00135934" w:rsidRPr="002D1CDE">
        <w:rPr>
          <w:highlight w:val="cyan"/>
        </w:rPr>
        <w:t>subcontractor</w:t>
      </w:r>
      <w:r w:rsidR="000A31BF" w:rsidRPr="002D1CDE">
        <w:rPr>
          <w:highlight w:val="cyan"/>
        </w:rPr>
        <w:t xml:space="preserve"> </w:t>
      </w:r>
      <w:r w:rsidR="00636C75">
        <w:rPr>
          <w:highlight w:val="cyan"/>
        </w:rPr>
        <w:t>and</w:t>
      </w:r>
      <w:r w:rsidR="000A31BF" w:rsidRPr="002D1CDE">
        <w:rPr>
          <w:highlight w:val="cyan"/>
        </w:rPr>
        <w:t xml:space="preserve"> any secondary subcontracts are also required to </w:t>
      </w:r>
      <w:r w:rsidR="00636C75">
        <w:rPr>
          <w:highlight w:val="cyan"/>
        </w:rPr>
        <w:t xml:space="preserve">impose and </w:t>
      </w:r>
      <w:r w:rsidR="000A31BF" w:rsidRPr="002D1CDE">
        <w:rPr>
          <w:highlight w:val="cyan"/>
        </w:rPr>
        <w:t xml:space="preserve">comply with </w:t>
      </w:r>
      <w:r w:rsidR="00636C75">
        <w:rPr>
          <w:highlight w:val="cyan"/>
        </w:rPr>
        <w:t>the same child safety obligations</w:t>
      </w:r>
      <w:r w:rsidR="003306C0" w:rsidRPr="002D1CDE">
        <w:rPr>
          <w:highlight w:val="cyan"/>
        </w:rPr>
        <w:t>.</w:t>
      </w:r>
    </w:p>
    <w:p w14:paraId="161004F6" w14:textId="77777777" w:rsidR="007938AE" w:rsidRPr="005636FF" w:rsidRDefault="007938AE" w:rsidP="0050138D">
      <w:pPr>
        <w:pStyle w:val="Heading3"/>
        <w:numPr>
          <w:ilvl w:val="1"/>
          <w:numId w:val="17"/>
        </w:numPr>
        <w:spacing w:before="120" w:after="120"/>
        <w:ind w:left="1418" w:hanging="709"/>
      </w:pPr>
      <w:bookmarkStart w:id="67" w:name="_Toc529286703"/>
      <w:bookmarkStart w:id="68" w:name="_Toc529287738"/>
      <w:bookmarkStart w:id="69" w:name="_Toc529287864"/>
      <w:bookmarkStart w:id="70" w:name="_Toc529288067"/>
      <w:bookmarkStart w:id="71" w:name="_Toc529288132"/>
      <w:bookmarkStart w:id="72" w:name="_Toc529288183"/>
      <w:bookmarkStart w:id="73" w:name="_Toc529288375"/>
      <w:bookmarkStart w:id="74" w:name="_Toc529349834"/>
      <w:bookmarkStart w:id="75" w:name="_Toc328738723"/>
      <w:bookmarkStart w:id="76" w:name="_Toc531616103"/>
      <w:bookmarkEnd w:id="67"/>
      <w:bookmarkEnd w:id="68"/>
      <w:bookmarkEnd w:id="69"/>
      <w:bookmarkEnd w:id="70"/>
      <w:bookmarkEnd w:id="71"/>
      <w:bookmarkEnd w:id="72"/>
      <w:bookmarkEnd w:id="73"/>
      <w:bookmarkEnd w:id="74"/>
      <w:r w:rsidRPr="0050138D">
        <w:rPr>
          <w:sz w:val="24"/>
          <w:szCs w:val="24"/>
        </w:rPr>
        <w:t>G9. Activity specific legislation, policies and industry standards</w:t>
      </w:r>
      <w:bookmarkEnd w:id="75"/>
      <w:bookmarkEnd w:id="76"/>
    </w:p>
    <w:p w14:paraId="7F9B00F1" w14:textId="77777777" w:rsidR="007938AE" w:rsidRPr="001C0A6B" w:rsidRDefault="009F1810" w:rsidP="00352BC5">
      <w:pPr>
        <w:pStyle w:val="Numberedpara1stindent"/>
        <w:numPr>
          <w:ilvl w:val="0"/>
          <w:numId w:val="18"/>
        </w:numPr>
        <w:ind w:left="1418" w:hanging="698"/>
      </w:pPr>
      <w:r w:rsidRPr="001C0A6B">
        <w:t>S</w:t>
      </w:r>
      <w:r w:rsidR="00AF0B6B" w:rsidRPr="001C0A6B">
        <w:t>upplementary</w:t>
      </w:r>
      <w:r w:rsidRPr="001C0A6B">
        <w:t xml:space="preserve"> T</w:t>
      </w:r>
      <w:r w:rsidR="007938AE" w:rsidRPr="001C0A6B">
        <w:t xml:space="preserve">erm </w:t>
      </w:r>
      <w:r w:rsidR="00CA4716" w:rsidRPr="001C0A6B">
        <w:t xml:space="preserve">‘G9. Activity specific legislation, policies and industry standards’ </w:t>
      </w:r>
      <w:r w:rsidR="007938AE" w:rsidRPr="001C0A6B">
        <w:t xml:space="preserve">allows you to list relevant legislation, policy and/or industry standards that </w:t>
      </w:r>
      <w:r w:rsidR="00731AAD" w:rsidRPr="001C0A6B">
        <w:t>are particularly relevant</w:t>
      </w:r>
      <w:r w:rsidR="007938AE" w:rsidRPr="001C0A6B">
        <w:t xml:space="preserve"> to the Activity. Although it is not necessary to restate requirements that already exist in law, specific grant programs may have policy objectives which are relevant to promote when engaging with the community. </w:t>
      </w:r>
    </w:p>
    <w:p w14:paraId="78802ADD" w14:textId="77777777" w:rsidR="007938AE" w:rsidRPr="001C0A6B" w:rsidRDefault="007938AE" w:rsidP="001E2B64">
      <w:pPr>
        <w:pStyle w:val="Numberedpara1stindent"/>
        <w:numPr>
          <w:ilvl w:val="0"/>
          <w:numId w:val="18"/>
        </w:numPr>
        <w:ind w:left="1418" w:hanging="698"/>
      </w:pPr>
      <w:r w:rsidRPr="001C0A6B">
        <w:t xml:space="preserve">For some Activities, you may wish to ensure that the Grantee complies with </w:t>
      </w:r>
      <w:r w:rsidR="00731AAD" w:rsidRPr="001C0A6B">
        <w:t xml:space="preserve">your </w:t>
      </w:r>
      <w:r w:rsidRPr="001C0A6B">
        <w:t xml:space="preserve">internal </w:t>
      </w:r>
      <w:r w:rsidR="007E153D" w:rsidRPr="001C0A6B">
        <w:t>entity</w:t>
      </w:r>
      <w:r w:rsidRPr="001C0A6B">
        <w:t xml:space="preserve"> policies.  For example, where the Grantee's personnel are likely to be inter</w:t>
      </w:r>
      <w:r w:rsidR="00113995" w:rsidRPr="001C0A6B">
        <w:t xml:space="preserve">acting or working closely with </w:t>
      </w:r>
      <w:r w:rsidR="007E153D" w:rsidRPr="001C0A6B">
        <w:t>entity</w:t>
      </w:r>
      <w:r w:rsidRPr="001C0A6B">
        <w:t xml:space="preserve"> </w:t>
      </w:r>
      <w:r w:rsidR="00113995" w:rsidRPr="001C0A6B">
        <w:t xml:space="preserve">staff, or regularly attending </w:t>
      </w:r>
      <w:r w:rsidR="007E153D" w:rsidRPr="001C0A6B">
        <w:t>entity</w:t>
      </w:r>
      <w:r w:rsidRPr="001C0A6B">
        <w:t xml:space="preserve"> premises, it may be appropriate to list the Australian Public Service Code</w:t>
      </w:r>
      <w:r w:rsidR="004371DD" w:rsidRPr="001C0A6B">
        <w:t xml:space="preserve"> of Conduct or internal </w:t>
      </w:r>
      <w:r w:rsidR="007E153D" w:rsidRPr="001C0A6B">
        <w:t>entity</w:t>
      </w:r>
      <w:r w:rsidR="004371DD" w:rsidRPr="001C0A6B">
        <w:t xml:space="preserve"> work, health and s</w:t>
      </w:r>
      <w:r w:rsidRPr="001C0A6B">
        <w:t>afety policies.</w:t>
      </w:r>
    </w:p>
    <w:p w14:paraId="67F9504D" w14:textId="6BCA86F4" w:rsidR="0015181E" w:rsidRPr="001C0A6B" w:rsidRDefault="007938AE" w:rsidP="001E2B64">
      <w:pPr>
        <w:pStyle w:val="Numberedpara1stindent"/>
        <w:numPr>
          <w:ilvl w:val="0"/>
          <w:numId w:val="18"/>
        </w:numPr>
        <w:ind w:left="1418" w:hanging="698"/>
      </w:pPr>
      <w:r w:rsidRPr="001C0A6B">
        <w:t xml:space="preserve">It is important to understand the purpose and potential </w:t>
      </w:r>
      <w:r w:rsidR="00AF0B6B" w:rsidRPr="001C0A6B">
        <w:t>consequences of incl</w:t>
      </w:r>
      <w:r w:rsidR="009F1810" w:rsidRPr="001C0A6B">
        <w:t>uding Supplementary T</w:t>
      </w:r>
      <w:r w:rsidRPr="001C0A6B">
        <w:t>erm</w:t>
      </w:r>
      <w:r w:rsidR="00113995" w:rsidRPr="001C0A6B">
        <w:t xml:space="preserve"> ‘G9. Activity specific legislation, policies and industry standards’</w:t>
      </w:r>
      <w:r w:rsidRPr="001C0A6B">
        <w:t xml:space="preserve">.  By including a requirement to comply with specific legislation or policy, the Grantee is bound by the Agreement to do so.  Failure to comply could potentially expose the Grantee to the enforcement provisions of the Agreement, including withholding payments and/or termination for default.  </w:t>
      </w:r>
    </w:p>
    <w:p w14:paraId="53A83C5F" w14:textId="12B77AE7" w:rsidR="0038493B" w:rsidRPr="001C0A6B" w:rsidRDefault="0038493B" w:rsidP="001E2B64">
      <w:pPr>
        <w:pStyle w:val="Numberedpara1stindent"/>
        <w:numPr>
          <w:ilvl w:val="0"/>
          <w:numId w:val="18"/>
        </w:numPr>
        <w:ind w:left="1418" w:hanging="698"/>
      </w:pPr>
      <w:r w:rsidRPr="001C0A6B">
        <w:t xml:space="preserve">Supplementary Term ‘G9A. Fraud’ allows you to specifically address the risk of fraud, if that is a risk in the circumstances of the Grant or your entity mandates a fraud clause in its agreements. However, if fraud is a risk you should consider whether this template, which is designed for low risk, simple grant agreements, is the right template to use. </w:t>
      </w:r>
    </w:p>
    <w:p w14:paraId="628A8917" w14:textId="77777777" w:rsidR="007938AE" w:rsidRPr="0050138D" w:rsidRDefault="007938AE" w:rsidP="0050138D">
      <w:pPr>
        <w:pStyle w:val="Heading3"/>
        <w:numPr>
          <w:ilvl w:val="1"/>
          <w:numId w:val="17"/>
        </w:numPr>
        <w:spacing w:before="120" w:after="120"/>
        <w:ind w:left="1418" w:hanging="709"/>
        <w:rPr>
          <w:sz w:val="24"/>
          <w:szCs w:val="24"/>
        </w:rPr>
      </w:pPr>
      <w:bookmarkStart w:id="77" w:name="_Toc328738724"/>
      <w:bookmarkStart w:id="78" w:name="_Toc531616104"/>
      <w:r w:rsidRPr="0050138D">
        <w:rPr>
          <w:sz w:val="24"/>
          <w:szCs w:val="24"/>
        </w:rPr>
        <w:t>G10. Commonwealth material, facilities and assistance</w:t>
      </w:r>
      <w:bookmarkEnd w:id="77"/>
      <w:bookmarkEnd w:id="78"/>
      <w:r w:rsidRPr="0050138D">
        <w:rPr>
          <w:sz w:val="24"/>
          <w:szCs w:val="24"/>
        </w:rPr>
        <w:t xml:space="preserve"> </w:t>
      </w:r>
    </w:p>
    <w:p w14:paraId="77BA1F81" w14:textId="46F05D06" w:rsidR="007938AE" w:rsidRPr="001C0A6B" w:rsidRDefault="009F1810" w:rsidP="00352BC5">
      <w:pPr>
        <w:pStyle w:val="Numberedpara1stindent"/>
        <w:numPr>
          <w:ilvl w:val="0"/>
          <w:numId w:val="18"/>
        </w:numPr>
        <w:ind w:left="1418" w:hanging="698"/>
      </w:pPr>
      <w:r w:rsidRPr="001C0A6B">
        <w:t>Supplementary T</w:t>
      </w:r>
      <w:r w:rsidR="007938AE" w:rsidRPr="001C0A6B">
        <w:t xml:space="preserve">erm </w:t>
      </w:r>
      <w:r w:rsidR="00113995" w:rsidRPr="001C0A6B">
        <w:t>‘G10. Commonwealth</w:t>
      </w:r>
      <w:r w:rsidR="006E7967" w:rsidRPr="001C0A6B">
        <w:t xml:space="preserve"> M</w:t>
      </w:r>
      <w:r w:rsidR="00113995" w:rsidRPr="001C0A6B">
        <w:t xml:space="preserve">aterial, facilities and assistance’ </w:t>
      </w:r>
      <w:r w:rsidR="007938AE" w:rsidRPr="001C0A6B">
        <w:t xml:space="preserve">allows you to specify any Commonwealth Material or assistance to be provided to the Grantee by the Commonwealth, in addition to the Grant.  Types of assistance that </w:t>
      </w:r>
      <w:r w:rsidR="007938AE" w:rsidRPr="001C0A6B">
        <w:lastRenderedPageBreak/>
        <w:t xml:space="preserve">could be provided include documentation, equipment, access to premises and administrative support.  </w:t>
      </w:r>
    </w:p>
    <w:p w14:paraId="3A578423" w14:textId="3F95CA5B" w:rsidR="0015181E" w:rsidRPr="001C0A6B" w:rsidRDefault="007938AE" w:rsidP="001E2B64">
      <w:pPr>
        <w:pStyle w:val="Numberedpara1stindent"/>
        <w:numPr>
          <w:ilvl w:val="0"/>
          <w:numId w:val="18"/>
        </w:numPr>
        <w:ind w:left="1418" w:hanging="698"/>
      </w:pPr>
      <w:r w:rsidRPr="001C0A6B">
        <w:t xml:space="preserve">It is important to note that </w:t>
      </w:r>
      <w:r w:rsidR="009F1810" w:rsidRPr="001C0A6B">
        <w:t>not including Supplementary T</w:t>
      </w:r>
      <w:r w:rsidRPr="001C0A6B">
        <w:t>erm</w:t>
      </w:r>
      <w:r w:rsidR="006E20B1" w:rsidRPr="001C0A6B">
        <w:t xml:space="preserve"> ‘G10. </w:t>
      </w:r>
      <w:r w:rsidR="006E7967" w:rsidRPr="001C0A6B">
        <w:t>Commonwealth</w:t>
      </w:r>
      <w:r w:rsidR="006E20B1" w:rsidRPr="001C0A6B">
        <w:t xml:space="preserve"> </w:t>
      </w:r>
      <w:r w:rsidR="006E7967" w:rsidRPr="001C0A6B">
        <w:t>M</w:t>
      </w:r>
      <w:r w:rsidR="006E20B1" w:rsidRPr="001C0A6B">
        <w:t>aterial, facilities and assistance’</w:t>
      </w:r>
      <w:r w:rsidR="00222DC5" w:rsidRPr="001C0A6B">
        <w:t>,</w:t>
      </w:r>
      <w:r w:rsidRPr="001C0A6B">
        <w:t xml:space="preserve"> or failing to include a particular form of assistance in this section</w:t>
      </w:r>
      <w:r w:rsidR="00222DC5" w:rsidRPr="001C0A6B">
        <w:t>,</w:t>
      </w:r>
      <w:r w:rsidRPr="001C0A6B">
        <w:t xml:space="preserve"> does not prohibit </w:t>
      </w:r>
      <w:r w:rsidR="00222DC5" w:rsidRPr="001C0A6B">
        <w:t>you</w:t>
      </w:r>
      <w:r w:rsidRPr="001C0A6B">
        <w:t xml:space="preserve"> from providing </w:t>
      </w:r>
      <w:r w:rsidR="009F1810" w:rsidRPr="001C0A6B">
        <w:t>that assistance.  Rather, this Supplementary T</w:t>
      </w:r>
      <w:r w:rsidRPr="001C0A6B">
        <w:t>erm allows you to include any items that may have formed the basis for reaching agreement to undertake the Activity.</w:t>
      </w:r>
    </w:p>
    <w:p w14:paraId="4A74F853" w14:textId="77777777" w:rsidR="007938AE" w:rsidRPr="0050138D" w:rsidRDefault="007938AE" w:rsidP="0050138D">
      <w:pPr>
        <w:pStyle w:val="Heading3"/>
        <w:numPr>
          <w:ilvl w:val="1"/>
          <w:numId w:val="17"/>
        </w:numPr>
        <w:spacing w:before="120" w:after="120"/>
        <w:ind w:left="1418" w:hanging="709"/>
        <w:rPr>
          <w:sz w:val="24"/>
          <w:szCs w:val="24"/>
        </w:rPr>
      </w:pPr>
      <w:bookmarkStart w:id="79" w:name="_Toc328738725"/>
      <w:bookmarkStart w:id="80" w:name="_Toc531616105"/>
      <w:r w:rsidRPr="0050138D">
        <w:rPr>
          <w:sz w:val="24"/>
          <w:szCs w:val="24"/>
        </w:rPr>
        <w:t>G11. Jurisdiction</w:t>
      </w:r>
      <w:bookmarkEnd w:id="79"/>
      <w:bookmarkEnd w:id="80"/>
    </w:p>
    <w:p w14:paraId="0467582E" w14:textId="77777777" w:rsidR="007938AE" w:rsidRPr="001C0A6B" w:rsidRDefault="009F1810" w:rsidP="00352BC5">
      <w:pPr>
        <w:pStyle w:val="Numberedpara1stindent"/>
        <w:numPr>
          <w:ilvl w:val="0"/>
          <w:numId w:val="18"/>
        </w:numPr>
        <w:ind w:left="1418" w:hanging="698"/>
      </w:pPr>
      <w:r w:rsidRPr="001C0A6B">
        <w:t>Supplementary T</w:t>
      </w:r>
      <w:r w:rsidR="007938AE" w:rsidRPr="001C0A6B">
        <w:t>erm</w:t>
      </w:r>
      <w:r w:rsidR="006E2437" w:rsidRPr="001C0A6B">
        <w:t xml:space="preserve"> ‘G11. Jurisdiction’</w:t>
      </w:r>
      <w:r w:rsidR="007938AE" w:rsidRPr="001C0A6B">
        <w:t xml:space="preserve"> allows you to specify which jurisdiction’s law will govern the Agreement.  This may be appropriate where the Agreement is being used across a variety of states and territories.</w:t>
      </w:r>
    </w:p>
    <w:p w14:paraId="0BAE8FE4" w14:textId="77777777" w:rsidR="007938AE" w:rsidRPr="001C0A6B" w:rsidRDefault="007938AE" w:rsidP="001E2B64">
      <w:pPr>
        <w:pStyle w:val="Numberedpara1stindent"/>
        <w:numPr>
          <w:ilvl w:val="0"/>
          <w:numId w:val="18"/>
        </w:numPr>
        <w:ind w:left="1418" w:hanging="698"/>
      </w:pPr>
      <w:r w:rsidRPr="001C0A6B">
        <w:t xml:space="preserve">It is not uncommon for Commonwealth grant agreements to specify that they are governed by the law of the Australian Capital Territory (ACT).  This may make sense to the </w:t>
      </w:r>
      <w:r w:rsidR="007E153D" w:rsidRPr="001C0A6B">
        <w:t>entity</w:t>
      </w:r>
      <w:r w:rsidRPr="001C0A6B">
        <w:t xml:space="preserve"> administering the grant and the drafter of the </w:t>
      </w:r>
      <w:r w:rsidR="00036256" w:rsidRPr="001C0A6B">
        <w:t xml:space="preserve">agreement, </w:t>
      </w:r>
      <w:r w:rsidRPr="001C0A6B">
        <w:t xml:space="preserve">where they are based in the ACT.  However, it may not be appropriate where the agreement is executed in a state </w:t>
      </w:r>
      <w:r w:rsidR="00423FDB" w:rsidRPr="001C0A6B">
        <w:t>office, for the purposes of a grant in that s</w:t>
      </w:r>
      <w:r w:rsidRPr="001C0A6B">
        <w:t>tate.  In this situation, it is likely that any disputes or other issues would be bes</w:t>
      </w:r>
      <w:r w:rsidR="00423FDB" w:rsidRPr="001C0A6B">
        <w:t>t dealt with by a court in the state applying the laws of that s</w:t>
      </w:r>
      <w:r w:rsidRPr="001C0A6B">
        <w:t xml:space="preserve">tate (such as general contract law or any specific laws relevant to the Activity being undertaken). </w:t>
      </w:r>
    </w:p>
    <w:p w14:paraId="42D2D3A0" w14:textId="77777777" w:rsidR="007938AE" w:rsidRPr="0050138D" w:rsidRDefault="00C76FBB" w:rsidP="0050138D">
      <w:pPr>
        <w:pStyle w:val="Heading3"/>
        <w:numPr>
          <w:ilvl w:val="1"/>
          <w:numId w:val="17"/>
        </w:numPr>
        <w:spacing w:before="120" w:after="120"/>
        <w:ind w:left="1418" w:hanging="709"/>
        <w:rPr>
          <w:sz w:val="24"/>
          <w:szCs w:val="24"/>
        </w:rPr>
      </w:pPr>
      <w:bookmarkStart w:id="81" w:name="_Toc531616106"/>
      <w:r w:rsidRPr="0050138D">
        <w:rPr>
          <w:sz w:val="24"/>
          <w:szCs w:val="24"/>
        </w:rPr>
        <w:t>G12. Grantee t</w:t>
      </w:r>
      <w:r w:rsidR="007938AE" w:rsidRPr="0050138D">
        <w:rPr>
          <w:sz w:val="24"/>
          <w:szCs w:val="24"/>
        </w:rPr>
        <w:t>rustee of a Trust</w:t>
      </w:r>
      <w:bookmarkEnd w:id="81"/>
    </w:p>
    <w:p w14:paraId="2D0D8B00" w14:textId="77777777" w:rsidR="007938AE" w:rsidRPr="00B51BEF" w:rsidRDefault="009F1810" w:rsidP="00352BC5">
      <w:pPr>
        <w:pStyle w:val="Numberedpara1stindent"/>
        <w:numPr>
          <w:ilvl w:val="0"/>
          <w:numId w:val="18"/>
        </w:numPr>
        <w:ind w:left="1418" w:hanging="698"/>
      </w:pPr>
      <w:r w:rsidRPr="00B51BEF">
        <w:t>S</w:t>
      </w:r>
      <w:r w:rsidR="007938AE" w:rsidRPr="00B51BEF">
        <w:t>up</w:t>
      </w:r>
      <w:r w:rsidRPr="00B51BEF">
        <w:t>plementary T</w:t>
      </w:r>
      <w:r w:rsidR="0038551B" w:rsidRPr="00B51BEF">
        <w:t xml:space="preserve">erm </w:t>
      </w:r>
      <w:r w:rsidR="00C76FBB" w:rsidRPr="00B51BEF">
        <w:t xml:space="preserve">‘G12. Grantee trustee of a Trust’ </w:t>
      </w:r>
      <w:r w:rsidRPr="00B51BEF">
        <w:t xml:space="preserve">should </w:t>
      </w:r>
      <w:r w:rsidR="00C76FBB" w:rsidRPr="00B51BEF">
        <w:t xml:space="preserve">be </w:t>
      </w:r>
      <w:r w:rsidRPr="00B51BEF">
        <w:t>include</w:t>
      </w:r>
      <w:r w:rsidR="00C76FBB" w:rsidRPr="00B51BEF">
        <w:t>d where the Grantee is the t</w:t>
      </w:r>
      <w:r w:rsidR="007938AE" w:rsidRPr="00B51BEF">
        <w:t xml:space="preserve">rustee of a Trust. </w:t>
      </w:r>
    </w:p>
    <w:p w14:paraId="6957F868" w14:textId="77777777" w:rsidR="007938AE" w:rsidRPr="00B51BEF" w:rsidRDefault="007938AE" w:rsidP="00C76FBB">
      <w:pPr>
        <w:pStyle w:val="Numberedpara1stindent"/>
        <w:numPr>
          <w:ilvl w:val="0"/>
          <w:numId w:val="18"/>
        </w:numPr>
        <w:ind w:left="1418" w:hanging="698"/>
      </w:pPr>
      <w:r w:rsidRPr="00B51BEF">
        <w:t>Trusts can have a variety structures and differing constitutions.  Similarly, the law that applies to Trusts may differ across jurisdictions. If you are entering into an Agree</w:t>
      </w:r>
      <w:r w:rsidR="00B23691" w:rsidRPr="00B51BEF">
        <w:t>ment with a Grantee who is the t</w:t>
      </w:r>
      <w:r w:rsidRPr="00B51BEF">
        <w:t xml:space="preserve">rustee of a Trust and the Grantee has raised any concerns with the inclusion of this clause or has proposed amendments to this clause, you should </w:t>
      </w:r>
      <w:r w:rsidR="00B767E7" w:rsidRPr="00B51BEF">
        <w:t>seek legal advice</w:t>
      </w:r>
      <w:r w:rsidRPr="00B51BEF">
        <w:t xml:space="preserve">. </w:t>
      </w:r>
    </w:p>
    <w:p w14:paraId="6EE1A5E4" w14:textId="77777777" w:rsidR="007938AE" w:rsidRPr="004374F7" w:rsidRDefault="007938AE" w:rsidP="008D7168">
      <w:pPr>
        <w:pStyle w:val="Heading2"/>
        <w:numPr>
          <w:ilvl w:val="0"/>
          <w:numId w:val="17"/>
        </w:numPr>
        <w:spacing w:before="120" w:after="120"/>
        <w:ind w:left="357" w:hanging="357"/>
        <w:rPr>
          <w:sz w:val="28"/>
          <w:szCs w:val="28"/>
        </w:rPr>
      </w:pPr>
      <w:bookmarkStart w:id="82" w:name="_Toc328738726"/>
      <w:bookmarkStart w:id="83" w:name="_Toc531616107"/>
      <w:r w:rsidRPr="004374F7">
        <w:rPr>
          <w:sz w:val="28"/>
          <w:szCs w:val="28"/>
        </w:rPr>
        <w:t>Signatures</w:t>
      </w:r>
      <w:bookmarkEnd w:id="82"/>
      <w:bookmarkEnd w:id="83"/>
    </w:p>
    <w:p w14:paraId="61A5FC2F" w14:textId="01A35018" w:rsidR="007938AE" w:rsidRPr="00ED42D5" w:rsidRDefault="007938AE" w:rsidP="001E2B64">
      <w:pPr>
        <w:pStyle w:val="Numberedpara1stindent"/>
        <w:numPr>
          <w:ilvl w:val="0"/>
          <w:numId w:val="18"/>
        </w:numPr>
        <w:ind w:left="1418" w:hanging="698"/>
      </w:pPr>
      <w:r w:rsidRPr="00ED42D5">
        <w:t>The signatures page is where the Grantee and the Commonwealth indicate their assent to, and execute, the Agreement.  Once the Agreement has bee</w:t>
      </w:r>
      <w:r w:rsidR="00A82240" w:rsidRPr="00ED42D5">
        <w:t xml:space="preserve">n executed it will be ‘on foot’, </w:t>
      </w:r>
      <w:r w:rsidRPr="00ED42D5">
        <w:t xml:space="preserve">and the Parties will be legally bound by it. </w:t>
      </w:r>
    </w:p>
    <w:p w14:paraId="37C887B1" w14:textId="77777777" w:rsidR="00622F43" w:rsidRPr="00ED42D5" w:rsidRDefault="00622F43" w:rsidP="00970BDF">
      <w:pPr>
        <w:pStyle w:val="Numberedpara1stindent"/>
        <w:numPr>
          <w:ilvl w:val="0"/>
          <w:numId w:val="18"/>
        </w:numPr>
        <w:ind w:left="1418" w:hanging="698"/>
      </w:pPr>
      <w:r w:rsidRPr="00ED42D5">
        <w:t>Included in the template are signature blocks for four common legal structures that will be relevant for entities likely to receive grants from the Commonwealth.  You can modify the signature page to suit the particular Grantee.  If you are unsure of the appropria</w:t>
      </w:r>
      <w:r w:rsidR="00B23691" w:rsidRPr="00ED42D5">
        <w:t>te way to execute the Agreement</w:t>
      </w:r>
      <w:r w:rsidRPr="00ED42D5">
        <w:t xml:space="preserve"> you should </w:t>
      </w:r>
      <w:r w:rsidR="00EF7633" w:rsidRPr="00ED42D5">
        <w:t>seek legal advice</w:t>
      </w:r>
      <w:r w:rsidRPr="00ED42D5">
        <w:t xml:space="preserve">.  </w:t>
      </w:r>
    </w:p>
    <w:p w14:paraId="230A6B5E" w14:textId="26A7E6AA" w:rsidR="00622F43" w:rsidRPr="00ED42D5" w:rsidRDefault="00622F43" w:rsidP="00622F43">
      <w:pPr>
        <w:pStyle w:val="Numberedpara1stindent"/>
        <w:numPr>
          <w:ilvl w:val="0"/>
          <w:numId w:val="18"/>
        </w:numPr>
        <w:ind w:left="1418" w:hanging="698"/>
      </w:pPr>
      <w:r w:rsidRPr="00ED42D5">
        <w:t>A model signature b</w:t>
      </w:r>
      <w:r w:rsidR="00B23691" w:rsidRPr="00ED42D5">
        <w:t>lock has not been included for t</w:t>
      </w:r>
      <w:r w:rsidRPr="00ED42D5">
        <w:t>r</w:t>
      </w:r>
      <w:r w:rsidR="00B23691" w:rsidRPr="00ED42D5">
        <w:t>ustees.  If the Grantee is the t</w:t>
      </w:r>
      <w:r w:rsidRPr="00ED42D5">
        <w:t xml:space="preserve">rustee of a Trust you will need to determine the appropriate method of executing the Agreement. </w:t>
      </w:r>
    </w:p>
    <w:p w14:paraId="1248C9D9" w14:textId="4CF76050" w:rsidR="006278C1" w:rsidRPr="00ED42D5" w:rsidRDefault="006278C1" w:rsidP="00622F43">
      <w:pPr>
        <w:pStyle w:val="Numberedpara1stindent"/>
        <w:numPr>
          <w:ilvl w:val="0"/>
          <w:numId w:val="18"/>
        </w:numPr>
        <w:ind w:left="1418" w:hanging="698"/>
      </w:pPr>
      <w:r w:rsidRPr="00ED42D5">
        <w:t>In some situations, a representative of the Grantee (other than a Director, such as the Parties’ representatives) will be executing the Agreement on behalf of the Grantee.  It is important that the signatory has sufficient authority to enter into the Grant on behalf of the Party they represent. You should ask the Grantee to confirm the way in which it will be executing the Agreement and the basis upon which this is being done. If necessary, seek legal advice.</w:t>
      </w:r>
    </w:p>
    <w:p w14:paraId="31A663EA" w14:textId="77777777" w:rsidR="007938AE" w:rsidRPr="004374F7" w:rsidRDefault="00C07A72" w:rsidP="008D7168">
      <w:pPr>
        <w:pStyle w:val="Heading2"/>
        <w:numPr>
          <w:ilvl w:val="0"/>
          <w:numId w:val="17"/>
        </w:numPr>
        <w:spacing w:before="120" w:after="120"/>
        <w:ind w:left="357" w:hanging="357"/>
        <w:rPr>
          <w:sz w:val="28"/>
          <w:szCs w:val="28"/>
        </w:rPr>
      </w:pPr>
      <w:bookmarkStart w:id="84" w:name="_Frequently_Asked_Questions"/>
      <w:bookmarkStart w:id="85" w:name="_Toc328738732"/>
      <w:bookmarkStart w:id="86" w:name="_Toc531616108"/>
      <w:bookmarkEnd w:id="84"/>
      <w:r>
        <w:rPr>
          <w:sz w:val="28"/>
          <w:szCs w:val="28"/>
        </w:rPr>
        <w:lastRenderedPageBreak/>
        <w:t>Frequently asked q</w:t>
      </w:r>
      <w:r w:rsidR="007938AE" w:rsidRPr="004374F7">
        <w:rPr>
          <w:sz w:val="28"/>
          <w:szCs w:val="28"/>
        </w:rPr>
        <w:t>uestions</w:t>
      </w:r>
      <w:bookmarkEnd w:id="85"/>
      <w:bookmarkEnd w:id="86"/>
    </w:p>
    <w:p w14:paraId="5753C945" w14:textId="77777777" w:rsidR="007938AE" w:rsidRPr="00ED42D5" w:rsidRDefault="007938AE" w:rsidP="0030464C">
      <w:pPr>
        <w:pStyle w:val="Numberedpara1stindent"/>
        <w:numPr>
          <w:ilvl w:val="0"/>
          <w:numId w:val="38"/>
        </w:numPr>
      </w:pPr>
      <w:r w:rsidRPr="00ED42D5">
        <w:rPr>
          <w:b/>
        </w:rPr>
        <w:t>Can I write my</w:t>
      </w:r>
      <w:r w:rsidR="0038551B" w:rsidRPr="00ED42D5">
        <w:rPr>
          <w:b/>
        </w:rPr>
        <w:t xml:space="preserve"> own </w:t>
      </w:r>
      <w:r w:rsidR="00C07A72" w:rsidRPr="00ED42D5">
        <w:rPr>
          <w:b/>
        </w:rPr>
        <w:t>terms and conditions</w:t>
      </w:r>
      <w:r w:rsidR="0038551B" w:rsidRPr="00ED42D5">
        <w:rPr>
          <w:b/>
        </w:rPr>
        <w:t xml:space="preserve"> to include in the t</w:t>
      </w:r>
      <w:r w:rsidRPr="00ED42D5">
        <w:rPr>
          <w:b/>
        </w:rPr>
        <w:t>emplate?</w:t>
      </w:r>
    </w:p>
    <w:p w14:paraId="445D3DEC" w14:textId="0B401287" w:rsidR="007938AE" w:rsidRPr="00ED42D5" w:rsidRDefault="007938AE" w:rsidP="00EB7CAA">
      <w:pPr>
        <w:pStyle w:val="Numberedpara1stindent"/>
        <w:numPr>
          <w:ilvl w:val="0"/>
          <w:numId w:val="0"/>
        </w:numPr>
        <w:ind w:left="1418"/>
        <w:rPr>
          <w:i/>
        </w:rPr>
      </w:pPr>
      <w:r w:rsidRPr="00ED42D5">
        <w:rPr>
          <w:b/>
          <w:i/>
        </w:rPr>
        <w:t>No</w:t>
      </w:r>
      <w:r w:rsidR="003414CA" w:rsidRPr="00ED42D5">
        <w:rPr>
          <w:i/>
        </w:rPr>
        <w:t>.  T</w:t>
      </w:r>
      <w:r w:rsidRPr="00ED42D5">
        <w:rPr>
          <w:i/>
        </w:rPr>
        <w:t>o en</w:t>
      </w:r>
      <w:r w:rsidR="0038551B" w:rsidRPr="00ED42D5">
        <w:rPr>
          <w:i/>
        </w:rPr>
        <w:t xml:space="preserve">sure consistency across all </w:t>
      </w:r>
      <w:r w:rsidR="006E7967" w:rsidRPr="00ED42D5">
        <w:rPr>
          <w:i/>
        </w:rPr>
        <w:t>Simple (</w:t>
      </w:r>
      <w:r w:rsidR="0038551B" w:rsidRPr="00ED42D5">
        <w:rPr>
          <w:i/>
        </w:rPr>
        <w:t>low-</w:t>
      </w:r>
      <w:r w:rsidRPr="00ED42D5">
        <w:rPr>
          <w:i/>
        </w:rPr>
        <w:t>risk</w:t>
      </w:r>
      <w:r w:rsidR="006E7967" w:rsidRPr="00ED42D5">
        <w:rPr>
          <w:i/>
        </w:rPr>
        <w:t>)</w:t>
      </w:r>
      <w:r w:rsidRPr="00ED42D5">
        <w:rPr>
          <w:i/>
        </w:rPr>
        <w:t xml:space="preserve"> </w:t>
      </w:r>
      <w:r w:rsidR="009D5856" w:rsidRPr="00ED42D5">
        <w:rPr>
          <w:i/>
        </w:rPr>
        <w:t>Commonwealth g</w:t>
      </w:r>
      <w:r w:rsidR="003414CA" w:rsidRPr="00ED42D5">
        <w:rPr>
          <w:i/>
        </w:rPr>
        <w:t xml:space="preserve">rants, you cannot </w:t>
      </w:r>
      <w:r w:rsidRPr="00ED42D5">
        <w:rPr>
          <w:i/>
        </w:rPr>
        <w:t xml:space="preserve">add to or amend the </w:t>
      </w:r>
      <w:r w:rsidR="0038551B" w:rsidRPr="00ED42D5">
        <w:rPr>
          <w:i/>
        </w:rPr>
        <w:t>t</w:t>
      </w:r>
      <w:r w:rsidRPr="00ED42D5">
        <w:rPr>
          <w:i/>
        </w:rPr>
        <w:t>emplate except i</w:t>
      </w:r>
      <w:r w:rsidR="0038551B" w:rsidRPr="00ED42D5">
        <w:rPr>
          <w:i/>
        </w:rPr>
        <w:t>n the highlighted areas</w:t>
      </w:r>
      <w:r w:rsidRPr="00ED42D5">
        <w:rPr>
          <w:i/>
        </w:rPr>
        <w:t xml:space="preserve">. If you consider that additional clauses are necessary or </w:t>
      </w:r>
      <w:r w:rsidR="003414CA" w:rsidRPr="00ED42D5">
        <w:rPr>
          <w:i/>
        </w:rPr>
        <w:t xml:space="preserve">significant </w:t>
      </w:r>
      <w:r w:rsidRPr="00ED42D5">
        <w:rPr>
          <w:i/>
        </w:rPr>
        <w:t>amendments need to be made, you should reconsider your assessment of t</w:t>
      </w:r>
      <w:r w:rsidR="00DC25E6" w:rsidRPr="00ED42D5">
        <w:rPr>
          <w:i/>
        </w:rPr>
        <w:t>he proposed g</w:t>
      </w:r>
      <w:r w:rsidR="00EB7CAA" w:rsidRPr="00ED42D5">
        <w:rPr>
          <w:i/>
        </w:rPr>
        <w:t>rant as being 'low-</w:t>
      </w:r>
      <w:r w:rsidRPr="00ED42D5">
        <w:rPr>
          <w:i/>
        </w:rPr>
        <w:t>risk'.</w:t>
      </w:r>
    </w:p>
    <w:p w14:paraId="481D691D" w14:textId="77777777" w:rsidR="007938AE" w:rsidRPr="00ED42D5" w:rsidRDefault="007938AE" w:rsidP="0030464C">
      <w:pPr>
        <w:pStyle w:val="Numberedpara1stindent"/>
        <w:numPr>
          <w:ilvl w:val="0"/>
          <w:numId w:val="38"/>
        </w:numPr>
      </w:pPr>
      <w:r w:rsidRPr="00ED42D5">
        <w:rPr>
          <w:b/>
        </w:rPr>
        <w:t>Can I change the way th</w:t>
      </w:r>
      <w:r w:rsidR="0038551B" w:rsidRPr="00ED42D5">
        <w:rPr>
          <w:b/>
        </w:rPr>
        <w:t>e t</w:t>
      </w:r>
      <w:r w:rsidRPr="00ED42D5">
        <w:rPr>
          <w:b/>
        </w:rPr>
        <w:t>emplate looks?</w:t>
      </w:r>
    </w:p>
    <w:p w14:paraId="2B566A55" w14:textId="77777777" w:rsidR="007938AE" w:rsidRPr="00ED42D5" w:rsidRDefault="007938AE" w:rsidP="00EB7CAA">
      <w:pPr>
        <w:pStyle w:val="Numberedpara1stindent"/>
        <w:numPr>
          <w:ilvl w:val="0"/>
          <w:numId w:val="0"/>
        </w:numPr>
        <w:ind w:left="1418"/>
        <w:rPr>
          <w:i/>
        </w:rPr>
      </w:pPr>
      <w:r w:rsidRPr="00ED42D5">
        <w:rPr>
          <w:b/>
          <w:i/>
        </w:rPr>
        <w:t>Yes</w:t>
      </w:r>
      <w:r w:rsidRPr="00ED42D5">
        <w:rPr>
          <w:i/>
        </w:rPr>
        <w:t xml:space="preserve">. You can </w:t>
      </w:r>
      <w:r w:rsidR="003414CA" w:rsidRPr="00ED42D5">
        <w:rPr>
          <w:i/>
        </w:rPr>
        <w:t>include</w:t>
      </w:r>
      <w:r w:rsidRPr="00ED42D5">
        <w:rPr>
          <w:i/>
        </w:rPr>
        <w:t xml:space="preserve"> your own </w:t>
      </w:r>
      <w:r w:rsidR="007E153D" w:rsidRPr="00ED42D5">
        <w:rPr>
          <w:i/>
        </w:rPr>
        <w:t>entity</w:t>
      </w:r>
      <w:r w:rsidRPr="00ED42D5">
        <w:rPr>
          <w:i/>
        </w:rPr>
        <w:t xml:space="preserve"> in</w:t>
      </w:r>
      <w:r w:rsidR="0038551B" w:rsidRPr="00ED42D5">
        <w:rPr>
          <w:i/>
        </w:rPr>
        <w:t>signia and references into the t</w:t>
      </w:r>
      <w:r w:rsidRPr="00ED42D5">
        <w:rPr>
          <w:i/>
        </w:rPr>
        <w:t xml:space="preserve">emplate, for example, on the cover page. However, you should be careful not </w:t>
      </w:r>
      <w:r w:rsidR="006B5F8F" w:rsidRPr="00ED42D5">
        <w:rPr>
          <w:i/>
        </w:rPr>
        <w:t>to change the structure of the t</w:t>
      </w:r>
      <w:r w:rsidR="003414CA" w:rsidRPr="00ED42D5">
        <w:rPr>
          <w:i/>
        </w:rPr>
        <w:t>emplate, except in the highlighted areas</w:t>
      </w:r>
      <w:r w:rsidRPr="00ED42D5">
        <w:rPr>
          <w:i/>
        </w:rPr>
        <w:t>, and make sure that any changes are appli</w:t>
      </w:r>
      <w:r w:rsidR="0038551B" w:rsidRPr="00ED42D5">
        <w:rPr>
          <w:i/>
        </w:rPr>
        <w:t>ed consistently throughout the t</w:t>
      </w:r>
      <w:r w:rsidRPr="00ED42D5">
        <w:rPr>
          <w:i/>
        </w:rPr>
        <w:t xml:space="preserve">emplate.  </w:t>
      </w:r>
    </w:p>
    <w:p w14:paraId="2D3A0ED4" w14:textId="77777777" w:rsidR="007938AE" w:rsidRPr="004D5F0C" w:rsidRDefault="007938AE" w:rsidP="0030464C">
      <w:pPr>
        <w:pStyle w:val="Numberedpara1stindent"/>
        <w:numPr>
          <w:ilvl w:val="0"/>
          <w:numId w:val="38"/>
        </w:numPr>
      </w:pPr>
      <w:r w:rsidRPr="004D5F0C">
        <w:rPr>
          <w:b/>
        </w:rPr>
        <w:t xml:space="preserve">Can I add additional documents to the </w:t>
      </w:r>
      <w:r w:rsidR="00C07A72" w:rsidRPr="004D5F0C">
        <w:rPr>
          <w:b/>
        </w:rPr>
        <w:t>template</w:t>
      </w:r>
      <w:r w:rsidRPr="004D5F0C">
        <w:rPr>
          <w:b/>
        </w:rPr>
        <w:t>?</w:t>
      </w:r>
    </w:p>
    <w:p w14:paraId="2757AD97" w14:textId="77777777" w:rsidR="007938AE" w:rsidRPr="004D5F0C" w:rsidRDefault="007938AE" w:rsidP="00EB7CAA">
      <w:pPr>
        <w:pStyle w:val="Numberedpara1stindent"/>
        <w:numPr>
          <w:ilvl w:val="0"/>
          <w:numId w:val="0"/>
        </w:numPr>
        <w:ind w:left="1418"/>
        <w:rPr>
          <w:i/>
        </w:rPr>
      </w:pPr>
      <w:r w:rsidRPr="004D5F0C">
        <w:rPr>
          <w:b/>
          <w:i/>
        </w:rPr>
        <w:t>Yes</w:t>
      </w:r>
      <w:r w:rsidRPr="004D5F0C">
        <w:rPr>
          <w:i/>
        </w:rPr>
        <w:t xml:space="preserve">.  Where additional documents have been incorporated into the Agreement by reference </w:t>
      </w:r>
      <w:r w:rsidR="002F45A3" w:rsidRPr="004D5F0C">
        <w:rPr>
          <w:i/>
        </w:rPr>
        <w:t>you should include</w:t>
      </w:r>
      <w:r w:rsidRPr="004D5F0C">
        <w:rPr>
          <w:i/>
        </w:rPr>
        <w:t xml:space="preserve"> them </w:t>
      </w:r>
      <w:r w:rsidR="002F45A3" w:rsidRPr="004D5F0C">
        <w:rPr>
          <w:i/>
        </w:rPr>
        <w:t>in</w:t>
      </w:r>
      <w:r w:rsidRPr="004D5F0C">
        <w:rPr>
          <w:i/>
        </w:rPr>
        <w:t xml:space="preserve"> the Agreement as schedules.  For example, </w:t>
      </w:r>
      <w:r w:rsidR="002F45A3" w:rsidRPr="004D5F0C">
        <w:rPr>
          <w:i/>
        </w:rPr>
        <w:t>you</w:t>
      </w:r>
      <w:r w:rsidRPr="004D5F0C">
        <w:rPr>
          <w:i/>
        </w:rPr>
        <w:t xml:space="preserve"> may wish to include </w:t>
      </w:r>
      <w:r w:rsidR="00C07A72" w:rsidRPr="004D5F0C">
        <w:rPr>
          <w:i/>
        </w:rPr>
        <w:t>reporting templates under i</w:t>
      </w:r>
      <w:r w:rsidRPr="004D5F0C">
        <w:rPr>
          <w:i/>
        </w:rPr>
        <w:t xml:space="preserve">tem </w:t>
      </w:r>
      <w:r w:rsidR="00C07A72" w:rsidRPr="004D5F0C">
        <w:rPr>
          <w:i/>
        </w:rPr>
        <w:t>‘</w:t>
      </w:r>
      <w:r w:rsidRPr="004D5F0C">
        <w:rPr>
          <w:i/>
        </w:rPr>
        <w:t>E</w:t>
      </w:r>
      <w:r w:rsidR="00C07A72" w:rsidRPr="004D5F0C">
        <w:rPr>
          <w:i/>
        </w:rPr>
        <w:t>. Reporting’</w:t>
      </w:r>
      <w:r w:rsidRPr="004D5F0C">
        <w:rPr>
          <w:i/>
        </w:rPr>
        <w:t xml:space="preserve"> in the Grant Details, so that it is clear to the Grantee </w:t>
      </w:r>
      <w:r w:rsidR="002F45A3" w:rsidRPr="004D5F0C">
        <w:rPr>
          <w:i/>
        </w:rPr>
        <w:t xml:space="preserve">what is </w:t>
      </w:r>
      <w:r w:rsidRPr="004D5F0C">
        <w:rPr>
          <w:i/>
        </w:rPr>
        <w:t>the required format for reports.  This could be done by including the reporting template as an additional schedule at the end of the Agreemen</w:t>
      </w:r>
      <w:r w:rsidR="00C07A72" w:rsidRPr="004D5F0C">
        <w:rPr>
          <w:i/>
        </w:rPr>
        <w:t>t and including a reference in i</w:t>
      </w:r>
      <w:r w:rsidRPr="004D5F0C">
        <w:rPr>
          <w:i/>
        </w:rPr>
        <w:t>tem</w:t>
      </w:r>
      <w:r w:rsidR="00C07A72" w:rsidRPr="004D5F0C">
        <w:rPr>
          <w:i/>
        </w:rPr>
        <w:t xml:space="preserve"> ‘E. Reporting’</w:t>
      </w:r>
      <w:r w:rsidRPr="004D5F0C">
        <w:rPr>
          <w:i/>
        </w:rPr>
        <w:t xml:space="preserve">.  </w:t>
      </w:r>
    </w:p>
    <w:p w14:paraId="69AB33C6" w14:textId="77777777" w:rsidR="007938AE" w:rsidRPr="004D5F0C" w:rsidRDefault="007938AE" w:rsidP="00EB7CAA">
      <w:pPr>
        <w:pStyle w:val="Numberedpara1stindent"/>
        <w:numPr>
          <w:ilvl w:val="0"/>
          <w:numId w:val="0"/>
        </w:numPr>
        <w:ind w:left="1418"/>
        <w:rPr>
          <w:i/>
        </w:rPr>
      </w:pPr>
      <w:r w:rsidRPr="004D5F0C">
        <w:rPr>
          <w:i/>
        </w:rPr>
        <w:t>You cannot add addition</w:t>
      </w:r>
      <w:r w:rsidR="0038551B" w:rsidRPr="004D5F0C">
        <w:rPr>
          <w:i/>
        </w:rPr>
        <w:t>al terms and conditions to the t</w:t>
      </w:r>
      <w:r w:rsidRPr="004D5F0C">
        <w:rPr>
          <w:i/>
        </w:rPr>
        <w:t>emplate as schedules.</w:t>
      </w:r>
    </w:p>
    <w:p w14:paraId="67EE1C6D" w14:textId="77777777" w:rsidR="007938AE" w:rsidRPr="004D5F0C" w:rsidRDefault="0038551B" w:rsidP="0030464C">
      <w:pPr>
        <w:pStyle w:val="Numberedpara1stindent"/>
        <w:numPr>
          <w:ilvl w:val="0"/>
          <w:numId w:val="38"/>
        </w:numPr>
        <w:rPr>
          <w:b/>
        </w:rPr>
      </w:pPr>
      <w:r w:rsidRPr="004D5F0C">
        <w:rPr>
          <w:b/>
        </w:rPr>
        <w:t>Can I use the t</w:t>
      </w:r>
      <w:r w:rsidR="007938AE" w:rsidRPr="004D5F0C">
        <w:rPr>
          <w:b/>
        </w:rPr>
        <w:t>emplate for multiple grants?</w:t>
      </w:r>
    </w:p>
    <w:p w14:paraId="34C57836" w14:textId="77777777" w:rsidR="007938AE" w:rsidRPr="004D5F0C" w:rsidRDefault="007938AE" w:rsidP="00EB7CAA">
      <w:pPr>
        <w:pStyle w:val="Numberedpara1stindent"/>
        <w:numPr>
          <w:ilvl w:val="0"/>
          <w:numId w:val="0"/>
        </w:numPr>
        <w:ind w:left="1418"/>
        <w:rPr>
          <w:i/>
        </w:rPr>
      </w:pPr>
      <w:r w:rsidRPr="004D5F0C">
        <w:rPr>
          <w:b/>
          <w:i/>
        </w:rPr>
        <w:t>Yes</w:t>
      </w:r>
      <w:r w:rsidRPr="004D5F0C">
        <w:t xml:space="preserve">.  </w:t>
      </w:r>
      <w:r w:rsidRPr="004D5F0C">
        <w:rPr>
          <w:i/>
        </w:rPr>
        <w:t xml:space="preserve">The </w:t>
      </w:r>
      <w:r w:rsidR="0038551B" w:rsidRPr="004D5F0C">
        <w:rPr>
          <w:i/>
        </w:rPr>
        <w:t>template</w:t>
      </w:r>
      <w:r w:rsidRPr="004D5F0C">
        <w:rPr>
          <w:i/>
        </w:rPr>
        <w:t xml:space="preserve"> has been de</w:t>
      </w:r>
      <w:r w:rsidR="00C07A72" w:rsidRPr="004D5F0C">
        <w:rPr>
          <w:i/>
        </w:rPr>
        <w:t>signed to accommodate multiple Grants or A</w:t>
      </w:r>
      <w:r w:rsidRPr="004D5F0C">
        <w:rPr>
          <w:i/>
        </w:rPr>
        <w:t xml:space="preserve">ctivities. However, adding additional grants or activities to the Agreement may increase the complexity of the Agreement and </w:t>
      </w:r>
      <w:r w:rsidR="00BD2C8A" w:rsidRPr="004D5F0C">
        <w:rPr>
          <w:i/>
        </w:rPr>
        <w:t xml:space="preserve">may </w:t>
      </w:r>
      <w:r w:rsidRPr="004D5F0C">
        <w:rPr>
          <w:i/>
        </w:rPr>
        <w:t xml:space="preserve">affect the overall risk profile of the Agreement.  </w:t>
      </w:r>
      <w:r w:rsidR="00BD2C8A" w:rsidRPr="004D5F0C">
        <w:rPr>
          <w:i/>
        </w:rPr>
        <w:t>I</w:t>
      </w:r>
      <w:r w:rsidRPr="004D5F0C">
        <w:rPr>
          <w:i/>
        </w:rPr>
        <w:t>t wi</w:t>
      </w:r>
      <w:r w:rsidR="0038551B" w:rsidRPr="004D5F0C">
        <w:rPr>
          <w:i/>
        </w:rPr>
        <w:t>ll be inappropriate to use the t</w:t>
      </w:r>
      <w:r w:rsidR="00C07A72" w:rsidRPr="004D5F0C">
        <w:rPr>
          <w:i/>
        </w:rPr>
        <w:t>emplate for multiple G</w:t>
      </w:r>
      <w:r w:rsidRPr="004D5F0C">
        <w:rPr>
          <w:i/>
        </w:rPr>
        <w:t>rants where this would cause the Agreement to be considered medium or hig</w:t>
      </w:r>
      <w:r w:rsidR="00C07A72" w:rsidRPr="004D5F0C">
        <w:rPr>
          <w:i/>
        </w:rPr>
        <w:t>h risk. Regardless of how many G</w:t>
      </w:r>
      <w:r w:rsidRPr="004D5F0C">
        <w:rPr>
          <w:i/>
        </w:rPr>
        <w:t>rants are</w:t>
      </w:r>
      <w:r w:rsidR="0038551B" w:rsidRPr="004D5F0C">
        <w:rPr>
          <w:i/>
        </w:rPr>
        <w:t xml:space="preserve"> included in the Agreement the t</w:t>
      </w:r>
      <w:r w:rsidRPr="004D5F0C">
        <w:rPr>
          <w:i/>
        </w:rPr>
        <w:t>empl</w:t>
      </w:r>
      <w:r w:rsidR="0038551B" w:rsidRPr="004D5F0C">
        <w:rPr>
          <w:i/>
        </w:rPr>
        <w:t>ate should only be used for low-</w:t>
      </w:r>
      <w:r w:rsidRPr="004D5F0C">
        <w:rPr>
          <w:i/>
        </w:rPr>
        <w:t>risk grants.</w:t>
      </w:r>
    </w:p>
    <w:p w14:paraId="16A177B3" w14:textId="77777777" w:rsidR="007938AE" w:rsidRPr="004D5F0C" w:rsidRDefault="007938AE" w:rsidP="00EB7CAA">
      <w:pPr>
        <w:pStyle w:val="Numberedpara1stindent"/>
        <w:numPr>
          <w:ilvl w:val="0"/>
          <w:numId w:val="0"/>
        </w:numPr>
        <w:ind w:left="1418"/>
        <w:rPr>
          <w:i/>
        </w:rPr>
      </w:pPr>
      <w:r w:rsidRPr="004D5F0C">
        <w:rPr>
          <w:i/>
        </w:rPr>
        <w:t xml:space="preserve">Only Grants </w:t>
      </w:r>
      <w:r w:rsidR="00BD2C8A" w:rsidRPr="004D5F0C">
        <w:rPr>
          <w:i/>
        </w:rPr>
        <w:t xml:space="preserve">with the same </w:t>
      </w:r>
      <w:r w:rsidRPr="004D5F0C">
        <w:rPr>
          <w:i/>
        </w:rPr>
        <w:t xml:space="preserve">Grantee can be covered by the one Agreement. Where the Grantee is a different legal entity - even where it is part of the same corporate 'group' - a new Agreement should be used. </w:t>
      </w:r>
    </w:p>
    <w:p w14:paraId="4B79DDD3" w14:textId="77777777" w:rsidR="007938AE" w:rsidRPr="004D5F0C" w:rsidRDefault="001533C1" w:rsidP="0030464C">
      <w:pPr>
        <w:pStyle w:val="Numberedpara1stindent"/>
        <w:numPr>
          <w:ilvl w:val="0"/>
          <w:numId w:val="38"/>
        </w:numPr>
        <w:ind w:left="1418" w:hanging="698"/>
      </w:pPr>
      <w:r w:rsidRPr="004D5F0C">
        <w:rPr>
          <w:b/>
        </w:rPr>
        <w:t>Why doesn’t the t</w:t>
      </w:r>
      <w:r w:rsidR="007938AE" w:rsidRPr="004D5F0C">
        <w:rPr>
          <w:b/>
        </w:rPr>
        <w:t>emplate require Commonwealth approval of subcontractors?</w:t>
      </w:r>
    </w:p>
    <w:p w14:paraId="1D3FD2A7" w14:textId="77777777" w:rsidR="007938AE" w:rsidRPr="004D5F0C" w:rsidRDefault="007938AE" w:rsidP="00EB7CAA">
      <w:pPr>
        <w:pStyle w:val="Numberedpara1stindent"/>
        <w:numPr>
          <w:ilvl w:val="0"/>
          <w:numId w:val="0"/>
        </w:numPr>
        <w:ind w:left="1418"/>
        <w:rPr>
          <w:i/>
        </w:rPr>
      </w:pPr>
      <w:r w:rsidRPr="004D5F0C">
        <w:rPr>
          <w:i/>
        </w:rPr>
        <w:t>This template is desi</w:t>
      </w:r>
      <w:r w:rsidR="0038551B" w:rsidRPr="004D5F0C">
        <w:rPr>
          <w:i/>
        </w:rPr>
        <w:t>gned for use in relation to low-</w:t>
      </w:r>
      <w:r w:rsidRPr="004D5F0C">
        <w:rPr>
          <w:i/>
        </w:rPr>
        <w:t xml:space="preserve">risk grants - with the Grantee responsible for the performance of the Activity and compliance with the requirements of the Agreement. </w:t>
      </w:r>
      <w:r w:rsidR="00BC471A" w:rsidRPr="004D5F0C">
        <w:rPr>
          <w:i/>
        </w:rPr>
        <w:t>You should carefully consider if</w:t>
      </w:r>
      <w:r w:rsidRPr="004D5F0C">
        <w:rPr>
          <w:i/>
        </w:rPr>
        <w:t xml:space="preserve"> the identity of su</w:t>
      </w:r>
      <w:r w:rsidR="00BC471A" w:rsidRPr="004D5F0C">
        <w:rPr>
          <w:i/>
        </w:rPr>
        <w:t>bcontractors is a material issue. Where it is</w:t>
      </w:r>
      <w:r w:rsidRPr="004D5F0C">
        <w:rPr>
          <w:i/>
        </w:rPr>
        <w:t>, you should reconsider your assessmen</w:t>
      </w:r>
      <w:r w:rsidR="0038551B" w:rsidRPr="004D5F0C">
        <w:rPr>
          <w:i/>
        </w:rPr>
        <w:t>t of the proposed grant as 'low-</w:t>
      </w:r>
      <w:r w:rsidRPr="004D5F0C">
        <w:rPr>
          <w:i/>
        </w:rPr>
        <w:t>risk'</w:t>
      </w:r>
      <w:r w:rsidR="00BC471A" w:rsidRPr="004D5F0C">
        <w:rPr>
          <w:i/>
        </w:rPr>
        <w:t xml:space="preserve"> and the use of the template</w:t>
      </w:r>
      <w:r w:rsidRPr="004D5F0C">
        <w:rPr>
          <w:i/>
        </w:rPr>
        <w:t xml:space="preserve">. </w:t>
      </w:r>
    </w:p>
    <w:p w14:paraId="348112D5" w14:textId="77777777" w:rsidR="0025010F" w:rsidRDefault="0025010F">
      <w:pPr>
        <w:rPr>
          <w:b/>
          <w:bCs/>
          <w:color w:val="000000"/>
          <w:sz w:val="24"/>
          <w:szCs w:val="24"/>
        </w:rPr>
      </w:pPr>
      <w:r>
        <w:rPr>
          <w:b/>
          <w:sz w:val="24"/>
          <w:szCs w:val="24"/>
        </w:rPr>
        <w:br w:type="page"/>
      </w:r>
    </w:p>
    <w:p w14:paraId="56BC37C4" w14:textId="77777777" w:rsidR="007938AE" w:rsidRPr="004D5F0C" w:rsidRDefault="007938AE" w:rsidP="0030464C">
      <w:pPr>
        <w:pStyle w:val="Numberedpara1stindent"/>
        <w:numPr>
          <w:ilvl w:val="0"/>
          <w:numId w:val="38"/>
        </w:numPr>
      </w:pPr>
      <w:r w:rsidRPr="004D5F0C">
        <w:rPr>
          <w:b/>
        </w:rPr>
        <w:lastRenderedPageBreak/>
        <w:t>Can I specify my own insurance requirements?</w:t>
      </w:r>
    </w:p>
    <w:p w14:paraId="0DB4317F" w14:textId="1ED5F031" w:rsidR="007938AE" w:rsidRPr="004D5F0C" w:rsidRDefault="007938AE" w:rsidP="00EB7CAA">
      <w:pPr>
        <w:pStyle w:val="Numberedpara1stindent"/>
        <w:numPr>
          <w:ilvl w:val="0"/>
          <w:numId w:val="0"/>
        </w:numPr>
        <w:ind w:left="1418"/>
      </w:pPr>
      <w:r w:rsidRPr="004D5F0C">
        <w:rPr>
          <w:b/>
          <w:i/>
        </w:rPr>
        <w:t>No</w:t>
      </w:r>
      <w:r w:rsidRPr="004D5F0C">
        <w:t xml:space="preserve">.  </w:t>
      </w:r>
      <w:r w:rsidRPr="004D5F0C">
        <w:rPr>
          <w:i/>
        </w:rPr>
        <w:t xml:space="preserve">The default position under the </w:t>
      </w:r>
      <w:r w:rsidR="00F4567C" w:rsidRPr="004D5F0C">
        <w:rPr>
          <w:i/>
        </w:rPr>
        <w:t xml:space="preserve">Commonwealth </w:t>
      </w:r>
      <w:r w:rsidRPr="004D5F0C">
        <w:rPr>
          <w:i/>
        </w:rPr>
        <w:t>General Grant Conditions</w:t>
      </w:r>
      <w:r w:rsidR="00F4567C" w:rsidRPr="004D5F0C">
        <w:rPr>
          <w:i/>
        </w:rPr>
        <w:t xml:space="preserve"> (CGGCs)</w:t>
      </w:r>
      <w:r w:rsidRPr="004D5F0C">
        <w:rPr>
          <w:i/>
        </w:rPr>
        <w:t xml:space="preserve"> is that the Grantee is required to maintain adequate insurance for the duration of the Agreement. </w:t>
      </w:r>
      <w:r w:rsidR="0025010F" w:rsidRPr="004D5F0C">
        <w:rPr>
          <w:i/>
        </w:rPr>
        <w:t xml:space="preserve">Generally, the Commonwealth is not best placed to determine specific insurance requirements.  </w:t>
      </w:r>
      <w:r w:rsidRPr="004D5F0C">
        <w:rPr>
          <w:i/>
        </w:rPr>
        <w:t>If specific detail regarding the amount and/or types of in</w:t>
      </w:r>
      <w:r w:rsidR="00F46278" w:rsidRPr="004D5F0C">
        <w:rPr>
          <w:i/>
        </w:rPr>
        <w:t xml:space="preserve">surance the Grantee should hold is a material consideration, </w:t>
      </w:r>
      <w:r w:rsidRPr="004D5F0C">
        <w:rPr>
          <w:i/>
        </w:rPr>
        <w:t>or otherwise formed part of the risk assessment for the proposed grant, you should reconsider the assessmen</w:t>
      </w:r>
      <w:r w:rsidR="00EB7CAA" w:rsidRPr="004D5F0C">
        <w:rPr>
          <w:i/>
        </w:rPr>
        <w:t>t of the proposed grant as 'low-</w:t>
      </w:r>
      <w:r w:rsidRPr="004D5F0C">
        <w:rPr>
          <w:i/>
        </w:rPr>
        <w:t>risk'.</w:t>
      </w:r>
      <w:r w:rsidRPr="004D5F0C">
        <w:t xml:space="preserve"> </w:t>
      </w:r>
    </w:p>
    <w:p w14:paraId="54DBA010" w14:textId="5B9635D0" w:rsidR="007938AE" w:rsidRPr="004D5F0C" w:rsidRDefault="001533C1" w:rsidP="0030464C">
      <w:pPr>
        <w:pStyle w:val="Numberedpara1stindent"/>
        <w:numPr>
          <w:ilvl w:val="0"/>
          <w:numId w:val="38"/>
        </w:numPr>
        <w:ind w:left="1418" w:hanging="698"/>
        <w:rPr>
          <w:b/>
        </w:rPr>
      </w:pPr>
      <w:r w:rsidRPr="004D5F0C">
        <w:rPr>
          <w:b/>
        </w:rPr>
        <w:t xml:space="preserve">Why don’t the </w:t>
      </w:r>
      <w:r w:rsidR="00F4567C" w:rsidRPr="004D5F0C">
        <w:rPr>
          <w:b/>
        </w:rPr>
        <w:t xml:space="preserve">Commonwealth </w:t>
      </w:r>
      <w:r w:rsidRPr="004D5F0C">
        <w:rPr>
          <w:b/>
        </w:rPr>
        <w:t>G</w:t>
      </w:r>
      <w:r w:rsidR="007938AE" w:rsidRPr="004D5F0C">
        <w:rPr>
          <w:b/>
        </w:rPr>
        <w:t xml:space="preserve">eneral Grant Conditions </w:t>
      </w:r>
      <w:r w:rsidR="00F4567C" w:rsidRPr="004D5F0C">
        <w:rPr>
          <w:b/>
        </w:rPr>
        <w:t xml:space="preserve">(CGGCs) </w:t>
      </w:r>
      <w:r w:rsidR="007938AE" w:rsidRPr="004D5F0C">
        <w:rPr>
          <w:b/>
        </w:rPr>
        <w:t>require the Grantee to maintain records for five years like other grant agreements?</w:t>
      </w:r>
    </w:p>
    <w:p w14:paraId="0898783B" w14:textId="381D4E5E" w:rsidR="007938AE" w:rsidRPr="004D5F0C" w:rsidRDefault="007938AE" w:rsidP="00EB7CAA">
      <w:pPr>
        <w:pStyle w:val="Numberedpara1stindent"/>
        <w:numPr>
          <w:ilvl w:val="0"/>
          <w:numId w:val="0"/>
        </w:numPr>
        <w:ind w:left="1418"/>
        <w:rPr>
          <w:i/>
        </w:rPr>
      </w:pPr>
      <w:r w:rsidRPr="004D5F0C">
        <w:rPr>
          <w:i/>
        </w:rPr>
        <w:t xml:space="preserve">The </w:t>
      </w:r>
      <w:r w:rsidR="00F4567C" w:rsidRPr="004D5F0C">
        <w:rPr>
          <w:i/>
        </w:rPr>
        <w:t>CGGCs</w:t>
      </w:r>
      <w:r w:rsidRPr="004D5F0C">
        <w:rPr>
          <w:i/>
        </w:rPr>
        <w:t xml:space="preserve"> contain the default record keeping cla</w:t>
      </w:r>
      <w:r w:rsidR="0038551B" w:rsidRPr="004D5F0C">
        <w:rPr>
          <w:i/>
        </w:rPr>
        <w:t>use under the t</w:t>
      </w:r>
      <w:r w:rsidRPr="004D5F0C">
        <w:rPr>
          <w:i/>
        </w:rPr>
        <w:t>emplate (</w:t>
      </w:r>
      <w:r w:rsidR="00C07A72" w:rsidRPr="004D5F0C">
        <w:rPr>
          <w:i/>
        </w:rPr>
        <w:t xml:space="preserve">see </w:t>
      </w:r>
      <w:r w:rsidR="00F4567C" w:rsidRPr="004D5F0C">
        <w:rPr>
          <w:i/>
        </w:rPr>
        <w:t>CGGC</w:t>
      </w:r>
      <w:r w:rsidR="0038551B" w:rsidRPr="004D5F0C">
        <w:rPr>
          <w:i/>
        </w:rPr>
        <w:t>11).  For many low-</w:t>
      </w:r>
      <w:r w:rsidRPr="004D5F0C">
        <w:rPr>
          <w:i/>
        </w:rPr>
        <w:t>risk grants, requiring the Grantee maintain records for 5 years after the agreement ends is unnecessary.  Where you need additional record keeping requirements</w:t>
      </w:r>
      <w:r w:rsidR="0025010F" w:rsidRPr="004D5F0C">
        <w:rPr>
          <w:i/>
        </w:rPr>
        <w:t>,</w:t>
      </w:r>
      <w:r w:rsidRPr="004D5F0C">
        <w:rPr>
          <w:i/>
        </w:rPr>
        <w:t xml:space="preserve"> beyond those in the </w:t>
      </w:r>
      <w:r w:rsidR="00F4567C" w:rsidRPr="004D5F0C">
        <w:rPr>
          <w:i/>
        </w:rPr>
        <w:t>CGGCs</w:t>
      </w:r>
      <w:r w:rsidR="0025010F" w:rsidRPr="004D5F0C">
        <w:rPr>
          <w:i/>
        </w:rPr>
        <w:t>,</w:t>
      </w:r>
      <w:r w:rsidR="009F1810" w:rsidRPr="004D5F0C">
        <w:rPr>
          <w:i/>
        </w:rPr>
        <w:t xml:space="preserve"> you can include Supplementary T</w:t>
      </w:r>
      <w:r w:rsidRPr="004D5F0C">
        <w:rPr>
          <w:i/>
        </w:rPr>
        <w:t>erm G3 which requires that the Grantee maintain records for a period of five years after the Agreement ends</w:t>
      </w:r>
      <w:r w:rsidRPr="004D5F0C">
        <w:t xml:space="preserve">. </w:t>
      </w:r>
    </w:p>
    <w:p w14:paraId="5C4930EB" w14:textId="77777777" w:rsidR="007938AE" w:rsidRPr="004D5F0C" w:rsidRDefault="007938AE" w:rsidP="0030464C">
      <w:pPr>
        <w:pStyle w:val="Numberedpara1stindent"/>
        <w:numPr>
          <w:ilvl w:val="0"/>
          <w:numId w:val="38"/>
        </w:numPr>
        <w:rPr>
          <w:b/>
        </w:rPr>
      </w:pPr>
      <w:r w:rsidRPr="004D5F0C">
        <w:rPr>
          <w:b/>
        </w:rPr>
        <w:t>Who owns intellect</w:t>
      </w:r>
      <w:r w:rsidR="001533C1" w:rsidRPr="004D5F0C">
        <w:rPr>
          <w:b/>
        </w:rPr>
        <w:t>ual property created under the t</w:t>
      </w:r>
      <w:r w:rsidRPr="004D5F0C">
        <w:rPr>
          <w:b/>
        </w:rPr>
        <w:t>emplate?</w:t>
      </w:r>
    </w:p>
    <w:p w14:paraId="7EE69E21" w14:textId="547FE1EE" w:rsidR="007938AE" w:rsidRPr="004D5F0C" w:rsidRDefault="007938AE" w:rsidP="00EB7CAA">
      <w:pPr>
        <w:pStyle w:val="Numberedpara1stindent"/>
        <w:numPr>
          <w:ilvl w:val="0"/>
          <w:numId w:val="0"/>
        </w:numPr>
        <w:ind w:left="1418"/>
        <w:rPr>
          <w:i/>
        </w:rPr>
      </w:pPr>
      <w:r w:rsidRPr="004D5F0C">
        <w:rPr>
          <w:i/>
        </w:rPr>
        <w:t xml:space="preserve">Under the </w:t>
      </w:r>
      <w:r w:rsidR="00F4567C" w:rsidRPr="004D5F0C">
        <w:rPr>
          <w:i/>
        </w:rPr>
        <w:t>CGGCs</w:t>
      </w:r>
      <w:r w:rsidR="005B26A8" w:rsidRPr="004D5F0C">
        <w:rPr>
          <w:i/>
        </w:rPr>
        <w:t>,</w:t>
      </w:r>
      <w:r w:rsidRPr="004D5F0C">
        <w:rPr>
          <w:i/>
        </w:rPr>
        <w:t xml:space="preserve"> the Grantee owns the Intellectual Property Rights in Material created under the Agreement, and the Commonwealth has a licence to all reporting Material required in the Grant Details.  This will </w:t>
      </w:r>
      <w:r w:rsidR="0025010F" w:rsidRPr="004D5F0C">
        <w:rPr>
          <w:i/>
        </w:rPr>
        <w:t>generally</w:t>
      </w:r>
      <w:r w:rsidRPr="004D5F0C">
        <w:rPr>
          <w:i/>
        </w:rPr>
        <w:t xml:space="preserve"> be sufficient for </w:t>
      </w:r>
      <w:r w:rsidR="008F2EE5" w:rsidRPr="004D5F0C">
        <w:rPr>
          <w:i/>
        </w:rPr>
        <w:t xml:space="preserve">your </w:t>
      </w:r>
      <w:r w:rsidR="007E153D" w:rsidRPr="004D5F0C">
        <w:rPr>
          <w:i/>
        </w:rPr>
        <w:t>entity</w:t>
      </w:r>
      <w:r w:rsidR="008F2EE5" w:rsidRPr="004D5F0C">
        <w:rPr>
          <w:i/>
        </w:rPr>
        <w:t xml:space="preserve">’s </w:t>
      </w:r>
      <w:r w:rsidR="009F1810" w:rsidRPr="004D5F0C">
        <w:rPr>
          <w:i/>
        </w:rPr>
        <w:t>purposes.  Supplementary T</w:t>
      </w:r>
      <w:r w:rsidRPr="004D5F0C">
        <w:rPr>
          <w:i/>
        </w:rPr>
        <w:t xml:space="preserve">erm </w:t>
      </w:r>
      <w:r w:rsidR="00C07A72" w:rsidRPr="004D5F0C">
        <w:rPr>
          <w:i/>
        </w:rPr>
        <w:t>‘</w:t>
      </w:r>
      <w:r w:rsidRPr="004D5F0C">
        <w:rPr>
          <w:i/>
        </w:rPr>
        <w:t>G5</w:t>
      </w:r>
      <w:r w:rsidR="00C07A72" w:rsidRPr="004D5F0C">
        <w:rPr>
          <w:i/>
        </w:rPr>
        <w:t>. Activity Material’</w:t>
      </w:r>
      <w:r w:rsidRPr="004D5F0C">
        <w:rPr>
          <w:i/>
        </w:rPr>
        <w:t xml:space="preserve"> provides an optional additional clause which provides the Commonwealth with a licence to all other Material created under the Agreement.  You should consider</w:t>
      </w:r>
      <w:r w:rsidR="009F1810" w:rsidRPr="004D5F0C">
        <w:rPr>
          <w:i/>
        </w:rPr>
        <w:t xml:space="preserve"> carefully the need to include Supplementary T</w:t>
      </w:r>
      <w:r w:rsidRPr="004D5F0C">
        <w:rPr>
          <w:i/>
        </w:rPr>
        <w:t xml:space="preserve">erm </w:t>
      </w:r>
      <w:r w:rsidR="00C07A72" w:rsidRPr="004D5F0C">
        <w:rPr>
          <w:i/>
        </w:rPr>
        <w:t>‘</w:t>
      </w:r>
      <w:r w:rsidRPr="004D5F0C">
        <w:rPr>
          <w:i/>
        </w:rPr>
        <w:t>G5</w:t>
      </w:r>
      <w:r w:rsidR="00C07A72" w:rsidRPr="004D5F0C">
        <w:rPr>
          <w:i/>
        </w:rPr>
        <w:t>. Activity Material’</w:t>
      </w:r>
      <w:r w:rsidRPr="004D5F0C">
        <w:rPr>
          <w:i/>
        </w:rPr>
        <w:t xml:space="preserve"> - taking into account the nature of the Material that will be produced by the Grantee and the extent to which the Commonwealth will need to be able to use that Material. You should also consider this issue from the perspective of the Grantee and the intended outcomes of the Grant, for example, possible commercialisation of any </w:t>
      </w:r>
      <w:r w:rsidR="008F2EE5" w:rsidRPr="004D5F0C">
        <w:rPr>
          <w:i/>
        </w:rPr>
        <w:t>intellectual property</w:t>
      </w:r>
      <w:r w:rsidRPr="004D5F0C">
        <w:rPr>
          <w:i/>
        </w:rPr>
        <w:t xml:space="preserve"> by the Grantee. </w:t>
      </w:r>
    </w:p>
    <w:p w14:paraId="704D545E" w14:textId="77777777" w:rsidR="007938AE" w:rsidRPr="004D5F0C" w:rsidRDefault="007938AE" w:rsidP="0030464C">
      <w:pPr>
        <w:pStyle w:val="Numberedpara1stindent"/>
        <w:numPr>
          <w:ilvl w:val="0"/>
          <w:numId w:val="38"/>
        </w:numPr>
        <w:ind w:left="1418" w:hanging="698"/>
        <w:rPr>
          <w:b/>
        </w:rPr>
      </w:pPr>
      <w:r w:rsidRPr="004D5F0C">
        <w:rPr>
          <w:b/>
        </w:rPr>
        <w:t>What is ‘cancellation for convenience’? How is it different to ‘termination for convenience’?</w:t>
      </w:r>
    </w:p>
    <w:p w14:paraId="61AA8811" w14:textId="77777777" w:rsidR="005D0D22" w:rsidRPr="004D5F0C" w:rsidRDefault="007938AE" w:rsidP="00EB7CAA">
      <w:pPr>
        <w:pStyle w:val="Numberedpara1stindent"/>
        <w:numPr>
          <w:ilvl w:val="0"/>
          <w:numId w:val="0"/>
        </w:numPr>
        <w:ind w:left="1418"/>
        <w:rPr>
          <w:i/>
        </w:rPr>
        <w:sectPr w:rsidR="005D0D22" w:rsidRPr="004D5F0C" w:rsidSect="000F6381">
          <w:headerReference w:type="even" r:id="rId23"/>
          <w:headerReference w:type="default" r:id="rId24"/>
          <w:footerReference w:type="default" r:id="rId25"/>
          <w:headerReference w:type="first" r:id="rId26"/>
          <w:pgSz w:w="11900" w:h="16840" w:code="9"/>
          <w:pgMar w:top="539" w:right="1418" w:bottom="851" w:left="1418" w:header="510" w:footer="183" w:gutter="0"/>
          <w:pgNumType w:start="1"/>
          <w:cols w:space="709"/>
          <w:titlePg/>
          <w:docGrid w:linePitch="360"/>
        </w:sectPr>
      </w:pPr>
      <w:r w:rsidRPr="004D5F0C">
        <w:rPr>
          <w:i/>
        </w:rPr>
        <w:t xml:space="preserve">Many </w:t>
      </w:r>
      <w:r w:rsidR="00837702" w:rsidRPr="004D5F0C">
        <w:rPr>
          <w:i/>
        </w:rPr>
        <w:t xml:space="preserve">Commonwealth </w:t>
      </w:r>
      <w:r w:rsidRPr="004D5F0C">
        <w:rPr>
          <w:i/>
        </w:rPr>
        <w:t xml:space="preserve">grant agreements include a ‘termination for convenience’ clause. These clauses seek to provide the Commonwealth with the power to terminate an agreement usually for any reason, at any time.  This can be necessary because circumstances may require the Government to end a particular program early, for example, due to a change in policy.  The cancellation for convenience clause is similar. However, it may be narrower in scope than some termination for convenience clauses. In addition to considering the policy and program implications of the cancellation of an Agreement, you should also seek </w:t>
      </w:r>
      <w:r w:rsidR="00CF5770" w:rsidRPr="004D5F0C">
        <w:rPr>
          <w:i/>
        </w:rPr>
        <w:t>legal advice</w:t>
      </w:r>
      <w:r w:rsidRPr="004D5F0C">
        <w:rPr>
          <w:i/>
        </w:rPr>
        <w:t xml:space="preserve"> before taking any action under this clause. </w:t>
      </w:r>
    </w:p>
    <w:p w14:paraId="6632DFFF" w14:textId="77777777" w:rsidR="005D0D22" w:rsidRDefault="005D0D22" w:rsidP="00920388">
      <w:pPr>
        <w:pStyle w:val="Style1"/>
        <w:outlineLvl w:val="1"/>
      </w:pPr>
      <w:bookmarkStart w:id="87" w:name="_Glossary"/>
      <w:bookmarkStart w:id="88" w:name="_Toc531616109"/>
      <w:bookmarkEnd w:id="87"/>
      <w:r>
        <w:lastRenderedPageBreak/>
        <w:t>Glossary</w:t>
      </w:r>
      <w:bookmarkEnd w:id="88"/>
    </w:p>
    <w:p w14:paraId="48C82216" w14:textId="77777777" w:rsidR="005D0D22" w:rsidRPr="004D5F0C" w:rsidRDefault="005D0D22" w:rsidP="005D0D22">
      <w:pPr>
        <w:pStyle w:val="Numberedpara1stindent"/>
        <w:numPr>
          <w:ilvl w:val="0"/>
          <w:numId w:val="0"/>
        </w:numPr>
        <w:rPr>
          <w:i/>
        </w:rPr>
      </w:pPr>
      <w:r w:rsidRPr="004D5F0C">
        <w:rPr>
          <w:b/>
          <w:i/>
        </w:rPr>
        <w:t>Activity</w:t>
      </w:r>
      <w:r w:rsidRPr="004D5F0C">
        <w:rPr>
          <w:i/>
        </w:rPr>
        <w:t xml:space="preserve"> means the activities described in the Grant Details</w:t>
      </w:r>
      <w:r w:rsidR="00FF5AF4" w:rsidRPr="004D5F0C">
        <w:rPr>
          <w:i/>
        </w:rPr>
        <w:t xml:space="preserve"> of </w:t>
      </w:r>
      <w:r w:rsidR="004A0C8E" w:rsidRPr="004D5F0C">
        <w:rPr>
          <w:i/>
        </w:rPr>
        <w:t>an</w:t>
      </w:r>
      <w:r w:rsidR="00FF5AF4" w:rsidRPr="004D5F0C">
        <w:rPr>
          <w:i/>
        </w:rPr>
        <w:t xml:space="preserve"> Agreement</w:t>
      </w:r>
      <w:r w:rsidRPr="004D5F0C">
        <w:rPr>
          <w:i/>
        </w:rPr>
        <w:t>.</w:t>
      </w:r>
    </w:p>
    <w:p w14:paraId="6B33F930" w14:textId="0CAE132F" w:rsidR="009A59FC" w:rsidRPr="004D5F0C" w:rsidRDefault="009A59FC" w:rsidP="005D0D22">
      <w:pPr>
        <w:pStyle w:val="Numberedpara1stindent"/>
        <w:numPr>
          <w:ilvl w:val="0"/>
          <w:numId w:val="0"/>
        </w:numPr>
        <w:rPr>
          <w:i/>
        </w:rPr>
      </w:pPr>
      <w:r w:rsidRPr="004D5F0C">
        <w:rPr>
          <w:b/>
          <w:i/>
        </w:rPr>
        <w:t xml:space="preserve">Activity Completion Date </w:t>
      </w:r>
      <w:r w:rsidRPr="004D5F0C">
        <w:rPr>
          <w:i/>
        </w:rPr>
        <w:t>means the date or event specified in the Grant Details.</w:t>
      </w:r>
    </w:p>
    <w:p w14:paraId="40D087C6" w14:textId="3EEED37B" w:rsidR="005D0D22" w:rsidRPr="004D5F0C" w:rsidRDefault="005D0D22" w:rsidP="005D0D22">
      <w:pPr>
        <w:pStyle w:val="Numberedpara1stindent"/>
        <w:numPr>
          <w:ilvl w:val="0"/>
          <w:numId w:val="0"/>
        </w:numPr>
        <w:rPr>
          <w:b/>
          <w:i/>
        </w:rPr>
      </w:pPr>
      <w:r w:rsidRPr="004D5F0C">
        <w:rPr>
          <w:b/>
          <w:i/>
        </w:rPr>
        <w:t xml:space="preserve">Activity Material </w:t>
      </w:r>
      <w:r w:rsidRPr="004D5F0C">
        <w:rPr>
          <w:i/>
        </w:rPr>
        <w:t>means any Material, other than Reporting Material, created or developed by the Grantee as a result of the Activity</w:t>
      </w:r>
      <w:r w:rsidR="009A59FC" w:rsidRPr="004D5F0C">
        <w:rPr>
          <w:i/>
        </w:rPr>
        <w:t xml:space="preserve"> and includes any Existing Material that is incorporated in or supplied with the Activity Material</w:t>
      </w:r>
      <w:r w:rsidRPr="004D5F0C">
        <w:rPr>
          <w:i/>
        </w:rPr>
        <w:t>.</w:t>
      </w:r>
    </w:p>
    <w:p w14:paraId="1AF59258" w14:textId="00647061" w:rsidR="005D0D22" w:rsidRPr="004D5F0C" w:rsidRDefault="005D0D22" w:rsidP="005D0D22">
      <w:pPr>
        <w:pStyle w:val="Numberedpara1stindent"/>
        <w:numPr>
          <w:ilvl w:val="0"/>
          <w:numId w:val="0"/>
        </w:numPr>
        <w:rPr>
          <w:i/>
        </w:rPr>
      </w:pPr>
      <w:r w:rsidRPr="004D5F0C">
        <w:rPr>
          <w:b/>
          <w:i/>
        </w:rPr>
        <w:t>Agreement</w:t>
      </w:r>
      <w:r w:rsidR="003D2D36" w:rsidRPr="004D5F0C">
        <w:rPr>
          <w:i/>
        </w:rPr>
        <w:t xml:space="preserve"> means an Agreement created using the template and includes the</w:t>
      </w:r>
      <w:r w:rsidR="009F1810" w:rsidRPr="004D5F0C">
        <w:rPr>
          <w:i/>
        </w:rPr>
        <w:t xml:space="preserve"> Grant Details, Supplementary T</w:t>
      </w:r>
      <w:r w:rsidRPr="004D5F0C">
        <w:rPr>
          <w:i/>
        </w:rPr>
        <w:t xml:space="preserve">erms (if any), the </w:t>
      </w:r>
      <w:r w:rsidR="009A59FC" w:rsidRPr="004D5F0C">
        <w:rPr>
          <w:i/>
        </w:rPr>
        <w:t xml:space="preserve">Commonwealth </w:t>
      </w:r>
      <w:r w:rsidRPr="004D5F0C">
        <w:rPr>
          <w:i/>
        </w:rPr>
        <w:t>General Grant Conditions and any other document referenced or incorporated in the Grant Details.</w:t>
      </w:r>
    </w:p>
    <w:p w14:paraId="333047D9" w14:textId="6AE04DA2" w:rsidR="0067380F" w:rsidRPr="004D5F0C" w:rsidRDefault="0067380F" w:rsidP="005D0D22">
      <w:pPr>
        <w:pStyle w:val="Numberedpara1stindent"/>
        <w:numPr>
          <w:ilvl w:val="0"/>
          <w:numId w:val="0"/>
        </w:numPr>
        <w:rPr>
          <w:b/>
          <w:i/>
        </w:rPr>
      </w:pPr>
      <w:r w:rsidRPr="004D5F0C">
        <w:rPr>
          <w:b/>
          <w:i/>
        </w:rPr>
        <w:t xml:space="preserve">Agreement End Date </w:t>
      </w:r>
      <w:r w:rsidRPr="004D5F0C">
        <w:rPr>
          <w:i/>
        </w:rPr>
        <w:t>means the date or event specified in the Grant Details.</w:t>
      </w:r>
      <w:r w:rsidRPr="004D5F0C">
        <w:rPr>
          <w:b/>
          <w:i/>
        </w:rPr>
        <w:t xml:space="preserve"> </w:t>
      </w:r>
    </w:p>
    <w:p w14:paraId="3A0F2F92" w14:textId="42CB7545" w:rsidR="006E7967" w:rsidRPr="004D5F0C" w:rsidRDefault="006E7967" w:rsidP="005D0D22">
      <w:pPr>
        <w:pStyle w:val="Numberedpara1stindent"/>
        <w:numPr>
          <w:ilvl w:val="0"/>
          <w:numId w:val="0"/>
        </w:numPr>
      </w:pPr>
      <w:r w:rsidRPr="004D5F0C">
        <w:rPr>
          <w:b/>
          <w:i/>
        </w:rPr>
        <w:t>Asset</w:t>
      </w:r>
      <w:r w:rsidRPr="004D5F0C">
        <w:rPr>
          <w:i/>
        </w:rPr>
        <w:t xml:space="preserve"> means any item of property purchased wholly, or in part, with the use of the Grant </w:t>
      </w:r>
      <w:r w:rsidRPr="004D5F0C">
        <w:rPr>
          <w:i/>
          <w:highlight w:val="yellow"/>
        </w:rPr>
        <w:t xml:space="preserve">[, excluding Activity Material [and/, Intellectual Property Rights] [and real </w:t>
      </w:r>
      <w:r w:rsidRPr="00B62AF4">
        <w:rPr>
          <w:i/>
          <w:highlight w:val="yellow"/>
        </w:rPr>
        <w:t>property]</w:t>
      </w:r>
      <w:r w:rsidRPr="00686226">
        <w:rPr>
          <w:i/>
          <w:highlight w:val="yellow"/>
        </w:rPr>
        <w:t>]</w:t>
      </w:r>
      <w:r w:rsidRPr="004D5F0C">
        <w:rPr>
          <w:i/>
        </w:rPr>
        <w:t xml:space="preserve"> </w:t>
      </w:r>
    </w:p>
    <w:p w14:paraId="59FC0485" w14:textId="1F379A89" w:rsidR="00D57A0D" w:rsidRPr="004D5F0C" w:rsidRDefault="00D57A0D" w:rsidP="005D0D22">
      <w:pPr>
        <w:pStyle w:val="Numberedpara1stindent"/>
        <w:numPr>
          <w:ilvl w:val="0"/>
          <w:numId w:val="0"/>
        </w:numPr>
        <w:rPr>
          <w:i/>
        </w:rPr>
      </w:pPr>
      <w:r w:rsidRPr="004D5F0C">
        <w:rPr>
          <w:b/>
          <w:i/>
        </w:rPr>
        <w:t>Australian Privacy Principle</w:t>
      </w:r>
      <w:r w:rsidRPr="004D5F0C">
        <w:rPr>
          <w:i/>
        </w:rPr>
        <w:t xml:space="preserve"> has the same meaning as in the Privacy Act 1988.</w:t>
      </w:r>
    </w:p>
    <w:p w14:paraId="34465841" w14:textId="77777777" w:rsidR="00B7051A" w:rsidRPr="004D5F0C" w:rsidRDefault="00B7051A" w:rsidP="005D0D22">
      <w:pPr>
        <w:pStyle w:val="Numberedpara1stindent"/>
        <w:numPr>
          <w:ilvl w:val="0"/>
          <w:numId w:val="0"/>
        </w:numPr>
        <w:rPr>
          <w:b/>
          <w:i/>
        </w:rPr>
      </w:pPr>
      <w:r w:rsidRPr="004D5F0C">
        <w:rPr>
          <w:b/>
          <w:i/>
        </w:rPr>
        <w:t xml:space="preserve">Change in the Control </w:t>
      </w:r>
      <w:r w:rsidRPr="004D5F0C">
        <w:rPr>
          <w:i/>
        </w:rPr>
        <w:t>means any change in any person(s) who directly exercise effective control over the Grantee.</w:t>
      </w:r>
    </w:p>
    <w:p w14:paraId="09B48BB6" w14:textId="77777777" w:rsidR="005D0D22" w:rsidRPr="004D5F0C" w:rsidRDefault="005D0D22" w:rsidP="005D0D22">
      <w:pPr>
        <w:pStyle w:val="Numberedpara1stindent"/>
        <w:numPr>
          <w:ilvl w:val="0"/>
          <w:numId w:val="0"/>
        </w:numPr>
        <w:rPr>
          <w:i/>
        </w:rPr>
      </w:pPr>
      <w:r w:rsidRPr="004D5F0C">
        <w:rPr>
          <w:b/>
          <w:i/>
        </w:rPr>
        <w:t>Commonwealth</w:t>
      </w:r>
      <w:r w:rsidRPr="004D5F0C">
        <w:rPr>
          <w:i/>
        </w:rPr>
        <w:t xml:space="preserve"> means the Commonwealth of Australia</w:t>
      </w:r>
      <w:r w:rsidR="005B26A8" w:rsidRPr="004D5F0C">
        <w:rPr>
          <w:i/>
        </w:rPr>
        <w:t>,</w:t>
      </w:r>
      <w:r w:rsidRPr="004D5F0C">
        <w:rPr>
          <w:i/>
        </w:rPr>
        <w:t xml:space="preserve"> as represented by the </w:t>
      </w:r>
      <w:r w:rsidR="007E153D" w:rsidRPr="004D5F0C">
        <w:rPr>
          <w:i/>
        </w:rPr>
        <w:t>entity</w:t>
      </w:r>
      <w:r w:rsidRPr="004D5F0C">
        <w:rPr>
          <w:i/>
        </w:rPr>
        <w:t xml:space="preserve"> specified in the </w:t>
      </w:r>
      <w:r w:rsidR="00756A2C" w:rsidRPr="004D5F0C">
        <w:rPr>
          <w:i/>
        </w:rPr>
        <w:t>Agreement</w:t>
      </w:r>
      <w:r w:rsidR="005B26A8" w:rsidRPr="004D5F0C">
        <w:rPr>
          <w:i/>
        </w:rPr>
        <w:t>,</w:t>
      </w:r>
      <w:r w:rsidRPr="004D5F0C">
        <w:rPr>
          <w:i/>
        </w:rPr>
        <w:t xml:space="preserve"> and includes, where relevant, its officers, employees, contractors and agents. </w:t>
      </w:r>
    </w:p>
    <w:p w14:paraId="351F8BC3" w14:textId="4279C9B4" w:rsidR="009A59FC" w:rsidRPr="004D5F0C" w:rsidRDefault="009A59FC" w:rsidP="009A59FC">
      <w:pPr>
        <w:pStyle w:val="Numberedpara1stindent"/>
        <w:numPr>
          <w:ilvl w:val="0"/>
          <w:numId w:val="0"/>
        </w:numPr>
        <w:rPr>
          <w:i/>
        </w:rPr>
      </w:pPr>
      <w:r w:rsidRPr="004D5F0C">
        <w:rPr>
          <w:b/>
          <w:i/>
        </w:rPr>
        <w:t xml:space="preserve">Commonwealth General Grant Conditions </w:t>
      </w:r>
      <w:r w:rsidR="00F4567C" w:rsidRPr="004D5F0C">
        <w:rPr>
          <w:b/>
          <w:i/>
        </w:rPr>
        <w:t>(CGGCs)</w:t>
      </w:r>
      <w:r w:rsidR="00F4567C" w:rsidRPr="004D5F0C">
        <w:rPr>
          <w:i/>
        </w:rPr>
        <w:t xml:space="preserve"> </w:t>
      </w:r>
      <w:r w:rsidRPr="004D5F0C">
        <w:rPr>
          <w:i/>
        </w:rPr>
        <w:t>means the document titled Commonwealth General Grant Conditions that forms part of an Agreement.</w:t>
      </w:r>
    </w:p>
    <w:p w14:paraId="6E606D47" w14:textId="77777777" w:rsidR="005D0D22" w:rsidRPr="004D5F0C" w:rsidRDefault="005D0D22" w:rsidP="005D0D22">
      <w:pPr>
        <w:pStyle w:val="Numberedpara1stindent"/>
        <w:numPr>
          <w:ilvl w:val="0"/>
          <w:numId w:val="0"/>
        </w:numPr>
        <w:rPr>
          <w:b/>
          <w:i/>
        </w:rPr>
      </w:pPr>
      <w:r w:rsidRPr="004D5F0C">
        <w:rPr>
          <w:b/>
          <w:i/>
        </w:rPr>
        <w:t xml:space="preserve">Commonwealth Purposes </w:t>
      </w:r>
      <w:r w:rsidRPr="004D5F0C">
        <w:rPr>
          <w:i/>
        </w:rPr>
        <w:t>does not include commercialisation or the provision of the Material to a third party for its commercial use.</w:t>
      </w:r>
    </w:p>
    <w:p w14:paraId="1E7AFECE" w14:textId="22FD013D" w:rsidR="005D0D22" w:rsidRPr="004D5F0C" w:rsidRDefault="005D0D22" w:rsidP="005D0D22">
      <w:pPr>
        <w:pStyle w:val="Numberedpara1stindent"/>
        <w:numPr>
          <w:ilvl w:val="0"/>
          <w:numId w:val="0"/>
        </w:numPr>
        <w:rPr>
          <w:i/>
        </w:rPr>
      </w:pPr>
      <w:r w:rsidRPr="004D5F0C">
        <w:rPr>
          <w:b/>
          <w:i/>
        </w:rPr>
        <w:t>Existing Material</w:t>
      </w:r>
      <w:r w:rsidRPr="004D5F0C">
        <w:rPr>
          <w:i/>
        </w:rPr>
        <w:t xml:space="preserve"> means Material developed independently of </w:t>
      </w:r>
      <w:r w:rsidR="004A0C8E" w:rsidRPr="004D5F0C">
        <w:rPr>
          <w:i/>
        </w:rPr>
        <w:t>an</w:t>
      </w:r>
      <w:r w:rsidRPr="004D5F0C">
        <w:rPr>
          <w:i/>
        </w:rPr>
        <w:t xml:space="preserve"> Agreement that is incorporated in or supplied as part of Reporting Material</w:t>
      </w:r>
      <w:r w:rsidR="00EC6EF7" w:rsidRPr="004D5F0C">
        <w:rPr>
          <w:i/>
        </w:rPr>
        <w:t xml:space="preserve"> or Activity Material</w:t>
      </w:r>
      <w:r w:rsidRPr="004D5F0C">
        <w:rPr>
          <w:i/>
        </w:rPr>
        <w:t>.</w:t>
      </w:r>
    </w:p>
    <w:p w14:paraId="32034BF7" w14:textId="2FC6C594" w:rsidR="005D0D22" w:rsidRPr="004D5F0C" w:rsidRDefault="005D0D22" w:rsidP="005D0D22">
      <w:pPr>
        <w:pStyle w:val="Numberedpara1stindent"/>
        <w:numPr>
          <w:ilvl w:val="0"/>
          <w:numId w:val="0"/>
        </w:numPr>
        <w:rPr>
          <w:i/>
        </w:rPr>
      </w:pPr>
      <w:r w:rsidRPr="004D5F0C">
        <w:rPr>
          <w:b/>
          <w:i/>
        </w:rPr>
        <w:t>Grant</w:t>
      </w:r>
      <w:r w:rsidRPr="004D5F0C">
        <w:rPr>
          <w:i/>
        </w:rPr>
        <w:t xml:space="preserve"> means the money, or any part of it, payable by the Commonwealth to the Grantee as specified in the Grant Details</w:t>
      </w:r>
      <w:r w:rsidR="003D2D36" w:rsidRPr="004D5F0C">
        <w:rPr>
          <w:i/>
        </w:rPr>
        <w:t xml:space="preserve"> of the Agreement</w:t>
      </w:r>
      <w:r w:rsidR="00EC6EF7" w:rsidRPr="004D5F0C">
        <w:rPr>
          <w:i/>
        </w:rPr>
        <w:t xml:space="preserve"> and </w:t>
      </w:r>
      <w:r w:rsidR="00FC6044" w:rsidRPr="004D5F0C">
        <w:rPr>
          <w:i/>
        </w:rPr>
        <w:t xml:space="preserve">(optionally) </w:t>
      </w:r>
      <w:r w:rsidR="00EC6EF7" w:rsidRPr="004D5F0C">
        <w:rPr>
          <w:i/>
        </w:rPr>
        <w:t>includes any interest earned by the Grantee on that money once the Grant has been paid to the Grantee</w:t>
      </w:r>
      <w:r w:rsidRPr="004D5F0C">
        <w:rPr>
          <w:i/>
        </w:rPr>
        <w:t>.</w:t>
      </w:r>
    </w:p>
    <w:p w14:paraId="43861321" w14:textId="77777777" w:rsidR="005D0D22" w:rsidRPr="004D5F0C" w:rsidRDefault="005D0D22" w:rsidP="005D0D22">
      <w:pPr>
        <w:pStyle w:val="Numberedpara1stindent"/>
        <w:numPr>
          <w:ilvl w:val="0"/>
          <w:numId w:val="0"/>
        </w:numPr>
        <w:rPr>
          <w:i/>
        </w:rPr>
      </w:pPr>
      <w:r w:rsidRPr="004D5F0C">
        <w:rPr>
          <w:b/>
          <w:i/>
        </w:rPr>
        <w:t>Grantee</w:t>
      </w:r>
      <w:r w:rsidRPr="004D5F0C">
        <w:rPr>
          <w:i/>
        </w:rPr>
        <w:t xml:space="preserve"> means the </w:t>
      </w:r>
      <w:r w:rsidR="00D60521" w:rsidRPr="004D5F0C">
        <w:rPr>
          <w:i/>
        </w:rPr>
        <w:t xml:space="preserve">legal </w:t>
      </w:r>
      <w:r w:rsidRPr="004D5F0C">
        <w:rPr>
          <w:i/>
        </w:rPr>
        <w:t xml:space="preserve">entity specified in the </w:t>
      </w:r>
      <w:r w:rsidR="00756A2C" w:rsidRPr="004D5F0C">
        <w:rPr>
          <w:i/>
        </w:rPr>
        <w:t>Agreement</w:t>
      </w:r>
      <w:r w:rsidRPr="004D5F0C">
        <w:rPr>
          <w:i/>
        </w:rPr>
        <w:t xml:space="preserve"> and includes, where relevant, its officers, employees, contractors and agents.</w:t>
      </w:r>
    </w:p>
    <w:p w14:paraId="0998AF02" w14:textId="77777777" w:rsidR="005D0D22" w:rsidRPr="004D5F0C" w:rsidRDefault="005D0D22" w:rsidP="005D0D22">
      <w:pPr>
        <w:pStyle w:val="Numberedpara1stindent"/>
        <w:numPr>
          <w:ilvl w:val="0"/>
          <w:numId w:val="0"/>
        </w:numPr>
      </w:pPr>
      <w:r w:rsidRPr="004D5F0C">
        <w:rPr>
          <w:b/>
          <w:i/>
        </w:rPr>
        <w:t xml:space="preserve">Grant Details </w:t>
      </w:r>
      <w:r w:rsidRPr="004D5F0C">
        <w:rPr>
          <w:i/>
        </w:rPr>
        <w:t xml:space="preserve">means the document titled Grant Details that forms part of </w:t>
      </w:r>
      <w:r w:rsidR="003D2D36" w:rsidRPr="004D5F0C">
        <w:rPr>
          <w:i/>
        </w:rPr>
        <w:t>an</w:t>
      </w:r>
      <w:r w:rsidRPr="004D5F0C">
        <w:rPr>
          <w:i/>
        </w:rPr>
        <w:t xml:space="preserve"> Agreement.</w:t>
      </w:r>
      <w:r w:rsidR="009A4823" w:rsidRPr="004D5F0C">
        <w:rPr>
          <w:i/>
        </w:rPr>
        <w:t xml:space="preserve"> It describes the purpose of the Grant, the details of the Activity to be undertaken and the payments to be made, as well as any supplementary terms that apply to the Activity, such as specific legislative requirements or industry standards.</w:t>
      </w:r>
    </w:p>
    <w:p w14:paraId="417EA749" w14:textId="77777777" w:rsidR="005D0D22" w:rsidRPr="004D5F0C" w:rsidRDefault="005D0D22" w:rsidP="005D0D22">
      <w:pPr>
        <w:pStyle w:val="Numberedpara1stindent"/>
        <w:numPr>
          <w:ilvl w:val="0"/>
          <w:numId w:val="0"/>
        </w:numPr>
        <w:rPr>
          <w:i/>
        </w:rPr>
      </w:pPr>
      <w:r w:rsidRPr="004D5F0C">
        <w:rPr>
          <w:b/>
          <w:i/>
        </w:rPr>
        <w:t>Intellectual Property Rights</w:t>
      </w:r>
      <w:r w:rsidRPr="004D5F0C">
        <w:rPr>
          <w:i/>
        </w:rPr>
        <w:t xml:space="preserve"> means all copyright, patents, registered and unregistered trademarks (including service marks), registered designs, and other rights resulting from intellectual activity (other than moral rights under the Copyright Act 1968).</w:t>
      </w:r>
    </w:p>
    <w:p w14:paraId="32E460E7" w14:textId="77777777" w:rsidR="005D0D22" w:rsidRPr="004D5F0C" w:rsidRDefault="005D0D22" w:rsidP="005D0D22">
      <w:pPr>
        <w:pStyle w:val="Numberedpara1stindent"/>
        <w:numPr>
          <w:ilvl w:val="0"/>
          <w:numId w:val="0"/>
        </w:numPr>
        <w:rPr>
          <w:i/>
        </w:rPr>
      </w:pPr>
      <w:r w:rsidRPr="004D5F0C">
        <w:rPr>
          <w:b/>
          <w:i/>
        </w:rPr>
        <w:t>Material</w:t>
      </w:r>
      <w:r w:rsidRPr="004D5F0C">
        <w:rPr>
          <w:i/>
        </w:rPr>
        <w:t xml:space="preserve"> includes documents, equipment, software (including source code and object code versions), goods, information and data stored by any means including all copies and extracts of them.</w:t>
      </w:r>
    </w:p>
    <w:p w14:paraId="7E665F65" w14:textId="77777777" w:rsidR="005D0D22" w:rsidRPr="004D5F0C" w:rsidRDefault="005D0D22" w:rsidP="005D0D22">
      <w:pPr>
        <w:pStyle w:val="Numberedpara1stindent"/>
        <w:numPr>
          <w:ilvl w:val="0"/>
          <w:numId w:val="0"/>
        </w:numPr>
        <w:rPr>
          <w:i/>
        </w:rPr>
      </w:pPr>
      <w:r w:rsidRPr="004D5F0C">
        <w:rPr>
          <w:b/>
          <w:i/>
        </w:rPr>
        <w:t>Party</w:t>
      </w:r>
      <w:r w:rsidRPr="004D5F0C">
        <w:rPr>
          <w:i/>
        </w:rPr>
        <w:t xml:space="preserve"> means the Grantee or the Commonwealth.</w:t>
      </w:r>
    </w:p>
    <w:p w14:paraId="2561D01D" w14:textId="77777777" w:rsidR="001F3EAD" w:rsidRPr="004D5F0C" w:rsidRDefault="005D0D22" w:rsidP="001F3EAD">
      <w:pPr>
        <w:pStyle w:val="Numberedpara1stindent"/>
        <w:numPr>
          <w:ilvl w:val="0"/>
          <w:numId w:val="0"/>
        </w:numPr>
        <w:rPr>
          <w:b/>
          <w:i/>
        </w:rPr>
      </w:pPr>
      <w:r w:rsidRPr="004D5F0C">
        <w:rPr>
          <w:b/>
          <w:i/>
        </w:rPr>
        <w:t>Personal Information</w:t>
      </w:r>
      <w:r w:rsidRPr="004D5F0C">
        <w:rPr>
          <w:i/>
        </w:rPr>
        <w:t xml:space="preserve"> has the same meaning as in the Privacy Act 1988.</w:t>
      </w:r>
      <w:r w:rsidR="001F3EAD" w:rsidRPr="004D5F0C">
        <w:rPr>
          <w:b/>
          <w:i/>
        </w:rPr>
        <w:t xml:space="preserve"> </w:t>
      </w:r>
    </w:p>
    <w:p w14:paraId="1F43A530" w14:textId="3164865B" w:rsidR="000847E1" w:rsidRPr="00FF159D" w:rsidRDefault="001F3EAD" w:rsidP="00F509B3">
      <w:pPr>
        <w:pStyle w:val="Numberedpara1stindent"/>
        <w:numPr>
          <w:ilvl w:val="0"/>
          <w:numId w:val="0"/>
        </w:numPr>
        <w:rPr>
          <w:color w:val="auto"/>
        </w:rPr>
      </w:pPr>
      <w:r w:rsidRPr="004D5F0C">
        <w:rPr>
          <w:b/>
          <w:i/>
        </w:rPr>
        <w:t xml:space="preserve">Reporting Material </w:t>
      </w:r>
      <w:r w:rsidRPr="004D5F0C">
        <w:rPr>
          <w:i/>
        </w:rPr>
        <w:t>means all Material</w:t>
      </w:r>
      <w:r w:rsidRPr="004D5F0C">
        <w:rPr>
          <w:b/>
          <w:i/>
        </w:rPr>
        <w:t xml:space="preserve"> </w:t>
      </w:r>
      <w:r w:rsidRPr="004D5F0C">
        <w:rPr>
          <w:i/>
        </w:rPr>
        <w:t>which the Grantee is required to provide to the Commonwealth for reporting purposes as specified in the Grant Details and includes any Existing Material that is incorporated in or supplied with the Reporting Material.</w:t>
      </w:r>
      <w:r w:rsidR="000847E1">
        <w:tab/>
      </w:r>
    </w:p>
    <w:p w14:paraId="18F9D418" w14:textId="77777777" w:rsidR="001F3EAD" w:rsidRPr="004D5F0C" w:rsidRDefault="001F3EAD" w:rsidP="001F3EAD">
      <w:pPr>
        <w:pStyle w:val="Numberedpara1stindent"/>
        <w:numPr>
          <w:ilvl w:val="0"/>
          <w:numId w:val="0"/>
        </w:numPr>
        <w:rPr>
          <w:i/>
        </w:rPr>
      </w:pPr>
      <w:r w:rsidRPr="004D5F0C">
        <w:rPr>
          <w:b/>
          <w:i/>
        </w:rPr>
        <w:lastRenderedPageBreak/>
        <w:t xml:space="preserve">Supplementary Terms </w:t>
      </w:r>
      <w:r w:rsidRPr="004D5F0C">
        <w:rPr>
          <w:i/>
        </w:rPr>
        <w:t xml:space="preserve">means the optional terms contained in item ‘G. Supplementary Terms’ in the Grant Details. </w:t>
      </w:r>
    </w:p>
    <w:p w14:paraId="3866B1F5" w14:textId="77777777" w:rsidR="005D0D22" w:rsidRPr="005D0D22" w:rsidRDefault="005D0D22" w:rsidP="005D0D22">
      <w:pPr>
        <w:pStyle w:val="Numberedpara1stindent"/>
        <w:numPr>
          <w:ilvl w:val="0"/>
          <w:numId w:val="0"/>
        </w:numPr>
        <w:rPr>
          <w:i/>
          <w:sz w:val="24"/>
          <w:szCs w:val="24"/>
        </w:rPr>
      </w:pPr>
    </w:p>
    <w:p w14:paraId="2C86D1B8" w14:textId="77777777" w:rsidR="007938AE" w:rsidRDefault="007938AE" w:rsidP="002556C1">
      <w:pPr>
        <w:pStyle w:val="Numberedpara1stindent"/>
        <w:numPr>
          <w:ilvl w:val="0"/>
          <w:numId w:val="0"/>
        </w:numPr>
        <w:ind w:left="720"/>
        <w:rPr>
          <w:i/>
        </w:rPr>
        <w:sectPr w:rsidR="007938AE" w:rsidSect="003D2D36">
          <w:footerReference w:type="default" r:id="rId27"/>
          <w:pgSz w:w="11900" w:h="16840" w:code="9"/>
          <w:pgMar w:top="539" w:right="1418" w:bottom="851" w:left="1418" w:header="510" w:footer="183" w:gutter="0"/>
          <w:cols w:space="709"/>
          <w:docGrid w:linePitch="360"/>
        </w:sectPr>
      </w:pPr>
    </w:p>
    <w:p w14:paraId="4B285410" w14:textId="77777777" w:rsidR="007938AE" w:rsidRPr="00762610" w:rsidRDefault="007938AE" w:rsidP="00762610">
      <w:pPr>
        <w:spacing w:line="240" w:lineRule="auto"/>
        <w:rPr>
          <w:rFonts w:ascii="Calibri" w:hAnsi="Calibri"/>
        </w:rPr>
      </w:pPr>
    </w:p>
    <w:p w14:paraId="652DD795" w14:textId="77777777" w:rsidR="007938AE" w:rsidRPr="00762610" w:rsidRDefault="007938AE" w:rsidP="00762610">
      <w:pPr>
        <w:spacing w:line="240" w:lineRule="auto"/>
        <w:rPr>
          <w:rFonts w:ascii="Calibri" w:hAnsi="Calibri"/>
        </w:rPr>
      </w:pPr>
    </w:p>
    <w:p w14:paraId="2AB44CF1" w14:textId="77777777" w:rsidR="007938AE" w:rsidRPr="00BC20AE" w:rsidRDefault="007938AE" w:rsidP="0036737B">
      <w:pPr>
        <w:pStyle w:val="Style10"/>
        <w:outlineLvl w:val="1"/>
      </w:pPr>
      <w:bookmarkStart w:id="89" w:name="_Toc531616110"/>
      <w:r w:rsidRPr="00BC20AE">
        <w:t>Commonwealth Grant Agreement</w:t>
      </w:r>
      <w:bookmarkEnd w:id="89"/>
    </w:p>
    <w:p w14:paraId="61F87CE9" w14:textId="77777777" w:rsidR="007938AE" w:rsidRPr="00762610" w:rsidRDefault="007938AE" w:rsidP="002419AF">
      <w:pPr>
        <w:spacing w:line="240" w:lineRule="auto"/>
        <w:jc w:val="center"/>
        <w:rPr>
          <w:rFonts w:ascii="Calibri" w:hAnsi="Calibri"/>
          <w:sz w:val="48"/>
          <w:szCs w:val="48"/>
        </w:rPr>
      </w:pPr>
      <w:r w:rsidRPr="00762610">
        <w:rPr>
          <w:rFonts w:ascii="Calibri" w:hAnsi="Calibri"/>
          <w:sz w:val="48"/>
          <w:szCs w:val="48"/>
        </w:rPr>
        <w:t xml:space="preserve">between the Commonwealth </w:t>
      </w:r>
      <w:r w:rsidR="00BD3DAF">
        <w:rPr>
          <w:rFonts w:ascii="Calibri" w:hAnsi="Calibri"/>
          <w:sz w:val="48"/>
          <w:szCs w:val="48"/>
        </w:rPr>
        <w:t xml:space="preserve">of Australia </w:t>
      </w:r>
      <w:r w:rsidRPr="00762610">
        <w:rPr>
          <w:rFonts w:ascii="Calibri" w:hAnsi="Calibri"/>
          <w:sz w:val="48"/>
          <w:szCs w:val="48"/>
        </w:rPr>
        <w:t>represented by the</w:t>
      </w:r>
    </w:p>
    <w:p w14:paraId="14DCDBCD" w14:textId="77777777" w:rsidR="007938AE" w:rsidRPr="00762610" w:rsidRDefault="007938AE" w:rsidP="002419AF">
      <w:pPr>
        <w:spacing w:line="240" w:lineRule="auto"/>
        <w:jc w:val="center"/>
        <w:rPr>
          <w:rFonts w:ascii="Calibri" w:hAnsi="Calibri"/>
          <w:sz w:val="56"/>
          <w:szCs w:val="56"/>
        </w:rPr>
      </w:pPr>
      <w:r w:rsidRPr="00762610">
        <w:rPr>
          <w:rFonts w:ascii="Calibri" w:hAnsi="Calibri"/>
          <w:b/>
          <w:i/>
          <w:sz w:val="56"/>
          <w:szCs w:val="56"/>
        </w:rPr>
        <w:t>Department of Finance</w:t>
      </w:r>
    </w:p>
    <w:p w14:paraId="77E90330" w14:textId="77777777" w:rsidR="007938AE" w:rsidRPr="00762610" w:rsidRDefault="007938AE" w:rsidP="002419AF">
      <w:pPr>
        <w:spacing w:line="240" w:lineRule="auto"/>
        <w:jc w:val="center"/>
        <w:rPr>
          <w:rFonts w:ascii="Calibri" w:hAnsi="Calibri"/>
          <w:sz w:val="48"/>
          <w:szCs w:val="48"/>
        </w:rPr>
      </w:pPr>
      <w:r w:rsidRPr="00762610">
        <w:rPr>
          <w:rFonts w:ascii="Calibri" w:hAnsi="Calibri"/>
          <w:sz w:val="48"/>
          <w:szCs w:val="48"/>
        </w:rPr>
        <w:t>and</w:t>
      </w:r>
    </w:p>
    <w:p w14:paraId="412C3FB9" w14:textId="033E6D43" w:rsidR="007938AE" w:rsidRPr="00762610" w:rsidRDefault="007938AE" w:rsidP="002419AF">
      <w:pPr>
        <w:spacing w:line="240" w:lineRule="auto"/>
        <w:jc w:val="center"/>
        <w:rPr>
          <w:rFonts w:ascii="Calibri" w:hAnsi="Calibri"/>
          <w:sz w:val="56"/>
          <w:szCs w:val="56"/>
        </w:rPr>
      </w:pPr>
      <w:r>
        <w:rPr>
          <w:rFonts w:ascii="Calibri" w:hAnsi="Calibri"/>
          <w:b/>
          <w:i/>
          <w:sz w:val="56"/>
          <w:szCs w:val="56"/>
        </w:rPr>
        <w:t>Joan</w:t>
      </w:r>
      <w:r w:rsidRPr="00762610">
        <w:rPr>
          <w:rFonts w:ascii="Calibri" w:hAnsi="Calibri"/>
          <w:b/>
          <w:i/>
          <w:sz w:val="56"/>
          <w:szCs w:val="56"/>
        </w:rPr>
        <w:t xml:space="preserve"> Citizen</w:t>
      </w:r>
    </w:p>
    <w:p w14:paraId="59957CA3" w14:textId="77777777" w:rsidR="007938AE" w:rsidRPr="00762610" w:rsidRDefault="007938AE" w:rsidP="002419AF">
      <w:pPr>
        <w:spacing w:line="240" w:lineRule="auto"/>
        <w:rPr>
          <w:rFonts w:ascii="Calibri" w:hAnsi="Calibri"/>
        </w:rPr>
      </w:pPr>
    </w:p>
    <w:p w14:paraId="56DB70A6" w14:textId="77777777" w:rsidR="007938AE" w:rsidRPr="00762610" w:rsidRDefault="007938AE" w:rsidP="002419AF">
      <w:pPr>
        <w:spacing w:line="240" w:lineRule="auto"/>
        <w:rPr>
          <w:rFonts w:ascii="Calibri" w:hAnsi="Calibri"/>
        </w:rPr>
      </w:pPr>
    </w:p>
    <w:p w14:paraId="3B7D7EAD" w14:textId="77777777" w:rsidR="007938AE" w:rsidRPr="00762610" w:rsidRDefault="007938AE" w:rsidP="002419AF">
      <w:pPr>
        <w:spacing w:line="240" w:lineRule="auto"/>
        <w:rPr>
          <w:rFonts w:ascii="Calibri" w:hAnsi="Calibri"/>
        </w:rPr>
        <w:sectPr w:rsidR="007938AE" w:rsidRPr="00762610" w:rsidSect="002419AF">
          <w:headerReference w:type="even" r:id="rId28"/>
          <w:headerReference w:type="default" r:id="rId29"/>
          <w:footerReference w:type="even" r:id="rId30"/>
          <w:footerReference w:type="default" r:id="rId31"/>
          <w:headerReference w:type="first" r:id="rId32"/>
          <w:footerReference w:type="first" r:id="rId33"/>
          <w:pgSz w:w="11906" w:h="16838"/>
          <w:pgMar w:top="1304" w:right="1077" w:bottom="1304" w:left="1077" w:header="709" w:footer="709" w:gutter="0"/>
          <w:pgNumType w:fmt="lowerRoman" w:start="1"/>
          <w:cols w:space="708"/>
          <w:docGrid w:linePitch="299"/>
        </w:sectPr>
      </w:pPr>
    </w:p>
    <w:p w14:paraId="58717BAD" w14:textId="77777777" w:rsidR="007938AE" w:rsidRPr="00762610" w:rsidRDefault="007938AE" w:rsidP="002419AF">
      <w:pPr>
        <w:rPr>
          <w:rFonts w:ascii="Calibri" w:hAnsi="Calibri"/>
        </w:rPr>
      </w:pPr>
      <w:bookmarkStart w:id="92" w:name="_Introductory_Information"/>
      <w:bookmarkEnd w:id="92"/>
    </w:p>
    <w:tbl>
      <w:tblPr>
        <w:tblW w:w="927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firstRow="1" w:lastRow="0" w:firstColumn="1" w:lastColumn="0" w:noHBand="0" w:noVBand="0"/>
      </w:tblPr>
      <w:tblGrid>
        <w:gridCol w:w="9279"/>
      </w:tblGrid>
      <w:tr w:rsidR="007938AE" w:rsidRPr="007977EE" w14:paraId="734E0B1D" w14:textId="77777777" w:rsidTr="007B2B0D">
        <w:trPr>
          <w:trHeight w:val="11389"/>
        </w:trPr>
        <w:tc>
          <w:tcPr>
            <w:tcW w:w="9279" w:type="dxa"/>
          </w:tcPr>
          <w:p w14:paraId="14A28AF8" w14:textId="77777777" w:rsidR="007938AE" w:rsidRPr="007977EE" w:rsidRDefault="007938AE" w:rsidP="002419AF">
            <w:pPr>
              <w:keepNext/>
              <w:keepLines/>
              <w:spacing w:before="480" w:after="0" w:line="240" w:lineRule="auto"/>
              <w:jc w:val="center"/>
              <w:rPr>
                <w:rFonts w:ascii="Calibri" w:hAnsi="Calibri"/>
                <w:b/>
                <w:bCs/>
                <w:color w:val="365F91"/>
                <w:lang w:val="en-US" w:eastAsia="en-AU"/>
              </w:rPr>
            </w:pPr>
            <w:r w:rsidRPr="007977EE">
              <w:rPr>
                <w:rFonts w:ascii="Calibri" w:hAnsi="Calibri"/>
                <w:b/>
                <w:bCs/>
                <w:lang w:val="en-US" w:eastAsia="en-AU"/>
              </w:rPr>
              <w:t>Contents</w:t>
            </w:r>
          </w:p>
          <w:p w14:paraId="3ABA0DE2" w14:textId="739232B8" w:rsidR="007938AE" w:rsidRPr="007977EE" w:rsidRDefault="007938AE" w:rsidP="002419AF">
            <w:pPr>
              <w:tabs>
                <w:tab w:val="left" w:pos="851"/>
                <w:tab w:val="left" w:pos="910"/>
                <w:tab w:val="right" w:leader="dot" w:pos="9038"/>
              </w:tabs>
              <w:spacing w:after="100" w:line="240" w:lineRule="auto"/>
              <w:ind w:left="142"/>
              <w:rPr>
                <w:rFonts w:ascii="Calibri" w:hAnsi="Calibri"/>
                <w:b/>
                <w:noProof/>
                <w:color w:val="000000"/>
                <w:lang w:eastAsia="en-AU"/>
              </w:rPr>
            </w:pPr>
            <w:r w:rsidRPr="007977EE">
              <w:rPr>
                <w:rFonts w:ascii="Calibri" w:hAnsi="Calibri"/>
                <w:b/>
                <w:noProof/>
                <w:color w:val="000000"/>
                <w:lang w:eastAsia="en-AU"/>
              </w:rPr>
              <w:t>Grant Agreement [GA2012/01]</w:t>
            </w:r>
            <w:r w:rsidRPr="007977EE">
              <w:rPr>
                <w:rFonts w:ascii="Calibri" w:hAnsi="Calibri"/>
                <w:b/>
                <w:noProof/>
                <w:webHidden/>
                <w:color w:val="000000"/>
                <w:lang w:eastAsia="en-AU"/>
              </w:rPr>
              <w:tab/>
              <w:t>4</w:t>
            </w:r>
          </w:p>
          <w:p w14:paraId="0EB35D03" w14:textId="301AAC52" w:rsidR="007938AE" w:rsidRPr="007977EE" w:rsidRDefault="007938AE" w:rsidP="002419AF">
            <w:pPr>
              <w:tabs>
                <w:tab w:val="left" w:pos="851"/>
                <w:tab w:val="left" w:pos="910"/>
                <w:tab w:val="right" w:leader="dot" w:pos="9038"/>
              </w:tabs>
              <w:spacing w:after="100" w:line="240" w:lineRule="auto"/>
              <w:ind w:left="142"/>
              <w:rPr>
                <w:rFonts w:ascii="Calibri" w:hAnsi="Calibri"/>
                <w:b/>
                <w:noProof/>
                <w:color w:val="000000"/>
                <w:lang w:eastAsia="en-AU"/>
              </w:rPr>
            </w:pPr>
            <w:r w:rsidRPr="007977EE">
              <w:rPr>
                <w:rFonts w:ascii="Calibri" w:hAnsi="Calibri"/>
                <w:b/>
                <w:noProof/>
                <w:color w:val="000000"/>
                <w:lang w:eastAsia="en-AU"/>
              </w:rPr>
              <w:t>Parties to the Agreement</w:t>
            </w:r>
            <w:r w:rsidRPr="007977EE">
              <w:rPr>
                <w:rFonts w:ascii="Calibri" w:hAnsi="Calibri"/>
                <w:b/>
                <w:noProof/>
                <w:webHidden/>
                <w:color w:val="000000"/>
                <w:lang w:eastAsia="en-AU"/>
              </w:rPr>
              <w:tab/>
              <w:t>4</w:t>
            </w:r>
          </w:p>
          <w:p w14:paraId="120401A0" w14:textId="507D0FCE" w:rsidR="007938AE" w:rsidRPr="007977EE" w:rsidRDefault="007938AE" w:rsidP="002419AF">
            <w:pPr>
              <w:tabs>
                <w:tab w:val="left" w:pos="851"/>
                <w:tab w:val="left" w:pos="910"/>
                <w:tab w:val="right" w:leader="dot" w:pos="9038"/>
              </w:tabs>
              <w:spacing w:after="100" w:line="240" w:lineRule="auto"/>
              <w:ind w:left="142"/>
              <w:rPr>
                <w:rFonts w:ascii="Calibri" w:hAnsi="Calibri"/>
                <w:b/>
                <w:noProof/>
                <w:color w:val="000000"/>
                <w:lang w:eastAsia="en-AU"/>
              </w:rPr>
            </w:pPr>
            <w:r w:rsidRPr="007977EE">
              <w:rPr>
                <w:rFonts w:ascii="Calibri" w:hAnsi="Calibri"/>
                <w:b/>
                <w:noProof/>
                <w:color w:val="000000"/>
                <w:lang w:eastAsia="en-AU"/>
              </w:rPr>
              <w:t>Background</w:t>
            </w:r>
            <w:r w:rsidRPr="007977EE">
              <w:rPr>
                <w:rFonts w:ascii="Calibri" w:hAnsi="Calibri"/>
                <w:b/>
                <w:noProof/>
                <w:webHidden/>
                <w:color w:val="000000"/>
                <w:lang w:eastAsia="en-AU"/>
              </w:rPr>
              <w:tab/>
              <w:t>4</w:t>
            </w:r>
          </w:p>
          <w:p w14:paraId="3EBF202E" w14:textId="10846F83" w:rsidR="007938AE" w:rsidRPr="007977EE" w:rsidRDefault="007938AE" w:rsidP="002419AF">
            <w:pPr>
              <w:tabs>
                <w:tab w:val="left" w:pos="851"/>
                <w:tab w:val="left" w:pos="910"/>
                <w:tab w:val="right" w:leader="dot" w:pos="9038"/>
              </w:tabs>
              <w:spacing w:after="100" w:line="240" w:lineRule="auto"/>
              <w:ind w:left="142"/>
              <w:rPr>
                <w:rFonts w:ascii="Calibri" w:hAnsi="Calibri"/>
                <w:b/>
                <w:noProof/>
                <w:color w:val="000000"/>
                <w:lang w:eastAsia="en-AU"/>
              </w:rPr>
            </w:pPr>
            <w:r w:rsidRPr="007977EE">
              <w:rPr>
                <w:rFonts w:ascii="Calibri" w:hAnsi="Calibri"/>
                <w:b/>
                <w:noProof/>
                <w:color w:val="000000"/>
                <w:lang w:eastAsia="en-AU"/>
              </w:rPr>
              <w:t>Scope of this Agreement</w:t>
            </w:r>
            <w:r w:rsidRPr="007977EE">
              <w:rPr>
                <w:rFonts w:ascii="Calibri" w:hAnsi="Calibri"/>
                <w:b/>
                <w:noProof/>
                <w:webHidden/>
                <w:color w:val="000000"/>
                <w:lang w:eastAsia="en-AU"/>
              </w:rPr>
              <w:tab/>
              <w:t>4</w:t>
            </w:r>
          </w:p>
          <w:p w14:paraId="4542625F" w14:textId="42D89098" w:rsidR="007938AE" w:rsidRPr="007977EE" w:rsidRDefault="007938AE" w:rsidP="002419AF">
            <w:pPr>
              <w:tabs>
                <w:tab w:val="left" w:pos="851"/>
                <w:tab w:val="left" w:pos="910"/>
                <w:tab w:val="right" w:leader="dot" w:pos="9038"/>
              </w:tabs>
              <w:spacing w:after="100" w:line="240" w:lineRule="auto"/>
              <w:ind w:left="142"/>
              <w:rPr>
                <w:rFonts w:ascii="Calibri" w:hAnsi="Calibri"/>
                <w:b/>
                <w:noProof/>
                <w:color w:val="000000"/>
                <w:lang w:eastAsia="en-AU"/>
              </w:rPr>
            </w:pPr>
            <w:r w:rsidRPr="007977EE">
              <w:rPr>
                <w:rFonts w:ascii="Calibri" w:hAnsi="Calibri"/>
                <w:b/>
                <w:noProof/>
                <w:color w:val="000000"/>
                <w:lang w:eastAsia="en-AU"/>
              </w:rPr>
              <w:t>Grant Details [GA2012/01.01]</w:t>
            </w:r>
            <w:r w:rsidRPr="007977EE">
              <w:rPr>
                <w:rFonts w:ascii="Calibri" w:hAnsi="Calibri"/>
                <w:b/>
                <w:noProof/>
                <w:webHidden/>
                <w:color w:val="000000"/>
                <w:lang w:eastAsia="en-AU"/>
              </w:rPr>
              <w:tab/>
              <w:t>5</w:t>
            </w:r>
          </w:p>
          <w:p w14:paraId="1EC4B24D" w14:textId="2B3B79C0" w:rsidR="007938AE" w:rsidRPr="007977EE" w:rsidRDefault="007938AE" w:rsidP="002419AF">
            <w:pPr>
              <w:tabs>
                <w:tab w:val="left" w:pos="851"/>
                <w:tab w:val="left" w:pos="910"/>
                <w:tab w:val="right" w:leader="dot" w:pos="9038"/>
              </w:tabs>
              <w:spacing w:after="100" w:line="240" w:lineRule="auto"/>
              <w:ind w:left="142"/>
              <w:rPr>
                <w:rFonts w:ascii="Calibri" w:hAnsi="Calibri"/>
                <w:b/>
                <w:noProof/>
                <w:color w:val="000000"/>
                <w:lang w:eastAsia="en-AU"/>
              </w:rPr>
            </w:pPr>
            <w:r w:rsidRPr="007977EE">
              <w:rPr>
                <w:rFonts w:ascii="Calibri" w:hAnsi="Calibri"/>
                <w:b/>
                <w:noProof/>
                <w:color w:val="000000"/>
                <w:lang w:eastAsia="en-AU"/>
              </w:rPr>
              <w:t>A. Purpose of the Grant</w:t>
            </w:r>
            <w:r w:rsidRPr="007977EE">
              <w:rPr>
                <w:rFonts w:ascii="Calibri" w:hAnsi="Calibri"/>
                <w:b/>
                <w:noProof/>
                <w:webHidden/>
                <w:color w:val="000000"/>
                <w:lang w:eastAsia="en-AU"/>
              </w:rPr>
              <w:tab/>
              <w:t>5</w:t>
            </w:r>
          </w:p>
          <w:p w14:paraId="7AF8FB00" w14:textId="6C700016" w:rsidR="007938AE" w:rsidRPr="007977EE" w:rsidRDefault="007938AE" w:rsidP="002419AF">
            <w:pPr>
              <w:tabs>
                <w:tab w:val="left" w:pos="851"/>
                <w:tab w:val="left" w:pos="910"/>
                <w:tab w:val="right" w:leader="dot" w:pos="9038"/>
              </w:tabs>
              <w:spacing w:after="100" w:line="240" w:lineRule="auto"/>
              <w:ind w:left="142"/>
              <w:rPr>
                <w:rFonts w:ascii="Calibri" w:hAnsi="Calibri"/>
                <w:b/>
                <w:noProof/>
                <w:color w:val="000000"/>
                <w:lang w:eastAsia="en-AU"/>
              </w:rPr>
            </w:pPr>
            <w:r w:rsidRPr="007977EE">
              <w:rPr>
                <w:rFonts w:ascii="Calibri" w:hAnsi="Calibri"/>
                <w:b/>
                <w:noProof/>
                <w:color w:val="000000"/>
                <w:lang w:eastAsia="en-AU"/>
              </w:rPr>
              <w:t>B. Activity</w:t>
            </w:r>
            <w:r w:rsidRPr="007977EE">
              <w:rPr>
                <w:rFonts w:ascii="Calibri" w:hAnsi="Calibri"/>
                <w:b/>
                <w:noProof/>
                <w:webHidden/>
                <w:color w:val="000000"/>
                <w:lang w:eastAsia="en-AU"/>
              </w:rPr>
              <w:tab/>
              <w:t>5</w:t>
            </w:r>
          </w:p>
          <w:p w14:paraId="3CC236B2" w14:textId="647FA49F" w:rsidR="007938AE" w:rsidRPr="007977EE" w:rsidRDefault="007938AE" w:rsidP="002419AF">
            <w:pPr>
              <w:tabs>
                <w:tab w:val="left" w:pos="851"/>
                <w:tab w:val="left" w:pos="910"/>
                <w:tab w:val="right" w:leader="dot" w:pos="9038"/>
              </w:tabs>
              <w:spacing w:after="100" w:line="240" w:lineRule="auto"/>
              <w:ind w:left="142"/>
              <w:rPr>
                <w:rFonts w:ascii="Calibri" w:hAnsi="Calibri"/>
                <w:b/>
                <w:noProof/>
                <w:color w:val="000000"/>
                <w:lang w:eastAsia="en-AU"/>
              </w:rPr>
            </w:pPr>
            <w:r w:rsidRPr="007977EE">
              <w:rPr>
                <w:rFonts w:ascii="Calibri" w:hAnsi="Calibri"/>
                <w:b/>
                <w:noProof/>
                <w:color w:val="000000"/>
                <w:lang w:eastAsia="en-AU"/>
              </w:rPr>
              <w:t>C. Duration of the Activity</w:t>
            </w:r>
            <w:r w:rsidRPr="007977EE">
              <w:rPr>
                <w:rFonts w:ascii="Calibri" w:hAnsi="Calibri"/>
                <w:b/>
                <w:noProof/>
                <w:webHidden/>
                <w:color w:val="000000"/>
                <w:lang w:eastAsia="en-AU"/>
              </w:rPr>
              <w:tab/>
              <w:t>5</w:t>
            </w:r>
          </w:p>
          <w:p w14:paraId="01B922B5" w14:textId="78EF9C50" w:rsidR="007938AE" w:rsidRPr="007977EE" w:rsidRDefault="007938AE" w:rsidP="002419AF">
            <w:pPr>
              <w:tabs>
                <w:tab w:val="left" w:pos="851"/>
                <w:tab w:val="left" w:pos="910"/>
                <w:tab w:val="right" w:leader="dot" w:pos="9038"/>
              </w:tabs>
              <w:spacing w:after="100" w:line="240" w:lineRule="auto"/>
              <w:ind w:left="142"/>
              <w:rPr>
                <w:rFonts w:ascii="Calibri" w:hAnsi="Calibri"/>
                <w:b/>
                <w:noProof/>
                <w:color w:val="000000"/>
                <w:lang w:eastAsia="en-AU"/>
              </w:rPr>
            </w:pPr>
            <w:r w:rsidRPr="007977EE">
              <w:rPr>
                <w:rFonts w:ascii="Calibri" w:hAnsi="Calibri"/>
                <w:b/>
                <w:noProof/>
                <w:color w:val="000000"/>
                <w:lang w:eastAsia="en-AU"/>
              </w:rPr>
              <w:t>D. Payment of Grant</w:t>
            </w:r>
            <w:r w:rsidRPr="007977EE">
              <w:rPr>
                <w:rFonts w:ascii="Calibri" w:hAnsi="Calibri"/>
                <w:b/>
                <w:noProof/>
                <w:webHidden/>
                <w:color w:val="000000"/>
                <w:lang w:eastAsia="en-AU"/>
              </w:rPr>
              <w:tab/>
              <w:t>5</w:t>
            </w:r>
          </w:p>
          <w:p w14:paraId="36753DA4" w14:textId="198F3B79" w:rsidR="007938AE" w:rsidRPr="007977EE" w:rsidRDefault="007938AE" w:rsidP="002419AF">
            <w:pPr>
              <w:tabs>
                <w:tab w:val="left" w:pos="851"/>
                <w:tab w:val="left" w:pos="910"/>
                <w:tab w:val="right" w:leader="dot" w:pos="9038"/>
              </w:tabs>
              <w:spacing w:after="100" w:line="240" w:lineRule="auto"/>
              <w:ind w:left="142"/>
              <w:rPr>
                <w:rFonts w:ascii="Calibri" w:hAnsi="Calibri"/>
                <w:b/>
                <w:noProof/>
                <w:color w:val="000000"/>
                <w:lang w:eastAsia="en-AU"/>
              </w:rPr>
            </w:pPr>
            <w:r w:rsidRPr="007977EE">
              <w:rPr>
                <w:rFonts w:ascii="Calibri" w:hAnsi="Calibri"/>
                <w:b/>
                <w:noProof/>
                <w:color w:val="000000"/>
                <w:lang w:eastAsia="en-AU"/>
              </w:rPr>
              <w:t>E. Reporting</w:t>
            </w:r>
            <w:r w:rsidRPr="007977EE">
              <w:rPr>
                <w:rFonts w:ascii="Calibri" w:hAnsi="Calibri"/>
                <w:b/>
                <w:noProof/>
                <w:webHidden/>
                <w:color w:val="000000"/>
                <w:lang w:eastAsia="en-AU"/>
              </w:rPr>
              <w:tab/>
              <w:t>5</w:t>
            </w:r>
          </w:p>
          <w:p w14:paraId="4ACA85C9" w14:textId="4747CA14" w:rsidR="007938AE" w:rsidRPr="007977EE" w:rsidRDefault="005A5A20" w:rsidP="002419AF">
            <w:pPr>
              <w:tabs>
                <w:tab w:val="left" w:pos="851"/>
                <w:tab w:val="left" w:pos="910"/>
                <w:tab w:val="right" w:leader="dot" w:pos="9038"/>
              </w:tabs>
              <w:spacing w:after="100" w:line="240" w:lineRule="auto"/>
              <w:ind w:left="142"/>
              <w:rPr>
                <w:rFonts w:ascii="Calibri" w:hAnsi="Calibri"/>
                <w:b/>
                <w:noProof/>
                <w:color w:val="000000"/>
                <w:lang w:eastAsia="en-AU"/>
              </w:rPr>
            </w:pPr>
            <w:r w:rsidRPr="007977EE">
              <w:rPr>
                <w:rFonts w:ascii="Calibri" w:hAnsi="Calibri"/>
                <w:b/>
                <w:noProof/>
                <w:color w:val="000000"/>
                <w:lang w:eastAsia="en-AU"/>
              </w:rPr>
              <w:t>F. Party representatives and address for n</w:t>
            </w:r>
            <w:r w:rsidR="007938AE" w:rsidRPr="007977EE">
              <w:rPr>
                <w:rFonts w:ascii="Calibri" w:hAnsi="Calibri"/>
                <w:b/>
                <w:noProof/>
                <w:color w:val="000000"/>
                <w:lang w:eastAsia="en-AU"/>
              </w:rPr>
              <w:t>otices</w:t>
            </w:r>
            <w:r w:rsidR="007938AE" w:rsidRPr="007977EE">
              <w:rPr>
                <w:rFonts w:ascii="Calibri" w:hAnsi="Calibri"/>
                <w:b/>
                <w:noProof/>
                <w:webHidden/>
                <w:color w:val="000000"/>
                <w:lang w:eastAsia="en-AU"/>
              </w:rPr>
              <w:tab/>
              <w:t>5</w:t>
            </w:r>
          </w:p>
          <w:p w14:paraId="567B4C41" w14:textId="2C0E96E6" w:rsidR="007938AE" w:rsidRPr="007977EE" w:rsidRDefault="007938AE" w:rsidP="002419AF">
            <w:pPr>
              <w:tabs>
                <w:tab w:val="left" w:pos="851"/>
                <w:tab w:val="left" w:pos="910"/>
                <w:tab w:val="right" w:leader="dot" w:pos="9038"/>
              </w:tabs>
              <w:spacing w:after="100" w:line="240" w:lineRule="auto"/>
              <w:ind w:left="142"/>
              <w:rPr>
                <w:rFonts w:ascii="Calibri" w:hAnsi="Calibri"/>
                <w:b/>
                <w:noProof/>
                <w:color w:val="000000"/>
                <w:lang w:eastAsia="en-AU"/>
              </w:rPr>
            </w:pPr>
            <w:r w:rsidRPr="007977EE">
              <w:rPr>
                <w:rFonts w:ascii="Calibri" w:hAnsi="Calibri"/>
                <w:b/>
                <w:noProof/>
                <w:color w:val="000000"/>
                <w:lang w:eastAsia="en-AU"/>
              </w:rPr>
              <w:t xml:space="preserve">G. </w:t>
            </w:r>
            <w:r w:rsidR="009F1810" w:rsidRPr="007977EE">
              <w:rPr>
                <w:rFonts w:ascii="Calibri" w:hAnsi="Calibri"/>
                <w:b/>
                <w:noProof/>
                <w:color w:val="000000"/>
                <w:lang w:eastAsia="en-AU"/>
              </w:rPr>
              <w:t>Supplementary T</w:t>
            </w:r>
            <w:r w:rsidRPr="007977EE">
              <w:rPr>
                <w:rFonts w:ascii="Calibri" w:hAnsi="Calibri"/>
                <w:b/>
                <w:noProof/>
                <w:color w:val="000000"/>
                <w:lang w:eastAsia="en-AU"/>
              </w:rPr>
              <w:t>erms</w:t>
            </w:r>
            <w:r w:rsidRPr="007977EE">
              <w:rPr>
                <w:rFonts w:ascii="Calibri" w:hAnsi="Calibri"/>
                <w:b/>
                <w:noProof/>
                <w:webHidden/>
                <w:color w:val="000000"/>
                <w:lang w:eastAsia="en-AU"/>
              </w:rPr>
              <w:tab/>
              <w:t>6</w:t>
            </w:r>
          </w:p>
          <w:p w14:paraId="53294A74" w14:textId="26E95571" w:rsidR="007938AE" w:rsidRPr="007977EE" w:rsidRDefault="007938AE" w:rsidP="002419AF">
            <w:pPr>
              <w:tabs>
                <w:tab w:val="left" w:pos="851"/>
                <w:tab w:val="left" w:pos="910"/>
                <w:tab w:val="right" w:leader="dot" w:pos="9038"/>
              </w:tabs>
              <w:spacing w:after="100" w:line="240" w:lineRule="auto"/>
              <w:ind w:left="142"/>
              <w:rPr>
                <w:rFonts w:ascii="Calibri" w:hAnsi="Calibri"/>
                <w:b/>
                <w:noProof/>
                <w:color w:val="000000"/>
                <w:lang w:eastAsia="en-AU"/>
              </w:rPr>
            </w:pPr>
            <w:r w:rsidRPr="007977EE">
              <w:rPr>
                <w:rFonts w:ascii="Calibri" w:hAnsi="Calibri"/>
                <w:b/>
                <w:noProof/>
                <w:color w:val="000000"/>
                <w:lang w:eastAsia="en-AU"/>
              </w:rPr>
              <w:t>Signatures</w:t>
            </w:r>
            <w:r w:rsidRPr="007977EE">
              <w:rPr>
                <w:rFonts w:ascii="Calibri" w:hAnsi="Calibri"/>
                <w:b/>
                <w:noProof/>
                <w:webHidden/>
                <w:color w:val="000000"/>
                <w:lang w:eastAsia="en-AU"/>
              </w:rPr>
              <w:tab/>
            </w:r>
            <w:r w:rsidR="0099087B" w:rsidRPr="007977EE">
              <w:rPr>
                <w:rFonts w:ascii="Calibri" w:hAnsi="Calibri"/>
                <w:b/>
                <w:noProof/>
                <w:webHidden/>
                <w:color w:val="000000"/>
                <w:lang w:eastAsia="en-AU"/>
              </w:rPr>
              <w:t>5</w:t>
            </w:r>
          </w:p>
          <w:p w14:paraId="721A331B" w14:textId="77777777" w:rsidR="007938AE" w:rsidRPr="007977EE" w:rsidRDefault="007938AE" w:rsidP="002419AF">
            <w:pPr>
              <w:tabs>
                <w:tab w:val="left" w:pos="851"/>
                <w:tab w:val="left" w:pos="910"/>
                <w:tab w:val="right" w:leader="dot" w:pos="9038"/>
              </w:tabs>
              <w:spacing w:after="100" w:line="240" w:lineRule="auto"/>
              <w:ind w:left="142"/>
              <w:rPr>
                <w:rFonts w:ascii="Calibri" w:hAnsi="Calibri"/>
                <w:b/>
                <w:noProof/>
                <w:color w:val="000000"/>
                <w:lang w:eastAsia="en-AU"/>
              </w:rPr>
            </w:pPr>
            <w:r w:rsidRPr="007977EE">
              <w:rPr>
                <w:rFonts w:ascii="Calibri" w:hAnsi="Calibri"/>
                <w:b/>
                <w:noProof/>
                <w:color w:val="000000"/>
                <w:lang w:eastAsia="en-AU"/>
              </w:rPr>
              <w:t>Commonwealth General Grant Conditions</w:t>
            </w:r>
            <w:r w:rsidRPr="007977EE">
              <w:rPr>
                <w:rFonts w:ascii="Calibri" w:hAnsi="Calibri"/>
                <w:b/>
                <w:noProof/>
                <w:webHidden/>
                <w:color w:val="000000"/>
                <w:lang w:eastAsia="en-AU"/>
              </w:rPr>
              <w:tab/>
              <w:t>Schedule 1</w:t>
            </w:r>
          </w:p>
          <w:p w14:paraId="72279362" w14:textId="08CE7604" w:rsidR="007938AE" w:rsidRPr="007977EE" w:rsidRDefault="007938AE" w:rsidP="002419AF">
            <w:pPr>
              <w:tabs>
                <w:tab w:val="left" w:pos="851"/>
                <w:tab w:val="left" w:pos="910"/>
                <w:tab w:val="right" w:leader="dot" w:pos="9038"/>
              </w:tabs>
              <w:spacing w:after="100" w:line="240" w:lineRule="auto"/>
              <w:ind w:left="142"/>
              <w:rPr>
                <w:rFonts w:ascii="Times New Roman" w:hAnsi="Times New Roman"/>
                <w:lang w:eastAsia="en-AU"/>
              </w:rPr>
            </w:pPr>
          </w:p>
        </w:tc>
      </w:tr>
    </w:tbl>
    <w:p w14:paraId="70D0127B" w14:textId="02375903" w:rsidR="00B94AEF" w:rsidRDefault="00B94AEF" w:rsidP="00B94AEF">
      <w:pPr>
        <w:tabs>
          <w:tab w:val="left" w:pos="1052"/>
        </w:tabs>
        <w:rPr>
          <w:rFonts w:ascii="Calibri" w:hAnsi="Calibri"/>
        </w:rPr>
      </w:pPr>
      <w:r>
        <w:rPr>
          <w:rFonts w:ascii="Calibri" w:hAnsi="Calibri"/>
        </w:rPr>
        <w:tab/>
      </w:r>
    </w:p>
    <w:p w14:paraId="4EB7BB3E" w14:textId="7FE18D05" w:rsidR="007938AE" w:rsidRPr="00B94AEF" w:rsidRDefault="00B94AEF" w:rsidP="00B94AEF">
      <w:pPr>
        <w:tabs>
          <w:tab w:val="left" w:pos="1052"/>
        </w:tabs>
        <w:rPr>
          <w:rFonts w:ascii="Calibri" w:hAnsi="Calibri"/>
        </w:rPr>
        <w:sectPr w:rsidR="007938AE" w:rsidRPr="00B94AEF" w:rsidSect="002419AF">
          <w:headerReference w:type="even" r:id="rId34"/>
          <w:headerReference w:type="default" r:id="rId35"/>
          <w:headerReference w:type="first" r:id="rId36"/>
          <w:pgSz w:w="11906" w:h="16838"/>
          <w:pgMar w:top="1304" w:right="1077" w:bottom="1304" w:left="1077" w:header="709" w:footer="709" w:gutter="0"/>
          <w:pgNumType w:fmt="lowerRoman"/>
          <w:cols w:space="708"/>
          <w:docGrid w:linePitch="299"/>
        </w:sectPr>
      </w:pPr>
      <w:r>
        <w:rPr>
          <w:rFonts w:ascii="Calibri" w:hAnsi="Calibri"/>
        </w:rPr>
        <w:tab/>
      </w:r>
    </w:p>
    <w:p w14:paraId="5BC6E39E" w14:textId="280A3369" w:rsidR="007938AE" w:rsidRPr="00762610" w:rsidRDefault="007938AE" w:rsidP="002419AF">
      <w:pPr>
        <w:pStyle w:val="Style1NOHEAD"/>
        <w:outlineLvl w:val="9"/>
      </w:pPr>
      <w:bookmarkStart w:id="93" w:name="_Toc317496299"/>
      <w:bookmarkStart w:id="94" w:name="_Toc358381906"/>
      <w:bookmarkStart w:id="95" w:name="_Toc362859721"/>
      <w:bookmarkStart w:id="96" w:name="_Toc362859825"/>
      <w:bookmarkStart w:id="97" w:name="_Toc362863361"/>
      <w:r>
        <w:lastRenderedPageBreak/>
        <w:t>Grant Agreement [GA201</w:t>
      </w:r>
      <w:r w:rsidR="00901DD2">
        <w:t>9</w:t>
      </w:r>
      <w:r w:rsidRPr="00762610">
        <w:t>/01]</w:t>
      </w:r>
      <w:bookmarkEnd w:id="93"/>
      <w:bookmarkEnd w:id="94"/>
      <w:bookmarkEnd w:id="95"/>
      <w:bookmarkEnd w:id="96"/>
      <w:bookmarkEnd w:id="97"/>
      <w:r w:rsidR="001634F0">
        <w:t xml:space="preserve"> </w:t>
      </w:r>
    </w:p>
    <w:p w14:paraId="781707C0" w14:textId="77777777" w:rsidR="007938AE" w:rsidRPr="00762610" w:rsidRDefault="007938AE" w:rsidP="002419AF">
      <w:pPr>
        <w:pStyle w:val="Style2NOHEAD"/>
        <w:outlineLvl w:val="9"/>
      </w:pPr>
      <w:bookmarkStart w:id="98" w:name="_Toc317496300"/>
      <w:bookmarkStart w:id="99" w:name="_Toc358381907"/>
      <w:bookmarkStart w:id="100" w:name="_Toc362859722"/>
      <w:bookmarkStart w:id="101" w:name="_Toc362859826"/>
      <w:bookmarkStart w:id="102" w:name="_Toc362863362"/>
      <w:r w:rsidRPr="00762610">
        <w:t>Parties to the Agreement</w:t>
      </w:r>
      <w:bookmarkEnd w:id="98"/>
      <w:bookmarkEnd w:id="99"/>
      <w:bookmarkEnd w:id="100"/>
      <w:bookmarkEnd w:id="101"/>
      <w:bookmarkEnd w:id="102"/>
    </w:p>
    <w:p w14:paraId="26914B69" w14:textId="77777777" w:rsidR="007938AE" w:rsidRPr="00762610" w:rsidRDefault="007938AE" w:rsidP="002419AF">
      <w:pPr>
        <w:pStyle w:val="Style3NOHEAD"/>
        <w:outlineLvl w:val="9"/>
      </w:pPr>
      <w:bookmarkStart w:id="103" w:name="_Toc362859723"/>
      <w:bookmarkStart w:id="104" w:name="_Toc362859827"/>
      <w:bookmarkStart w:id="105" w:name="_Toc362863363"/>
      <w:r w:rsidRPr="00762610">
        <w:t>The Grantee</w:t>
      </w:r>
      <w:bookmarkEnd w:id="103"/>
      <w:bookmarkEnd w:id="104"/>
      <w:bookmarkEnd w:id="105"/>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firstRow="1" w:lastRow="0" w:firstColumn="1" w:lastColumn="0" w:noHBand="0" w:noVBand="0"/>
      </w:tblPr>
      <w:tblGrid>
        <w:gridCol w:w="4632"/>
        <w:gridCol w:w="4632"/>
      </w:tblGrid>
      <w:tr w:rsidR="007938AE" w:rsidRPr="00C24033" w14:paraId="4195AB40" w14:textId="77777777" w:rsidTr="007B2B0D">
        <w:tc>
          <w:tcPr>
            <w:tcW w:w="4632" w:type="dxa"/>
          </w:tcPr>
          <w:p w14:paraId="2F06BBF5" w14:textId="77777777" w:rsidR="007938AE" w:rsidRPr="004D5F0C" w:rsidRDefault="007938AE" w:rsidP="002419AF">
            <w:pPr>
              <w:spacing w:after="0" w:line="240" w:lineRule="auto"/>
              <w:rPr>
                <w:rFonts w:cstheme="minorHAnsi"/>
                <w:lang w:eastAsia="en-AU"/>
              </w:rPr>
            </w:pPr>
            <w:r w:rsidRPr="004D5F0C">
              <w:rPr>
                <w:rFonts w:cstheme="minorHAnsi"/>
                <w:lang w:eastAsia="en-AU"/>
              </w:rPr>
              <w:t>Full legal name of Grantee</w:t>
            </w:r>
          </w:p>
        </w:tc>
        <w:tc>
          <w:tcPr>
            <w:tcW w:w="4632" w:type="dxa"/>
          </w:tcPr>
          <w:p w14:paraId="3065846A" w14:textId="77777777" w:rsidR="007938AE" w:rsidRPr="004D5F0C" w:rsidRDefault="007938AE" w:rsidP="002419AF">
            <w:pPr>
              <w:spacing w:after="0" w:line="240" w:lineRule="auto"/>
              <w:rPr>
                <w:rFonts w:cstheme="minorHAnsi"/>
                <w:lang w:eastAsia="en-AU"/>
              </w:rPr>
            </w:pPr>
            <w:r w:rsidRPr="004D5F0C">
              <w:rPr>
                <w:rFonts w:cstheme="minorHAnsi"/>
                <w:lang w:eastAsia="en-AU"/>
              </w:rPr>
              <w:t>Joan Citizen</w:t>
            </w:r>
          </w:p>
        </w:tc>
      </w:tr>
      <w:tr w:rsidR="007938AE" w:rsidRPr="00C24033" w14:paraId="34F4E78D" w14:textId="77777777" w:rsidTr="007B2B0D">
        <w:tc>
          <w:tcPr>
            <w:tcW w:w="4632" w:type="dxa"/>
          </w:tcPr>
          <w:p w14:paraId="25D7A0CD" w14:textId="77777777" w:rsidR="007938AE" w:rsidRPr="004D5F0C" w:rsidRDefault="007938AE" w:rsidP="002419AF">
            <w:pPr>
              <w:spacing w:after="0" w:line="240" w:lineRule="auto"/>
              <w:rPr>
                <w:rFonts w:cstheme="minorHAnsi"/>
                <w:lang w:eastAsia="en-AU"/>
              </w:rPr>
            </w:pPr>
            <w:r w:rsidRPr="004D5F0C">
              <w:rPr>
                <w:rFonts w:cstheme="minorHAnsi"/>
                <w:lang w:eastAsia="en-AU"/>
              </w:rPr>
              <w:t>Legal identity (e.g. individual, incorporated association, company, partnership etc)</w:t>
            </w:r>
          </w:p>
        </w:tc>
        <w:tc>
          <w:tcPr>
            <w:tcW w:w="4632" w:type="dxa"/>
          </w:tcPr>
          <w:p w14:paraId="5C409730" w14:textId="77777777" w:rsidR="007938AE" w:rsidRPr="004D5F0C" w:rsidRDefault="007938AE" w:rsidP="002419AF">
            <w:pPr>
              <w:spacing w:after="0" w:line="240" w:lineRule="auto"/>
              <w:rPr>
                <w:rFonts w:cstheme="minorHAnsi"/>
                <w:lang w:eastAsia="en-AU"/>
              </w:rPr>
            </w:pPr>
            <w:r w:rsidRPr="004D5F0C">
              <w:rPr>
                <w:rFonts w:cstheme="minorHAnsi"/>
                <w:lang w:eastAsia="en-AU"/>
              </w:rPr>
              <w:t>Individual</w:t>
            </w:r>
          </w:p>
        </w:tc>
      </w:tr>
      <w:tr w:rsidR="007938AE" w:rsidRPr="00C24033" w14:paraId="0B738670" w14:textId="77777777" w:rsidTr="007B2B0D">
        <w:tc>
          <w:tcPr>
            <w:tcW w:w="4632" w:type="dxa"/>
          </w:tcPr>
          <w:p w14:paraId="3263E144" w14:textId="77777777" w:rsidR="007938AE" w:rsidRPr="004D5F0C" w:rsidRDefault="007938AE" w:rsidP="002419AF">
            <w:pPr>
              <w:spacing w:after="0" w:line="240" w:lineRule="auto"/>
              <w:rPr>
                <w:rFonts w:cstheme="minorHAnsi"/>
                <w:lang w:eastAsia="en-AU"/>
              </w:rPr>
            </w:pPr>
            <w:r w:rsidRPr="004D5F0C">
              <w:rPr>
                <w:rFonts w:cstheme="minorHAnsi"/>
                <w:lang w:eastAsia="en-AU"/>
              </w:rPr>
              <w:t>Registered for GST?</w:t>
            </w:r>
          </w:p>
        </w:tc>
        <w:tc>
          <w:tcPr>
            <w:tcW w:w="4632" w:type="dxa"/>
          </w:tcPr>
          <w:p w14:paraId="3CC5CDC3" w14:textId="77777777" w:rsidR="007938AE" w:rsidRPr="004D5F0C" w:rsidRDefault="007938AE" w:rsidP="002419AF">
            <w:pPr>
              <w:spacing w:after="0" w:line="240" w:lineRule="auto"/>
              <w:rPr>
                <w:rFonts w:cstheme="minorHAnsi"/>
                <w:lang w:eastAsia="en-AU"/>
              </w:rPr>
            </w:pPr>
            <w:r w:rsidRPr="004D5F0C">
              <w:rPr>
                <w:rFonts w:cstheme="minorHAnsi"/>
                <w:lang w:eastAsia="en-AU"/>
              </w:rPr>
              <w:t>No</w:t>
            </w:r>
          </w:p>
        </w:tc>
      </w:tr>
      <w:tr w:rsidR="007938AE" w:rsidRPr="00C24033" w14:paraId="361AF7CE" w14:textId="77777777" w:rsidTr="007B2B0D">
        <w:tc>
          <w:tcPr>
            <w:tcW w:w="4632" w:type="dxa"/>
          </w:tcPr>
          <w:p w14:paraId="69F92CEF" w14:textId="77777777" w:rsidR="007938AE" w:rsidRPr="004D5F0C" w:rsidRDefault="007938AE" w:rsidP="002419AF">
            <w:pPr>
              <w:spacing w:after="0" w:line="240" w:lineRule="auto"/>
              <w:rPr>
                <w:rFonts w:cstheme="minorHAnsi"/>
                <w:lang w:eastAsia="en-AU"/>
              </w:rPr>
            </w:pPr>
            <w:r w:rsidRPr="004D5F0C">
              <w:rPr>
                <w:rFonts w:cstheme="minorHAnsi"/>
                <w:lang w:eastAsia="en-AU"/>
              </w:rPr>
              <w:t>Relevant business place (if different)</w:t>
            </w:r>
          </w:p>
        </w:tc>
        <w:tc>
          <w:tcPr>
            <w:tcW w:w="4632" w:type="dxa"/>
          </w:tcPr>
          <w:p w14:paraId="173DBA26" w14:textId="77777777" w:rsidR="007938AE" w:rsidRPr="004D5F0C" w:rsidRDefault="007938AE" w:rsidP="002419AF">
            <w:pPr>
              <w:spacing w:after="0" w:line="240" w:lineRule="auto"/>
              <w:rPr>
                <w:rFonts w:cstheme="minorHAnsi"/>
                <w:lang w:eastAsia="en-AU"/>
              </w:rPr>
            </w:pPr>
            <w:r w:rsidRPr="004D5F0C">
              <w:rPr>
                <w:rFonts w:cstheme="minorHAnsi"/>
                <w:lang w:eastAsia="en-AU"/>
              </w:rPr>
              <w:t>123 Canberra Street</w:t>
            </w:r>
          </w:p>
        </w:tc>
      </w:tr>
      <w:tr w:rsidR="007938AE" w:rsidRPr="00C24033" w14:paraId="3D52816D" w14:textId="77777777" w:rsidTr="007B2B0D">
        <w:tc>
          <w:tcPr>
            <w:tcW w:w="4632" w:type="dxa"/>
          </w:tcPr>
          <w:p w14:paraId="43A175EC" w14:textId="77777777" w:rsidR="007938AE" w:rsidRPr="004D5F0C" w:rsidRDefault="007938AE" w:rsidP="002419AF">
            <w:pPr>
              <w:spacing w:after="0" w:line="240" w:lineRule="auto"/>
              <w:rPr>
                <w:rFonts w:cstheme="minorHAnsi"/>
                <w:lang w:eastAsia="en-AU"/>
              </w:rPr>
            </w:pPr>
            <w:r w:rsidRPr="004D5F0C">
              <w:rPr>
                <w:rFonts w:cstheme="minorHAnsi"/>
                <w:lang w:eastAsia="en-AU"/>
              </w:rPr>
              <w:t>Telephone</w:t>
            </w:r>
          </w:p>
        </w:tc>
        <w:tc>
          <w:tcPr>
            <w:tcW w:w="4632" w:type="dxa"/>
          </w:tcPr>
          <w:p w14:paraId="2435C1A4" w14:textId="77777777" w:rsidR="007938AE" w:rsidRPr="004D5F0C" w:rsidRDefault="007938AE" w:rsidP="002419AF">
            <w:pPr>
              <w:spacing w:after="0" w:line="240" w:lineRule="auto"/>
              <w:rPr>
                <w:rFonts w:cstheme="minorHAnsi"/>
                <w:lang w:eastAsia="en-AU"/>
              </w:rPr>
            </w:pPr>
            <w:r w:rsidRPr="004D5F0C">
              <w:rPr>
                <w:rFonts w:cstheme="minorHAnsi"/>
                <w:lang w:eastAsia="en-AU"/>
              </w:rPr>
              <w:t>(55) 555 5555</w:t>
            </w:r>
          </w:p>
        </w:tc>
      </w:tr>
      <w:tr w:rsidR="007938AE" w:rsidRPr="00C24033" w14:paraId="1358EF5C" w14:textId="77777777" w:rsidTr="007B2B0D">
        <w:tc>
          <w:tcPr>
            <w:tcW w:w="4632" w:type="dxa"/>
          </w:tcPr>
          <w:p w14:paraId="213C0C10" w14:textId="77777777" w:rsidR="007938AE" w:rsidRPr="004D5F0C" w:rsidRDefault="007938AE" w:rsidP="002419AF">
            <w:pPr>
              <w:spacing w:after="0" w:line="240" w:lineRule="auto"/>
              <w:rPr>
                <w:rFonts w:cstheme="minorHAnsi"/>
                <w:lang w:eastAsia="en-AU"/>
              </w:rPr>
            </w:pPr>
            <w:r w:rsidRPr="004D5F0C">
              <w:rPr>
                <w:rFonts w:cstheme="minorHAnsi"/>
                <w:lang w:eastAsia="en-AU"/>
              </w:rPr>
              <w:t>Email</w:t>
            </w:r>
          </w:p>
        </w:tc>
        <w:tc>
          <w:tcPr>
            <w:tcW w:w="4632" w:type="dxa"/>
          </w:tcPr>
          <w:p w14:paraId="17A79702" w14:textId="77777777" w:rsidR="007938AE" w:rsidRPr="004D5F0C" w:rsidRDefault="007938AE" w:rsidP="002419AF">
            <w:pPr>
              <w:spacing w:after="0" w:line="240" w:lineRule="auto"/>
              <w:rPr>
                <w:rFonts w:cstheme="minorHAnsi"/>
                <w:lang w:eastAsia="en-AU"/>
              </w:rPr>
            </w:pPr>
            <w:r w:rsidRPr="004D5F0C">
              <w:rPr>
                <w:rFonts w:cstheme="minorHAnsi"/>
                <w:lang w:eastAsia="en-AU"/>
              </w:rPr>
              <w:t>J</w:t>
            </w:r>
            <w:r w:rsidR="005A5A20" w:rsidRPr="004D5F0C">
              <w:rPr>
                <w:rFonts w:cstheme="minorHAnsi"/>
                <w:lang w:eastAsia="en-AU"/>
              </w:rPr>
              <w:t>oa</w:t>
            </w:r>
            <w:r w:rsidRPr="004D5F0C">
              <w:rPr>
                <w:rFonts w:cstheme="minorHAnsi"/>
                <w:lang w:eastAsia="en-AU"/>
              </w:rPr>
              <w:t>n.Citizen@email.com.au</w:t>
            </w:r>
          </w:p>
        </w:tc>
      </w:tr>
    </w:tbl>
    <w:p w14:paraId="55E368C6" w14:textId="77777777" w:rsidR="007938AE" w:rsidRPr="00762610" w:rsidRDefault="007938AE" w:rsidP="002419AF">
      <w:pPr>
        <w:pStyle w:val="Style3NOHEAD"/>
        <w:outlineLvl w:val="9"/>
      </w:pPr>
      <w:bookmarkStart w:id="106" w:name="_Toc362859724"/>
      <w:bookmarkStart w:id="107" w:name="_Toc362859828"/>
      <w:bookmarkStart w:id="108" w:name="_Toc362863364"/>
      <w:r w:rsidRPr="00762610">
        <w:t>The Commonwealth</w:t>
      </w:r>
      <w:bookmarkEnd w:id="106"/>
      <w:bookmarkEnd w:id="107"/>
      <w:bookmarkEnd w:id="108"/>
    </w:p>
    <w:p w14:paraId="1037514B" w14:textId="572DF701" w:rsidR="007938AE" w:rsidRPr="00762610" w:rsidRDefault="007938AE" w:rsidP="002419AF">
      <w:pPr>
        <w:rPr>
          <w:rFonts w:ascii="Calibri" w:hAnsi="Calibri"/>
        </w:rPr>
      </w:pPr>
      <w:r w:rsidRPr="00762610">
        <w:rPr>
          <w:rFonts w:ascii="Calibri" w:hAnsi="Calibri"/>
        </w:rPr>
        <w:t>The Commonwealth of Australia repre</w:t>
      </w:r>
      <w:r w:rsidR="00BA5F0E">
        <w:rPr>
          <w:rFonts w:ascii="Calibri" w:hAnsi="Calibri"/>
        </w:rPr>
        <w:t>sented by Department of Finance</w:t>
      </w:r>
      <w:r w:rsidRPr="00762610">
        <w:rPr>
          <w:rFonts w:ascii="Calibri" w:hAnsi="Calibri"/>
        </w:rPr>
        <w:br/>
      </w:r>
      <w:r w:rsidR="00E077B0">
        <w:rPr>
          <w:rFonts w:ascii="Calibri" w:hAnsi="Calibri"/>
        </w:rPr>
        <w:t>One Canberra Avenue, Forrest</w:t>
      </w:r>
      <w:r w:rsidRPr="00762610">
        <w:rPr>
          <w:rFonts w:ascii="Calibri" w:hAnsi="Calibri"/>
        </w:rPr>
        <w:t xml:space="preserve"> ACT 260</w:t>
      </w:r>
      <w:r w:rsidR="00E077B0">
        <w:rPr>
          <w:rFonts w:ascii="Calibri" w:hAnsi="Calibri"/>
        </w:rPr>
        <w:t>3</w:t>
      </w:r>
      <w:r w:rsidRPr="00762610">
        <w:rPr>
          <w:rFonts w:ascii="Calibri" w:hAnsi="Calibri"/>
        </w:rPr>
        <w:br/>
        <w:t>ABN 61970 632 495</w:t>
      </w:r>
    </w:p>
    <w:p w14:paraId="35366A29" w14:textId="77777777" w:rsidR="007938AE" w:rsidRPr="00762610" w:rsidRDefault="007938AE" w:rsidP="002419AF">
      <w:pPr>
        <w:pStyle w:val="Style2NOHEAD"/>
        <w:outlineLvl w:val="9"/>
      </w:pPr>
      <w:bookmarkStart w:id="109" w:name="_Toc317496301"/>
      <w:bookmarkStart w:id="110" w:name="_Toc358381908"/>
      <w:bookmarkStart w:id="111" w:name="_Toc362859725"/>
      <w:bookmarkStart w:id="112" w:name="_Toc362859829"/>
      <w:bookmarkStart w:id="113" w:name="_Toc362863365"/>
      <w:r w:rsidRPr="00762610">
        <w:t>Background</w:t>
      </w:r>
      <w:bookmarkEnd w:id="109"/>
      <w:bookmarkEnd w:id="110"/>
      <w:bookmarkEnd w:id="111"/>
      <w:bookmarkEnd w:id="112"/>
      <w:bookmarkEnd w:id="113"/>
    </w:p>
    <w:p w14:paraId="03937E6A" w14:textId="77777777" w:rsidR="007938AE" w:rsidRPr="00762610" w:rsidRDefault="0049376A" w:rsidP="002419AF">
      <w:pPr>
        <w:rPr>
          <w:rFonts w:ascii="Calibri" w:hAnsi="Calibri"/>
        </w:rPr>
      </w:pPr>
      <w:r>
        <w:rPr>
          <w:rFonts w:ascii="Calibri" w:hAnsi="Calibri"/>
        </w:rPr>
        <w:t xml:space="preserve">The Commonwealth </w:t>
      </w:r>
      <w:r w:rsidR="00BD3DAF">
        <w:rPr>
          <w:rFonts w:ascii="Calibri" w:hAnsi="Calibri"/>
        </w:rPr>
        <w:t xml:space="preserve">of Australia (the Commonwealth) </w:t>
      </w:r>
      <w:r>
        <w:rPr>
          <w:rFonts w:ascii="Calibri" w:hAnsi="Calibri"/>
        </w:rPr>
        <w:t>has agreed to enter this Agreement under which the Commonwealth will provide the Grantee with one or more Grants for the purpose of assisting the Grantee to undertake the associated Activity</w:t>
      </w:r>
      <w:r w:rsidR="007938AE" w:rsidRPr="00762610">
        <w:rPr>
          <w:rFonts w:ascii="Calibri" w:hAnsi="Calibri"/>
        </w:rPr>
        <w:t>.</w:t>
      </w:r>
    </w:p>
    <w:p w14:paraId="4C6561FA" w14:textId="77777777" w:rsidR="007938AE" w:rsidRPr="00762610" w:rsidRDefault="007938AE" w:rsidP="002419AF">
      <w:pPr>
        <w:rPr>
          <w:rFonts w:ascii="Calibri" w:hAnsi="Calibri"/>
        </w:rPr>
      </w:pPr>
      <w:r w:rsidRPr="00762610">
        <w:rPr>
          <w:rFonts w:ascii="Calibri" w:hAnsi="Calibri"/>
        </w:rPr>
        <w:t xml:space="preserve">The Grantee agrees to use </w:t>
      </w:r>
      <w:r w:rsidR="0049376A">
        <w:rPr>
          <w:rFonts w:ascii="Calibri" w:hAnsi="Calibri"/>
        </w:rPr>
        <w:t>each</w:t>
      </w:r>
      <w:r w:rsidRPr="00762610">
        <w:rPr>
          <w:rFonts w:ascii="Calibri" w:hAnsi="Calibri"/>
        </w:rPr>
        <w:t xml:space="preserve"> Grant and undertake </w:t>
      </w:r>
      <w:r w:rsidR="0049376A">
        <w:rPr>
          <w:rFonts w:ascii="Calibri" w:hAnsi="Calibri"/>
        </w:rPr>
        <w:t>each</w:t>
      </w:r>
      <w:r w:rsidRPr="00762610">
        <w:rPr>
          <w:rFonts w:ascii="Calibri" w:hAnsi="Calibri"/>
        </w:rPr>
        <w:t xml:space="preserve"> Activity in accordance with this Agreement</w:t>
      </w:r>
      <w:r w:rsidR="0049376A">
        <w:rPr>
          <w:rFonts w:ascii="Calibri" w:hAnsi="Calibri"/>
        </w:rPr>
        <w:t xml:space="preserve"> and relevant Grant Details</w:t>
      </w:r>
      <w:r w:rsidRPr="00762610">
        <w:rPr>
          <w:rFonts w:ascii="Calibri" w:hAnsi="Calibri"/>
        </w:rPr>
        <w:t>.</w:t>
      </w:r>
    </w:p>
    <w:p w14:paraId="686C99DF" w14:textId="77777777" w:rsidR="007938AE" w:rsidRPr="00762610" w:rsidRDefault="007938AE" w:rsidP="002419AF">
      <w:pPr>
        <w:pStyle w:val="Style2NOHEAD"/>
        <w:outlineLvl w:val="9"/>
      </w:pPr>
      <w:bookmarkStart w:id="114" w:name="_Toc317496302"/>
      <w:bookmarkStart w:id="115" w:name="_Toc358381909"/>
      <w:bookmarkStart w:id="116" w:name="_Toc362859726"/>
      <w:bookmarkStart w:id="117" w:name="_Toc362859830"/>
      <w:bookmarkStart w:id="118" w:name="_Toc362863366"/>
      <w:r w:rsidRPr="00762610">
        <w:t>Scope of this Agreement</w:t>
      </w:r>
      <w:bookmarkEnd w:id="114"/>
      <w:bookmarkEnd w:id="115"/>
      <w:bookmarkEnd w:id="116"/>
      <w:bookmarkEnd w:id="117"/>
      <w:bookmarkEnd w:id="118"/>
    </w:p>
    <w:p w14:paraId="2957E8FD" w14:textId="77777777" w:rsidR="007938AE" w:rsidRPr="00762610" w:rsidRDefault="007938AE" w:rsidP="002419AF">
      <w:pPr>
        <w:spacing w:after="120" w:line="240" w:lineRule="auto"/>
        <w:rPr>
          <w:rFonts w:ascii="Calibri" w:hAnsi="Calibri"/>
        </w:rPr>
      </w:pPr>
      <w:r w:rsidRPr="00762610">
        <w:rPr>
          <w:rFonts w:ascii="Calibri" w:hAnsi="Calibri"/>
        </w:rPr>
        <w:t>This Agreement comprises:</w:t>
      </w:r>
    </w:p>
    <w:p w14:paraId="2C91F7BF" w14:textId="77777777" w:rsidR="005A5A20" w:rsidRDefault="009F1810" w:rsidP="002419AF">
      <w:pPr>
        <w:spacing w:after="120" w:line="240" w:lineRule="auto"/>
        <w:ind w:left="550" w:hanging="550"/>
        <w:rPr>
          <w:rFonts w:ascii="Calibri" w:hAnsi="Calibri"/>
        </w:rPr>
      </w:pPr>
      <w:r>
        <w:rPr>
          <w:rFonts w:ascii="Calibri" w:hAnsi="Calibri"/>
        </w:rPr>
        <w:t>(a)</w:t>
      </w:r>
      <w:r>
        <w:rPr>
          <w:rFonts w:ascii="Calibri" w:hAnsi="Calibri"/>
        </w:rPr>
        <w:tab/>
      </w:r>
      <w:r w:rsidR="005A5A20" w:rsidRPr="00762610">
        <w:rPr>
          <w:rFonts w:ascii="Calibri" w:hAnsi="Calibri"/>
        </w:rPr>
        <w:t>this document</w:t>
      </w:r>
      <w:r w:rsidR="0049376A">
        <w:rPr>
          <w:rFonts w:ascii="Calibri" w:hAnsi="Calibri"/>
        </w:rPr>
        <w:t>;</w:t>
      </w:r>
    </w:p>
    <w:p w14:paraId="76DA18F3" w14:textId="77777777" w:rsidR="005A5A20" w:rsidRDefault="007938AE" w:rsidP="002419AF">
      <w:pPr>
        <w:spacing w:after="120" w:line="240" w:lineRule="auto"/>
        <w:ind w:left="550" w:hanging="550"/>
        <w:rPr>
          <w:rFonts w:ascii="Calibri" w:hAnsi="Calibri"/>
        </w:rPr>
      </w:pPr>
      <w:r w:rsidRPr="00762610">
        <w:rPr>
          <w:rFonts w:ascii="Calibri" w:hAnsi="Calibri"/>
        </w:rPr>
        <w:t>(b)</w:t>
      </w:r>
      <w:r w:rsidRPr="00762610">
        <w:rPr>
          <w:rFonts w:ascii="Calibri" w:hAnsi="Calibri"/>
        </w:rPr>
        <w:tab/>
      </w:r>
      <w:r w:rsidR="005A5A20">
        <w:rPr>
          <w:rFonts w:ascii="Calibri" w:hAnsi="Calibri"/>
        </w:rPr>
        <w:t>Supplementary Terms (if any);</w:t>
      </w:r>
    </w:p>
    <w:p w14:paraId="27FC15D2" w14:textId="278E50F3" w:rsidR="007938AE" w:rsidRPr="00762610" w:rsidRDefault="005A5A20" w:rsidP="002419AF">
      <w:pPr>
        <w:spacing w:after="120" w:line="240" w:lineRule="auto"/>
        <w:ind w:left="550" w:hanging="550"/>
        <w:rPr>
          <w:rFonts w:ascii="Calibri" w:hAnsi="Calibri"/>
        </w:rPr>
      </w:pPr>
      <w:r>
        <w:rPr>
          <w:rFonts w:ascii="Calibri" w:hAnsi="Calibri"/>
        </w:rPr>
        <w:t>(c)</w:t>
      </w:r>
      <w:r>
        <w:rPr>
          <w:rFonts w:ascii="Calibri" w:hAnsi="Calibri"/>
        </w:rPr>
        <w:tab/>
      </w:r>
      <w:r w:rsidR="007938AE" w:rsidRPr="00762610">
        <w:rPr>
          <w:rFonts w:ascii="Calibri" w:hAnsi="Calibri"/>
        </w:rPr>
        <w:t xml:space="preserve">the </w:t>
      </w:r>
      <w:r w:rsidR="00F4567C">
        <w:rPr>
          <w:rFonts w:ascii="Calibri" w:hAnsi="Calibri"/>
        </w:rPr>
        <w:t xml:space="preserve">Commonwealth </w:t>
      </w:r>
      <w:r w:rsidR="007938AE" w:rsidRPr="00762610">
        <w:rPr>
          <w:rFonts w:ascii="Calibri" w:hAnsi="Calibri"/>
        </w:rPr>
        <w:t>General Grant Conditions (Schedule 1);</w:t>
      </w:r>
    </w:p>
    <w:p w14:paraId="0CDDD05D" w14:textId="77777777" w:rsidR="007938AE" w:rsidRPr="00762610" w:rsidRDefault="005A5A20" w:rsidP="002419AF">
      <w:pPr>
        <w:spacing w:after="120" w:line="240" w:lineRule="auto"/>
        <w:ind w:left="550" w:hanging="550"/>
        <w:rPr>
          <w:rFonts w:ascii="Calibri" w:hAnsi="Calibri"/>
        </w:rPr>
      </w:pPr>
      <w:r>
        <w:rPr>
          <w:rFonts w:ascii="Calibri" w:hAnsi="Calibri"/>
        </w:rPr>
        <w:t>(d</w:t>
      </w:r>
      <w:r w:rsidR="007938AE" w:rsidRPr="00762610">
        <w:rPr>
          <w:rFonts w:ascii="Calibri" w:hAnsi="Calibri"/>
        </w:rPr>
        <w:t>)</w:t>
      </w:r>
      <w:r w:rsidR="007938AE" w:rsidRPr="00762610">
        <w:rPr>
          <w:rFonts w:ascii="Calibri" w:hAnsi="Calibri"/>
        </w:rPr>
        <w:tab/>
        <w:t xml:space="preserve">the Grant Details; </w:t>
      </w:r>
    </w:p>
    <w:p w14:paraId="348F46AB" w14:textId="77777777" w:rsidR="007938AE" w:rsidRPr="00762610" w:rsidRDefault="005A5A20" w:rsidP="002419AF">
      <w:pPr>
        <w:spacing w:line="240" w:lineRule="auto"/>
        <w:ind w:left="550" w:hanging="550"/>
        <w:rPr>
          <w:rFonts w:ascii="Calibri" w:hAnsi="Calibri"/>
        </w:rPr>
      </w:pPr>
      <w:r>
        <w:rPr>
          <w:rFonts w:ascii="Calibri" w:hAnsi="Calibri"/>
        </w:rPr>
        <w:t>(e</w:t>
      </w:r>
      <w:r w:rsidR="007938AE" w:rsidRPr="00762610">
        <w:rPr>
          <w:rFonts w:ascii="Calibri" w:hAnsi="Calibri"/>
        </w:rPr>
        <w:t>)</w:t>
      </w:r>
      <w:r w:rsidR="007938AE" w:rsidRPr="00762610">
        <w:rPr>
          <w:rFonts w:ascii="Calibri" w:hAnsi="Calibri"/>
        </w:rPr>
        <w:tab/>
        <w:t>any other document referenced or incorporated in the Grant Details.</w:t>
      </w:r>
    </w:p>
    <w:p w14:paraId="7796E183" w14:textId="77777777" w:rsidR="00305A43" w:rsidRPr="00305A43" w:rsidRDefault="00305A43" w:rsidP="002419AF">
      <w:pPr>
        <w:rPr>
          <w:rFonts w:ascii="Calibri" w:eastAsia="Times New Roman" w:hAnsi="Calibri" w:cs="Times New Roman"/>
        </w:rPr>
      </w:pPr>
      <w:bookmarkStart w:id="119" w:name="_Toc317496303"/>
      <w:r w:rsidRPr="00305A43">
        <w:rPr>
          <w:rFonts w:ascii="Calibri" w:eastAsia="Times New Roman" w:hAnsi="Calibri" w:cs="Times New Roman"/>
        </w:rPr>
        <w:t xml:space="preserve">Each set of Grant Details, including Supplementary Terms (if any), only applies to the particular Grant and Activity covered by that set of Grant Details and a reference to the ‘Agreement’ in the Grant Details or the Supplementary Terms is a reference to the Agreement in relation to that particular Grant and Activity. If there is any ambiguity or inconsistency between the documents comprising this Agreement in relation to a Grant, the document appearing higher in the list will have precedence to the extent of the ambiguity or inconsistency. </w:t>
      </w:r>
    </w:p>
    <w:p w14:paraId="72566529" w14:textId="77777777" w:rsidR="00305A43" w:rsidRPr="00305A43" w:rsidRDefault="00305A43" w:rsidP="002419AF">
      <w:pPr>
        <w:rPr>
          <w:rFonts w:ascii="Calibri" w:eastAsia="Times New Roman" w:hAnsi="Calibri" w:cs="Times New Roman"/>
        </w:rPr>
      </w:pPr>
      <w:r w:rsidRPr="00305A43">
        <w:rPr>
          <w:rFonts w:ascii="Calibri" w:eastAsia="Times New Roman" w:hAnsi="Calibri" w:cs="Times New Roman"/>
        </w:rPr>
        <w:t>This Agreement represents the Parties' entire agreement in relation to each Grant provided under it and the relevant Activity and supersedes all prior representations, communications, agreements, statements and understandings, whether oral or in writing.</w:t>
      </w:r>
    </w:p>
    <w:p w14:paraId="7773B86C" w14:textId="51C7D43F" w:rsidR="007938AE" w:rsidRPr="0049376A" w:rsidRDefault="00305A43" w:rsidP="002419AF">
      <w:pPr>
        <w:rPr>
          <w:rFonts w:ascii="Calibri" w:eastAsia="Times New Roman" w:hAnsi="Calibri" w:cs="Times New Roman"/>
        </w:rPr>
      </w:pPr>
      <w:r w:rsidRPr="00305A43">
        <w:rPr>
          <w:rFonts w:ascii="Calibri" w:eastAsia="Times New Roman" w:hAnsi="Calibri" w:cs="Times New Roman"/>
        </w:rPr>
        <w:t xml:space="preserve">Certain information contained in or provided under this Agreement may be used for public reporting purposes. </w:t>
      </w:r>
      <w:r w:rsidR="0049376A" w:rsidRPr="0049376A">
        <w:rPr>
          <w:rFonts w:ascii="Calibri" w:eastAsia="Times New Roman" w:hAnsi="Calibri" w:cs="Times New Roman"/>
        </w:rPr>
        <w:t xml:space="preserve"> </w:t>
      </w:r>
      <w:r w:rsidR="007938AE" w:rsidRPr="00762610">
        <w:br w:type="page"/>
      </w:r>
      <w:bookmarkStart w:id="120" w:name="_Toc358381910"/>
      <w:bookmarkStart w:id="121" w:name="_Toc362859727"/>
      <w:bookmarkStart w:id="122" w:name="_Toc362859831"/>
      <w:bookmarkStart w:id="123" w:name="_Toc362863367"/>
      <w:r w:rsidR="007938AE" w:rsidRPr="001634F0">
        <w:rPr>
          <w:rStyle w:val="Style1NOHEADChar"/>
        </w:rPr>
        <w:lastRenderedPageBreak/>
        <w:t>Grant Details [GA201</w:t>
      </w:r>
      <w:r w:rsidR="00901DD2" w:rsidRPr="001634F0">
        <w:rPr>
          <w:rStyle w:val="Style1NOHEADChar"/>
        </w:rPr>
        <w:t>9</w:t>
      </w:r>
      <w:r w:rsidR="007938AE" w:rsidRPr="001634F0">
        <w:rPr>
          <w:rStyle w:val="Style1NOHEADChar"/>
        </w:rPr>
        <w:t>/01.01]</w:t>
      </w:r>
      <w:bookmarkEnd w:id="119"/>
      <w:bookmarkEnd w:id="120"/>
      <w:bookmarkEnd w:id="121"/>
      <w:bookmarkEnd w:id="122"/>
      <w:bookmarkEnd w:id="123"/>
    </w:p>
    <w:p w14:paraId="2D77020B" w14:textId="77777777" w:rsidR="007938AE" w:rsidRPr="00762610" w:rsidRDefault="007938AE" w:rsidP="002419AF">
      <w:pPr>
        <w:pStyle w:val="Style2NOHEAD"/>
        <w:outlineLvl w:val="9"/>
      </w:pPr>
      <w:bookmarkStart w:id="124" w:name="_Toc317496304"/>
      <w:bookmarkStart w:id="125" w:name="_Toc358381911"/>
      <w:bookmarkStart w:id="126" w:name="_Toc362859728"/>
      <w:bookmarkStart w:id="127" w:name="_Toc362859832"/>
      <w:bookmarkStart w:id="128" w:name="_Toc362863368"/>
      <w:r w:rsidRPr="00762610">
        <w:t>A. Purpose of the Grant</w:t>
      </w:r>
      <w:bookmarkEnd w:id="124"/>
      <w:bookmarkEnd w:id="125"/>
      <w:bookmarkEnd w:id="126"/>
      <w:bookmarkEnd w:id="127"/>
      <w:bookmarkEnd w:id="128"/>
    </w:p>
    <w:p w14:paraId="49962EBF" w14:textId="77777777" w:rsidR="007938AE" w:rsidRPr="00762610" w:rsidRDefault="007938AE" w:rsidP="002419AF">
      <w:pPr>
        <w:rPr>
          <w:rFonts w:ascii="Calibri" w:hAnsi="Calibri"/>
          <w:u w:val="dotted"/>
        </w:rPr>
      </w:pPr>
      <w:r w:rsidRPr="00762610">
        <w:rPr>
          <w:rFonts w:ascii="Calibri" w:hAnsi="Calibri"/>
        </w:rPr>
        <w:t>The purpose of the Grant is to promote understanding of the Commonwealth’s financial framework</w:t>
      </w:r>
      <w:r w:rsidR="00986B1C" w:rsidRPr="00986B1C">
        <w:rPr>
          <w:rFonts w:ascii="Calibri" w:hAnsi="Calibri"/>
        </w:rPr>
        <w:t>.</w:t>
      </w:r>
    </w:p>
    <w:p w14:paraId="218C2B8E" w14:textId="77777777" w:rsidR="007938AE" w:rsidRPr="00762610" w:rsidRDefault="007938AE" w:rsidP="002419AF">
      <w:pPr>
        <w:rPr>
          <w:rFonts w:ascii="Calibri" w:hAnsi="Calibri"/>
        </w:rPr>
      </w:pPr>
      <w:r w:rsidRPr="00762610">
        <w:rPr>
          <w:rFonts w:ascii="Calibri" w:hAnsi="Calibri"/>
        </w:rPr>
        <w:t xml:space="preserve">The Grant is being provided as part of the Helping Individuals Understand the Financial Framework </w:t>
      </w:r>
      <w:r w:rsidR="00B11D53">
        <w:rPr>
          <w:rFonts w:ascii="Calibri" w:hAnsi="Calibri"/>
        </w:rPr>
        <w:t>course</w:t>
      </w:r>
      <w:r w:rsidRPr="00762610">
        <w:rPr>
          <w:rFonts w:ascii="Calibri" w:hAnsi="Calibri"/>
        </w:rPr>
        <w:t>.</w:t>
      </w:r>
    </w:p>
    <w:p w14:paraId="196FBC15" w14:textId="77777777" w:rsidR="007938AE" w:rsidRPr="00762610" w:rsidRDefault="007938AE" w:rsidP="002419AF">
      <w:pPr>
        <w:pStyle w:val="Style2NOHEAD"/>
        <w:outlineLvl w:val="9"/>
      </w:pPr>
      <w:bookmarkStart w:id="129" w:name="_Toc317496305"/>
      <w:bookmarkStart w:id="130" w:name="_Toc358381912"/>
      <w:bookmarkStart w:id="131" w:name="_Toc362859729"/>
      <w:bookmarkStart w:id="132" w:name="_Toc362859833"/>
      <w:bookmarkStart w:id="133" w:name="_Toc362863369"/>
      <w:r w:rsidRPr="00762610">
        <w:t>B. Activity</w:t>
      </w:r>
      <w:bookmarkEnd w:id="129"/>
      <w:bookmarkEnd w:id="130"/>
      <w:bookmarkEnd w:id="131"/>
      <w:bookmarkEnd w:id="132"/>
      <w:bookmarkEnd w:id="133"/>
      <w:r w:rsidRPr="00762610">
        <w:rPr>
          <w:color w:val="FFFFFF"/>
          <w:sz w:val="28"/>
          <w:highlight w:val="darkMagenta"/>
        </w:rPr>
        <w:t xml:space="preserve"> </w:t>
      </w:r>
    </w:p>
    <w:p w14:paraId="6E8F2EC5" w14:textId="7238AE60" w:rsidR="007938AE" w:rsidRPr="00762610" w:rsidRDefault="007938AE" w:rsidP="002419AF">
      <w:pPr>
        <w:rPr>
          <w:rFonts w:ascii="Calibri" w:hAnsi="Calibri"/>
        </w:rPr>
      </w:pPr>
      <w:r w:rsidRPr="00762610">
        <w:rPr>
          <w:rFonts w:ascii="Calibri" w:hAnsi="Calibri"/>
        </w:rPr>
        <w:t>Attend a session of the Understa</w:t>
      </w:r>
      <w:r w:rsidR="0049376A">
        <w:rPr>
          <w:rFonts w:ascii="Calibri" w:hAnsi="Calibri"/>
        </w:rPr>
        <w:t>nd</w:t>
      </w:r>
      <w:r w:rsidRPr="00762610">
        <w:rPr>
          <w:rFonts w:ascii="Calibri" w:hAnsi="Calibri"/>
        </w:rPr>
        <w:t>ing the Financial F</w:t>
      </w:r>
      <w:r>
        <w:rPr>
          <w:rFonts w:ascii="Calibri" w:hAnsi="Calibri"/>
        </w:rPr>
        <w:t xml:space="preserve">ramework course during </w:t>
      </w:r>
      <w:r w:rsidR="00C330DC">
        <w:rPr>
          <w:rFonts w:ascii="Calibri" w:hAnsi="Calibri"/>
        </w:rPr>
        <w:t>July</w:t>
      </w:r>
      <w:r w:rsidR="00B34743">
        <w:rPr>
          <w:rFonts w:ascii="Calibri" w:hAnsi="Calibri"/>
        </w:rPr>
        <w:t xml:space="preserve"> 201</w:t>
      </w:r>
      <w:r w:rsidR="00901DD2">
        <w:rPr>
          <w:rFonts w:ascii="Calibri" w:hAnsi="Calibri"/>
        </w:rPr>
        <w:t>9</w:t>
      </w:r>
      <w:r w:rsidRPr="00762610">
        <w:rPr>
          <w:rFonts w:ascii="Calibri" w:hAnsi="Calibri"/>
        </w:rPr>
        <w:t xml:space="preserve">.  </w:t>
      </w:r>
    </w:p>
    <w:p w14:paraId="06021DCD" w14:textId="77777777" w:rsidR="007938AE" w:rsidRPr="00762610" w:rsidRDefault="007938AE" w:rsidP="002419AF">
      <w:pPr>
        <w:rPr>
          <w:rFonts w:ascii="Calibri" w:hAnsi="Calibri"/>
        </w:rPr>
      </w:pPr>
      <w:r w:rsidRPr="00762610">
        <w:rPr>
          <w:rFonts w:ascii="Calibri" w:hAnsi="Calibri"/>
        </w:rPr>
        <w:t xml:space="preserve">Provide a copy of the certificate of completion and a signed statement indicating the Grant was spent in accordance with the Agreement to the Commonwealth within 14 days of completing the course. </w:t>
      </w:r>
    </w:p>
    <w:p w14:paraId="1A3DFA0C" w14:textId="77777777" w:rsidR="007938AE" w:rsidRPr="00762610" w:rsidRDefault="007938AE" w:rsidP="002419AF">
      <w:pPr>
        <w:pStyle w:val="Style2NOHEAD"/>
        <w:outlineLvl w:val="9"/>
      </w:pPr>
      <w:bookmarkStart w:id="134" w:name="_Toc317496306"/>
      <w:bookmarkStart w:id="135" w:name="_Toc358381913"/>
      <w:bookmarkStart w:id="136" w:name="_Toc362859730"/>
      <w:bookmarkStart w:id="137" w:name="_Toc362859834"/>
      <w:bookmarkStart w:id="138" w:name="_Toc362863370"/>
      <w:r w:rsidRPr="00762610">
        <w:t>C. Duration of the Activity</w:t>
      </w:r>
      <w:bookmarkEnd w:id="134"/>
      <w:bookmarkEnd w:id="135"/>
      <w:bookmarkEnd w:id="136"/>
      <w:bookmarkEnd w:id="137"/>
      <w:bookmarkEnd w:id="138"/>
    </w:p>
    <w:p w14:paraId="56AE5727" w14:textId="5CE7EECE" w:rsidR="007938AE" w:rsidRDefault="007938AE" w:rsidP="002419AF">
      <w:pPr>
        <w:rPr>
          <w:rFonts w:ascii="Calibri" w:hAnsi="Calibri"/>
          <w:color w:val="000000"/>
        </w:rPr>
      </w:pPr>
      <w:r w:rsidRPr="00762610">
        <w:rPr>
          <w:rFonts w:ascii="Calibri" w:hAnsi="Calibri"/>
          <w:color w:val="000000"/>
        </w:rPr>
        <w:t>Th</w:t>
      </w:r>
      <w:r w:rsidR="00CD023A">
        <w:rPr>
          <w:rFonts w:ascii="Calibri" w:hAnsi="Calibri"/>
          <w:color w:val="000000"/>
        </w:rPr>
        <w:t xml:space="preserve">e Activity starts on 1 </w:t>
      </w:r>
      <w:r w:rsidR="00680862">
        <w:rPr>
          <w:rFonts w:ascii="Calibri" w:hAnsi="Calibri"/>
          <w:color w:val="000000"/>
        </w:rPr>
        <w:t>July</w:t>
      </w:r>
      <w:r w:rsidR="00CD023A">
        <w:rPr>
          <w:rFonts w:ascii="Calibri" w:hAnsi="Calibri"/>
          <w:color w:val="000000"/>
        </w:rPr>
        <w:t xml:space="preserve"> 201</w:t>
      </w:r>
      <w:r w:rsidR="00901DD2">
        <w:rPr>
          <w:rFonts w:ascii="Calibri" w:hAnsi="Calibri"/>
          <w:color w:val="000000"/>
        </w:rPr>
        <w:t>9</w:t>
      </w:r>
      <w:r w:rsidRPr="00762610">
        <w:rPr>
          <w:rFonts w:ascii="Calibri" w:hAnsi="Calibri"/>
          <w:color w:val="000000"/>
        </w:rPr>
        <w:t xml:space="preserve"> and ends on 30 </w:t>
      </w:r>
      <w:r w:rsidR="00680862">
        <w:rPr>
          <w:rFonts w:ascii="Calibri" w:hAnsi="Calibri"/>
          <w:color w:val="000000"/>
        </w:rPr>
        <w:t>July</w:t>
      </w:r>
      <w:r w:rsidR="00CD023A">
        <w:rPr>
          <w:rFonts w:ascii="Calibri" w:hAnsi="Calibri"/>
          <w:color w:val="000000"/>
        </w:rPr>
        <w:t xml:space="preserve"> 201</w:t>
      </w:r>
      <w:r w:rsidR="00901DD2">
        <w:rPr>
          <w:rFonts w:ascii="Calibri" w:hAnsi="Calibri"/>
          <w:color w:val="000000"/>
        </w:rPr>
        <w:t>9</w:t>
      </w:r>
      <w:r w:rsidRPr="00762610">
        <w:rPr>
          <w:rFonts w:ascii="Calibri" w:hAnsi="Calibri"/>
          <w:color w:val="000000"/>
        </w:rPr>
        <w:t xml:space="preserve">, </w:t>
      </w:r>
      <w:r w:rsidR="00901DD2">
        <w:rPr>
          <w:rFonts w:ascii="Calibri" w:hAnsi="Calibri"/>
          <w:color w:val="000000"/>
        </w:rPr>
        <w:t xml:space="preserve">which is </w:t>
      </w:r>
      <w:r w:rsidRPr="00762610">
        <w:rPr>
          <w:rFonts w:ascii="Calibri" w:hAnsi="Calibri"/>
          <w:color w:val="000000"/>
        </w:rPr>
        <w:t xml:space="preserve">the </w:t>
      </w:r>
      <w:r w:rsidR="00901DD2">
        <w:rPr>
          <w:rFonts w:ascii="Calibri" w:hAnsi="Calibri"/>
          <w:color w:val="000000"/>
        </w:rPr>
        <w:t xml:space="preserve">Activity </w:t>
      </w:r>
      <w:r w:rsidRPr="00762610">
        <w:rPr>
          <w:rFonts w:ascii="Calibri" w:hAnsi="Calibri"/>
          <w:color w:val="000000"/>
        </w:rPr>
        <w:t>Completion Date.</w:t>
      </w:r>
    </w:p>
    <w:p w14:paraId="031FCEB1" w14:textId="6C03916E" w:rsidR="00901DD2" w:rsidRPr="00762610" w:rsidRDefault="00901DD2" w:rsidP="002419AF">
      <w:pPr>
        <w:rPr>
          <w:rFonts w:ascii="Calibri" w:hAnsi="Calibri"/>
          <w:color w:val="000000"/>
        </w:rPr>
      </w:pPr>
      <w:r>
        <w:rPr>
          <w:rFonts w:ascii="Calibri" w:hAnsi="Calibri"/>
          <w:color w:val="000000"/>
        </w:rPr>
        <w:t>The Agreement ends on 31 August 2019, which is the Agreement End Date.</w:t>
      </w:r>
    </w:p>
    <w:p w14:paraId="7952673B" w14:textId="77777777" w:rsidR="007938AE" w:rsidRPr="00762610" w:rsidRDefault="007938AE" w:rsidP="002419AF">
      <w:pPr>
        <w:pStyle w:val="Style2NOHEAD"/>
        <w:outlineLvl w:val="9"/>
      </w:pPr>
      <w:bookmarkStart w:id="139" w:name="_Toc317496307"/>
      <w:bookmarkStart w:id="140" w:name="_Toc358381914"/>
      <w:bookmarkStart w:id="141" w:name="_Toc362859731"/>
      <w:bookmarkStart w:id="142" w:name="_Toc362859835"/>
      <w:bookmarkStart w:id="143" w:name="_Toc362863371"/>
      <w:r w:rsidRPr="00762610">
        <w:t>D. Payment of Grant</w:t>
      </w:r>
      <w:bookmarkEnd w:id="139"/>
      <w:bookmarkEnd w:id="140"/>
      <w:bookmarkEnd w:id="141"/>
      <w:bookmarkEnd w:id="142"/>
      <w:bookmarkEnd w:id="143"/>
      <w:r w:rsidRPr="00762610">
        <w:t xml:space="preserve"> </w:t>
      </w:r>
    </w:p>
    <w:p w14:paraId="694F2A22" w14:textId="0E48A853" w:rsidR="007938AE" w:rsidRDefault="007938AE" w:rsidP="002419AF">
      <w:pPr>
        <w:rPr>
          <w:rFonts w:ascii="Calibri" w:hAnsi="Calibri"/>
          <w:color w:val="000000"/>
        </w:rPr>
      </w:pPr>
      <w:r w:rsidRPr="00762610">
        <w:rPr>
          <w:rFonts w:ascii="Calibri" w:hAnsi="Calibri"/>
          <w:color w:val="000000"/>
        </w:rPr>
        <w:t>The total amount of the Grant is $500</w:t>
      </w:r>
      <w:r>
        <w:rPr>
          <w:rFonts w:ascii="Calibri" w:hAnsi="Calibri"/>
          <w:color w:val="000000"/>
        </w:rPr>
        <w:t>0</w:t>
      </w:r>
      <w:r w:rsidRPr="00762610">
        <w:rPr>
          <w:rFonts w:ascii="Calibri" w:hAnsi="Calibri"/>
          <w:color w:val="000000"/>
        </w:rPr>
        <w:t>.00 (GST incl).</w:t>
      </w:r>
    </w:p>
    <w:p w14:paraId="146E2E07" w14:textId="000914CC" w:rsidR="00A83CCA" w:rsidRDefault="00A83CCA" w:rsidP="002419AF">
      <w:pPr>
        <w:rPr>
          <w:rFonts w:ascii="Calibri" w:hAnsi="Calibri"/>
          <w:color w:val="000000"/>
        </w:rPr>
      </w:pPr>
      <w:r>
        <w:rPr>
          <w:rFonts w:ascii="Calibri" w:hAnsi="Calibri"/>
          <w:color w:val="000000"/>
        </w:rPr>
        <w:t>GST is payable on the Grant.</w:t>
      </w:r>
    </w:p>
    <w:p w14:paraId="1D10432E" w14:textId="77777777" w:rsidR="00B34743" w:rsidRPr="00B34743" w:rsidRDefault="00B34743" w:rsidP="002419AF">
      <w:pPr>
        <w:rPr>
          <w:rFonts w:ascii="Calibri" w:hAnsi="Calibri"/>
          <w:color w:val="000000"/>
        </w:rPr>
      </w:pPr>
      <w:r w:rsidRPr="00B34743">
        <w:rPr>
          <w:rFonts w:ascii="Calibri" w:hAnsi="Calibri"/>
          <w:color w:val="000000"/>
        </w:rPr>
        <w:t xml:space="preserve">The Grantee must ensure that the Grant is held in an account in the Grantee's name and which the Grantee controls, with an authorised deposit-taking institution authorised under the </w:t>
      </w:r>
      <w:r w:rsidRPr="00B34743">
        <w:rPr>
          <w:rFonts w:ascii="Calibri" w:hAnsi="Calibri"/>
          <w:i/>
          <w:color w:val="000000"/>
        </w:rPr>
        <w:t>Banking Act 1959</w:t>
      </w:r>
      <w:r w:rsidRPr="00B34743">
        <w:rPr>
          <w:rFonts w:ascii="Calibri" w:hAnsi="Calibri"/>
          <w:color w:val="000000"/>
        </w:rPr>
        <w:t xml:space="preserve"> (Cth) to carry on banking business in Australia.</w:t>
      </w:r>
    </w:p>
    <w:p w14:paraId="13EDF39C" w14:textId="77777777" w:rsidR="007938AE" w:rsidRPr="00762610" w:rsidRDefault="007938AE" w:rsidP="002419AF">
      <w:pPr>
        <w:rPr>
          <w:rFonts w:ascii="Calibri" w:hAnsi="Calibri"/>
          <w:color w:val="000000"/>
        </w:rPr>
      </w:pPr>
      <w:r w:rsidRPr="00762610">
        <w:rPr>
          <w:rFonts w:ascii="Calibri" w:hAnsi="Calibri"/>
          <w:color w:val="000000"/>
        </w:rPr>
        <w:t>The Grantee’s nominated bank account into which the Grant is to be paid is:</w:t>
      </w:r>
    </w:p>
    <w:p w14:paraId="2AA76E7B" w14:textId="77777777" w:rsidR="007938AE" w:rsidRPr="00762610" w:rsidRDefault="007938AE" w:rsidP="002419AF">
      <w:pPr>
        <w:spacing w:after="120"/>
        <w:rPr>
          <w:rFonts w:ascii="Calibri" w:hAnsi="Calibri"/>
          <w:color w:val="000000"/>
        </w:rPr>
      </w:pPr>
      <w:r>
        <w:rPr>
          <w:rFonts w:ascii="Calibri" w:hAnsi="Calibri"/>
          <w:color w:val="000000"/>
        </w:rPr>
        <w:t>Account Name: Joa</w:t>
      </w:r>
      <w:r w:rsidRPr="00762610">
        <w:rPr>
          <w:rFonts w:ascii="Calibri" w:hAnsi="Calibri"/>
          <w:color w:val="000000"/>
        </w:rPr>
        <w:t>n Citizen</w:t>
      </w:r>
    </w:p>
    <w:p w14:paraId="7446311C" w14:textId="77777777" w:rsidR="007938AE" w:rsidRPr="00762610" w:rsidRDefault="007938AE" w:rsidP="002419AF">
      <w:pPr>
        <w:spacing w:after="120"/>
        <w:rPr>
          <w:rFonts w:ascii="Calibri" w:hAnsi="Calibri"/>
          <w:color w:val="000000"/>
        </w:rPr>
      </w:pPr>
      <w:r w:rsidRPr="00762610">
        <w:rPr>
          <w:rFonts w:ascii="Calibri" w:hAnsi="Calibri"/>
          <w:color w:val="000000"/>
        </w:rPr>
        <w:t>BSB: 121-232</w:t>
      </w:r>
    </w:p>
    <w:p w14:paraId="43D6E380" w14:textId="77777777" w:rsidR="007938AE" w:rsidRPr="00762610" w:rsidRDefault="007938AE" w:rsidP="002419AF">
      <w:pPr>
        <w:spacing w:after="120"/>
        <w:rPr>
          <w:rFonts w:ascii="Calibri" w:hAnsi="Calibri"/>
          <w:color w:val="000000"/>
        </w:rPr>
      </w:pPr>
      <w:r w:rsidRPr="00762610">
        <w:rPr>
          <w:rFonts w:ascii="Calibri" w:hAnsi="Calibri"/>
          <w:color w:val="000000"/>
        </w:rPr>
        <w:t>Account Number: 121232-0000</w:t>
      </w:r>
    </w:p>
    <w:p w14:paraId="25E287BC" w14:textId="77777777" w:rsidR="007938AE" w:rsidRPr="00762610" w:rsidRDefault="007938AE" w:rsidP="002419AF">
      <w:pPr>
        <w:pStyle w:val="Style2NOHEAD"/>
        <w:outlineLvl w:val="9"/>
      </w:pPr>
      <w:bookmarkStart w:id="144" w:name="_E._Reporting"/>
      <w:bookmarkStart w:id="145" w:name="_Toc358381915"/>
      <w:bookmarkStart w:id="146" w:name="_Toc362859732"/>
      <w:bookmarkStart w:id="147" w:name="_Toc362859836"/>
      <w:bookmarkStart w:id="148" w:name="_Toc362863372"/>
      <w:bookmarkStart w:id="149" w:name="_Toc317496308"/>
      <w:bookmarkEnd w:id="144"/>
      <w:r w:rsidRPr="00762610">
        <w:t>E. Reporting</w:t>
      </w:r>
      <w:bookmarkEnd w:id="145"/>
      <w:bookmarkEnd w:id="146"/>
      <w:bookmarkEnd w:id="147"/>
      <w:bookmarkEnd w:id="148"/>
    </w:p>
    <w:p w14:paraId="7E7DEFCA" w14:textId="77777777" w:rsidR="007938AE" w:rsidRPr="00762610" w:rsidRDefault="007938AE" w:rsidP="002419AF">
      <w:pPr>
        <w:rPr>
          <w:rFonts w:ascii="Calibri" w:hAnsi="Calibri"/>
        </w:rPr>
      </w:pPr>
      <w:r w:rsidRPr="00762610">
        <w:rPr>
          <w:rFonts w:ascii="Calibri" w:hAnsi="Calibri"/>
        </w:rPr>
        <w:t xml:space="preserve">The Grantee agrees to create the following reports in the form specified and to provide the reports to the Commonwealth representative in accordance with the following:  </w:t>
      </w:r>
    </w:p>
    <w:p w14:paraId="406516F0" w14:textId="77777777" w:rsidR="007938AE" w:rsidRPr="00762610" w:rsidRDefault="007938AE" w:rsidP="002419AF">
      <w:pPr>
        <w:rPr>
          <w:rFonts w:ascii="Calibri" w:hAnsi="Calibri"/>
        </w:rPr>
      </w:pPr>
      <w:r w:rsidRPr="00762610">
        <w:rPr>
          <w:rFonts w:ascii="Calibri" w:hAnsi="Calibri"/>
        </w:rPr>
        <w:t>A signed statement indicating that the Grant was spent in accordance with this Agreement.</w:t>
      </w:r>
    </w:p>
    <w:p w14:paraId="012DC717" w14:textId="77777777" w:rsidR="007938AE" w:rsidRPr="00762610" w:rsidRDefault="007938AE" w:rsidP="002419AF">
      <w:pPr>
        <w:rPr>
          <w:rFonts w:ascii="Calibri" w:hAnsi="Calibri"/>
        </w:rPr>
      </w:pPr>
      <w:r w:rsidRPr="00762610">
        <w:rPr>
          <w:rFonts w:ascii="Calibri" w:hAnsi="Calibri"/>
        </w:rPr>
        <w:t xml:space="preserve">A copy of the certificate of completion of </w:t>
      </w:r>
      <w:r w:rsidR="00B11D53" w:rsidRPr="00762610">
        <w:rPr>
          <w:rFonts w:ascii="Calibri" w:hAnsi="Calibri"/>
        </w:rPr>
        <w:t xml:space="preserve">Helping Individuals Understand the Financial Framework </w:t>
      </w:r>
      <w:r w:rsidRPr="00762610">
        <w:rPr>
          <w:rFonts w:ascii="Calibri" w:hAnsi="Calibri"/>
        </w:rPr>
        <w:t>course.</w:t>
      </w:r>
    </w:p>
    <w:p w14:paraId="2BFBA5F1" w14:textId="77777777" w:rsidR="006C7B9B" w:rsidRDefault="006C7B9B">
      <w:pPr>
        <w:rPr>
          <w:rFonts w:asciiTheme="majorHAnsi" w:eastAsiaTheme="majorEastAsia" w:hAnsiTheme="majorHAnsi" w:cstheme="majorBidi"/>
          <w:b/>
          <w:bCs/>
          <w:color w:val="4F81BD" w:themeColor="accent1"/>
          <w:sz w:val="26"/>
          <w:szCs w:val="26"/>
        </w:rPr>
      </w:pPr>
      <w:bookmarkStart w:id="150" w:name="_Toc358381916"/>
      <w:bookmarkStart w:id="151" w:name="_Toc362859733"/>
      <w:bookmarkStart w:id="152" w:name="_Toc362859837"/>
      <w:bookmarkStart w:id="153" w:name="_Toc362863373"/>
      <w:r>
        <w:br w:type="page"/>
      </w:r>
    </w:p>
    <w:p w14:paraId="543B5EEC" w14:textId="0BADF779" w:rsidR="007938AE" w:rsidRPr="00762610" w:rsidRDefault="0049376A" w:rsidP="002419AF">
      <w:pPr>
        <w:pStyle w:val="Style2NOHEAD"/>
        <w:outlineLvl w:val="9"/>
      </w:pPr>
      <w:r>
        <w:lastRenderedPageBreak/>
        <w:t>F. Party representatives and a</w:t>
      </w:r>
      <w:r w:rsidR="007938AE" w:rsidRPr="00762610">
        <w:t xml:space="preserve">ddress for </w:t>
      </w:r>
      <w:r>
        <w:t>n</w:t>
      </w:r>
      <w:r w:rsidR="007938AE" w:rsidRPr="00762610">
        <w:t>otices</w:t>
      </w:r>
      <w:bookmarkEnd w:id="149"/>
      <w:bookmarkEnd w:id="150"/>
      <w:bookmarkEnd w:id="151"/>
      <w:bookmarkEnd w:id="152"/>
      <w:bookmarkEnd w:id="153"/>
    </w:p>
    <w:p w14:paraId="04B56BF7" w14:textId="77777777" w:rsidR="007938AE" w:rsidRPr="00762610" w:rsidRDefault="007938AE" w:rsidP="002419AF">
      <w:pPr>
        <w:pStyle w:val="Style3NOHEAD"/>
        <w:outlineLvl w:val="9"/>
      </w:pPr>
      <w:bookmarkStart w:id="154" w:name="_Toc362859734"/>
      <w:bookmarkStart w:id="155" w:name="_Toc362859838"/>
      <w:bookmarkStart w:id="156" w:name="_Toc362863374"/>
      <w:r w:rsidRPr="00762610">
        <w:t>Grantee's representative and address</w:t>
      </w:r>
      <w:bookmarkEnd w:id="154"/>
      <w:bookmarkEnd w:id="155"/>
      <w:bookmarkEnd w:id="156"/>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firstRow="1" w:lastRow="0" w:firstColumn="1" w:lastColumn="0" w:noHBand="0" w:noVBand="0"/>
      </w:tblPr>
      <w:tblGrid>
        <w:gridCol w:w="4632"/>
        <w:gridCol w:w="4632"/>
      </w:tblGrid>
      <w:tr w:rsidR="007938AE" w:rsidRPr="00C24033" w14:paraId="044D57AE" w14:textId="77777777" w:rsidTr="007B2B0D">
        <w:tc>
          <w:tcPr>
            <w:tcW w:w="4632" w:type="dxa"/>
          </w:tcPr>
          <w:p w14:paraId="3EFB94B5" w14:textId="56AB89D4" w:rsidR="007938AE" w:rsidRPr="005C5388" w:rsidRDefault="007938AE" w:rsidP="002419AF">
            <w:pPr>
              <w:spacing w:after="0" w:line="240" w:lineRule="auto"/>
              <w:rPr>
                <w:rFonts w:cstheme="minorHAnsi"/>
                <w:lang w:eastAsia="en-AU"/>
              </w:rPr>
            </w:pPr>
            <w:r w:rsidRPr="005C5388">
              <w:rPr>
                <w:rFonts w:cstheme="minorHAnsi"/>
                <w:lang w:eastAsia="en-AU"/>
              </w:rPr>
              <w:t>Grantee’s representative name</w:t>
            </w:r>
          </w:p>
        </w:tc>
        <w:tc>
          <w:tcPr>
            <w:tcW w:w="4632" w:type="dxa"/>
          </w:tcPr>
          <w:p w14:paraId="5484C383" w14:textId="248ADD2D" w:rsidR="007938AE" w:rsidRPr="005C5388" w:rsidRDefault="007938AE" w:rsidP="002419AF">
            <w:pPr>
              <w:spacing w:after="0" w:line="240" w:lineRule="auto"/>
              <w:rPr>
                <w:rFonts w:cstheme="minorHAnsi"/>
                <w:lang w:eastAsia="en-AU"/>
              </w:rPr>
            </w:pPr>
            <w:r w:rsidRPr="005C5388">
              <w:rPr>
                <w:rFonts w:cstheme="minorHAnsi"/>
                <w:lang w:eastAsia="en-AU"/>
              </w:rPr>
              <w:t>Joan Citizen</w:t>
            </w:r>
          </w:p>
        </w:tc>
      </w:tr>
      <w:tr w:rsidR="007938AE" w:rsidRPr="00C24033" w14:paraId="539DB5F1" w14:textId="77777777" w:rsidTr="007B2B0D">
        <w:tc>
          <w:tcPr>
            <w:tcW w:w="4632" w:type="dxa"/>
          </w:tcPr>
          <w:p w14:paraId="26294E95" w14:textId="2151FACF" w:rsidR="007938AE" w:rsidRPr="005C5388" w:rsidRDefault="007938AE" w:rsidP="002419AF">
            <w:pPr>
              <w:spacing w:after="0" w:line="240" w:lineRule="auto"/>
              <w:rPr>
                <w:rFonts w:cstheme="minorHAnsi"/>
                <w:lang w:eastAsia="en-AU"/>
              </w:rPr>
            </w:pPr>
            <w:r w:rsidRPr="005C5388">
              <w:rPr>
                <w:rFonts w:cstheme="minorHAnsi"/>
                <w:lang w:eastAsia="en-AU"/>
              </w:rPr>
              <w:t>Position</w:t>
            </w:r>
          </w:p>
        </w:tc>
        <w:tc>
          <w:tcPr>
            <w:tcW w:w="4632" w:type="dxa"/>
          </w:tcPr>
          <w:p w14:paraId="19B86F97" w14:textId="4703C7FE" w:rsidR="007938AE" w:rsidRPr="005C5388" w:rsidRDefault="007938AE" w:rsidP="002419AF">
            <w:pPr>
              <w:spacing w:after="0" w:line="240" w:lineRule="auto"/>
              <w:rPr>
                <w:rFonts w:cstheme="minorHAnsi"/>
                <w:lang w:eastAsia="en-AU"/>
              </w:rPr>
            </w:pPr>
            <w:r w:rsidRPr="005C5388">
              <w:rPr>
                <w:rFonts w:cstheme="minorHAnsi"/>
                <w:lang w:eastAsia="en-AU"/>
              </w:rPr>
              <w:t>Not Applicable</w:t>
            </w:r>
          </w:p>
        </w:tc>
      </w:tr>
      <w:tr w:rsidR="007938AE" w:rsidRPr="00C24033" w14:paraId="0D2BFFCE" w14:textId="77777777" w:rsidTr="007B2B0D">
        <w:tc>
          <w:tcPr>
            <w:tcW w:w="4632" w:type="dxa"/>
          </w:tcPr>
          <w:p w14:paraId="6459C055" w14:textId="77777777" w:rsidR="007938AE" w:rsidRPr="005C5388" w:rsidRDefault="007938AE" w:rsidP="002419AF">
            <w:pPr>
              <w:spacing w:after="0" w:line="240" w:lineRule="auto"/>
              <w:rPr>
                <w:rFonts w:cstheme="minorHAnsi"/>
                <w:lang w:eastAsia="en-AU"/>
              </w:rPr>
            </w:pPr>
            <w:r w:rsidRPr="005C5388">
              <w:rPr>
                <w:rFonts w:cstheme="minorHAnsi"/>
                <w:lang w:eastAsia="en-AU"/>
              </w:rPr>
              <w:t>Postal/physical address(es)</w:t>
            </w:r>
          </w:p>
        </w:tc>
        <w:tc>
          <w:tcPr>
            <w:tcW w:w="4632" w:type="dxa"/>
          </w:tcPr>
          <w:p w14:paraId="6234584A" w14:textId="51B30EEB" w:rsidR="007938AE" w:rsidRPr="005C5388" w:rsidRDefault="007938AE" w:rsidP="00F27669">
            <w:pPr>
              <w:spacing w:after="0" w:line="240" w:lineRule="auto"/>
              <w:rPr>
                <w:rFonts w:cstheme="minorHAnsi"/>
                <w:lang w:eastAsia="en-AU"/>
              </w:rPr>
            </w:pPr>
            <w:r w:rsidRPr="005C5388">
              <w:rPr>
                <w:rFonts w:cstheme="minorHAnsi"/>
                <w:lang w:eastAsia="en-AU"/>
              </w:rPr>
              <w:t>123 Canberra Street Canberra Act 2600</w:t>
            </w:r>
          </w:p>
        </w:tc>
      </w:tr>
      <w:tr w:rsidR="007938AE" w:rsidRPr="00C24033" w14:paraId="5A24CDBD" w14:textId="77777777" w:rsidTr="007B2B0D">
        <w:tc>
          <w:tcPr>
            <w:tcW w:w="4632" w:type="dxa"/>
          </w:tcPr>
          <w:p w14:paraId="6C012B0B" w14:textId="77777777" w:rsidR="007938AE" w:rsidRPr="005C5388" w:rsidRDefault="007938AE" w:rsidP="002419AF">
            <w:pPr>
              <w:spacing w:after="0" w:line="240" w:lineRule="auto"/>
              <w:rPr>
                <w:rFonts w:cstheme="minorHAnsi"/>
                <w:lang w:eastAsia="en-AU"/>
              </w:rPr>
            </w:pPr>
            <w:r w:rsidRPr="005C5388">
              <w:rPr>
                <w:rFonts w:cstheme="minorHAnsi"/>
                <w:lang w:eastAsia="en-AU"/>
              </w:rPr>
              <w:t>Business hours telephone</w:t>
            </w:r>
          </w:p>
        </w:tc>
        <w:tc>
          <w:tcPr>
            <w:tcW w:w="4632" w:type="dxa"/>
          </w:tcPr>
          <w:p w14:paraId="03DD4175" w14:textId="77777777" w:rsidR="007938AE" w:rsidRPr="005C5388" w:rsidRDefault="007938AE" w:rsidP="002419AF">
            <w:pPr>
              <w:spacing w:after="0" w:line="240" w:lineRule="auto"/>
              <w:rPr>
                <w:rFonts w:cstheme="minorHAnsi"/>
                <w:lang w:eastAsia="en-AU"/>
              </w:rPr>
            </w:pPr>
            <w:r w:rsidRPr="005C5388">
              <w:rPr>
                <w:rFonts w:cstheme="minorHAnsi"/>
                <w:lang w:eastAsia="en-AU"/>
              </w:rPr>
              <w:t>(55) 555 6666</w:t>
            </w:r>
          </w:p>
        </w:tc>
      </w:tr>
      <w:tr w:rsidR="007938AE" w:rsidRPr="00C24033" w14:paraId="0E939217" w14:textId="77777777" w:rsidTr="007B2B0D">
        <w:tc>
          <w:tcPr>
            <w:tcW w:w="4632" w:type="dxa"/>
          </w:tcPr>
          <w:p w14:paraId="50F5BA41" w14:textId="77777777" w:rsidR="007938AE" w:rsidRPr="005C5388" w:rsidRDefault="007938AE" w:rsidP="002419AF">
            <w:pPr>
              <w:spacing w:after="0" w:line="240" w:lineRule="auto"/>
              <w:rPr>
                <w:rFonts w:cstheme="minorHAnsi"/>
                <w:lang w:eastAsia="en-AU"/>
              </w:rPr>
            </w:pPr>
            <w:r w:rsidRPr="005C5388">
              <w:rPr>
                <w:rFonts w:cstheme="minorHAnsi"/>
                <w:lang w:eastAsia="en-AU"/>
              </w:rPr>
              <w:t>Mobile</w:t>
            </w:r>
          </w:p>
        </w:tc>
        <w:tc>
          <w:tcPr>
            <w:tcW w:w="4632" w:type="dxa"/>
          </w:tcPr>
          <w:p w14:paraId="7DF72D58" w14:textId="77777777" w:rsidR="007938AE" w:rsidRPr="005C5388" w:rsidRDefault="007938AE" w:rsidP="002419AF">
            <w:pPr>
              <w:spacing w:after="0" w:line="240" w:lineRule="auto"/>
              <w:rPr>
                <w:rFonts w:cstheme="minorHAnsi"/>
                <w:lang w:eastAsia="en-AU"/>
              </w:rPr>
            </w:pPr>
            <w:r w:rsidRPr="005C5388">
              <w:rPr>
                <w:rFonts w:cstheme="minorHAnsi"/>
                <w:lang w:eastAsia="en-AU"/>
              </w:rPr>
              <w:t>1212 121 121</w:t>
            </w:r>
          </w:p>
        </w:tc>
      </w:tr>
      <w:tr w:rsidR="007938AE" w:rsidRPr="00C24033" w14:paraId="6683655E" w14:textId="77777777" w:rsidTr="007B2B0D">
        <w:tc>
          <w:tcPr>
            <w:tcW w:w="4632" w:type="dxa"/>
          </w:tcPr>
          <w:p w14:paraId="4E583F6A" w14:textId="77777777" w:rsidR="007938AE" w:rsidRPr="005C5388" w:rsidRDefault="007938AE" w:rsidP="002419AF">
            <w:pPr>
              <w:spacing w:after="0" w:line="240" w:lineRule="auto"/>
              <w:rPr>
                <w:rFonts w:cstheme="minorHAnsi"/>
                <w:lang w:eastAsia="en-AU"/>
              </w:rPr>
            </w:pPr>
            <w:r w:rsidRPr="005C5388">
              <w:rPr>
                <w:rFonts w:cstheme="minorHAnsi"/>
                <w:lang w:eastAsia="en-AU"/>
              </w:rPr>
              <w:t>Fax</w:t>
            </w:r>
          </w:p>
        </w:tc>
        <w:tc>
          <w:tcPr>
            <w:tcW w:w="4632" w:type="dxa"/>
          </w:tcPr>
          <w:p w14:paraId="2A85B527" w14:textId="77777777" w:rsidR="007938AE" w:rsidRPr="005C5388" w:rsidRDefault="007938AE" w:rsidP="002419AF">
            <w:pPr>
              <w:spacing w:after="0" w:line="240" w:lineRule="auto"/>
              <w:rPr>
                <w:rFonts w:cstheme="minorHAnsi"/>
                <w:lang w:eastAsia="en-AU"/>
              </w:rPr>
            </w:pPr>
            <w:r w:rsidRPr="005C5388">
              <w:rPr>
                <w:rFonts w:cstheme="minorHAnsi"/>
                <w:lang w:eastAsia="en-AU"/>
              </w:rPr>
              <w:t>Not Applicable</w:t>
            </w:r>
          </w:p>
        </w:tc>
      </w:tr>
      <w:tr w:rsidR="007938AE" w:rsidRPr="00C24033" w14:paraId="12FD05BD" w14:textId="77777777" w:rsidTr="007B2B0D">
        <w:tc>
          <w:tcPr>
            <w:tcW w:w="4632" w:type="dxa"/>
          </w:tcPr>
          <w:p w14:paraId="59D4BCEF" w14:textId="77777777" w:rsidR="007938AE" w:rsidRPr="005C5388" w:rsidRDefault="007938AE" w:rsidP="002419AF">
            <w:pPr>
              <w:spacing w:after="0" w:line="240" w:lineRule="auto"/>
              <w:rPr>
                <w:rFonts w:cstheme="minorHAnsi"/>
                <w:lang w:eastAsia="en-AU"/>
              </w:rPr>
            </w:pPr>
            <w:r w:rsidRPr="005C5388">
              <w:rPr>
                <w:rFonts w:cstheme="minorHAnsi"/>
                <w:lang w:eastAsia="en-AU"/>
              </w:rPr>
              <w:t>E-mail</w:t>
            </w:r>
          </w:p>
        </w:tc>
        <w:tc>
          <w:tcPr>
            <w:tcW w:w="4632" w:type="dxa"/>
          </w:tcPr>
          <w:p w14:paraId="51610B58" w14:textId="431BD056" w:rsidR="007938AE" w:rsidRPr="005C5388" w:rsidRDefault="007938AE" w:rsidP="002419AF">
            <w:pPr>
              <w:spacing w:after="0" w:line="240" w:lineRule="auto"/>
              <w:rPr>
                <w:rFonts w:cstheme="minorHAnsi"/>
                <w:lang w:eastAsia="en-AU"/>
              </w:rPr>
            </w:pPr>
            <w:r w:rsidRPr="005C5388">
              <w:rPr>
                <w:rFonts w:cstheme="minorHAnsi"/>
                <w:lang w:eastAsia="en-AU"/>
              </w:rPr>
              <w:t>Joan.Citizen@email.com.au</w:t>
            </w:r>
          </w:p>
        </w:tc>
      </w:tr>
    </w:tbl>
    <w:p w14:paraId="0FD1E42D" w14:textId="77777777" w:rsidR="007938AE" w:rsidRPr="00762610" w:rsidRDefault="007938AE" w:rsidP="002419AF">
      <w:pPr>
        <w:spacing w:after="0"/>
        <w:rPr>
          <w:rFonts w:ascii="Calibri" w:hAnsi="Calibri"/>
          <w:color w:val="000000"/>
          <w:sz w:val="24"/>
        </w:rPr>
      </w:pPr>
    </w:p>
    <w:p w14:paraId="022B54E3" w14:textId="77777777" w:rsidR="007938AE" w:rsidRPr="00762610" w:rsidRDefault="007938AE" w:rsidP="002419AF">
      <w:pPr>
        <w:pStyle w:val="Style3NOHEAD"/>
        <w:outlineLvl w:val="9"/>
      </w:pPr>
      <w:bookmarkStart w:id="157" w:name="_Toc362859735"/>
      <w:bookmarkStart w:id="158" w:name="_Toc362859839"/>
      <w:bookmarkStart w:id="159" w:name="_Toc362863375"/>
      <w:r w:rsidRPr="00762610">
        <w:t>Commonwealth representative and address</w:t>
      </w:r>
      <w:bookmarkEnd w:id="157"/>
      <w:bookmarkEnd w:id="158"/>
      <w:bookmarkEnd w:id="159"/>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firstRow="1" w:lastRow="0" w:firstColumn="1" w:lastColumn="0" w:noHBand="0" w:noVBand="0"/>
      </w:tblPr>
      <w:tblGrid>
        <w:gridCol w:w="4632"/>
        <w:gridCol w:w="4632"/>
      </w:tblGrid>
      <w:tr w:rsidR="007938AE" w:rsidRPr="007D43F4" w14:paraId="3766807B" w14:textId="77777777" w:rsidTr="007B2B0D">
        <w:tc>
          <w:tcPr>
            <w:tcW w:w="4632" w:type="dxa"/>
          </w:tcPr>
          <w:p w14:paraId="53644754" w14:textId="536FE2FF" w:rsidR="007938AE" w:rsidRPr="007D43F4" w:rsidRDefault="005C5388" w:rsidP="00FC6044">
            <w:pPr>
              <w:spacing w:after="0" w:line="240" w:lineRule="auto"/>
              <w:rPr>
                <w:rFonts w:cstheme="minorHAnsi"/>
                <w:lang w:eastAsia="en-AU"/>
              </w:rPr>
            </w:pPr>
            <w:r w:rsidRPr="007D43F4">
              <w:rPr>
                <w:rFonts w:cstheme="minorHAnsi"/>
                <w:lang w:eastAsia="en-AU"/>
              </w:rPr>
              <w:t xml:space="preserve">Name of </w:t>
            </w:r>
            <w:r w:rsidR="007938AE" w:rsidRPr="007D43F4">
              <w:rPr>
                <w:rFonts w:cstheme="minorHAnsi"/>
                <w:lang w:eastAsia="en-AU"/>
              </w:rPr>
              <w:t>representative</w:t>
            </w:r>
          </w:p>
        </w:tc>
        <w:tc>
          <w:tcPr>
            <w:tcW w:w="4632" w:type="dxa"/>
          </w:tcPr>
          <w:p w14:paraId="49114A91" w14:textId="7745C258" w:rsidR="007938AE" w:rsidRPr="007D43F4" w:rsidRDefault="007938AE" w:rsidP="002419AF">
            <w:pPr>
              <w:spacing w:after="0" w:line="240" w:lineRule="auto"/>
              <w:rPr>
                <w:rFonts w:cstheme="minorHAnsi"/>
                <w:lang w:eastAsia="en-AU"/>
              </w:rPr>
            </w:pPr>
            <w:r w:rsidRPr="007D43F4">
              <w:rPr>
                <w:rFonts w:cstheme="minorHAnsi"/>
                <w:lang w:eastAsia="en-AU"/>
              </w:rPr>
              <w:t>Public Servant #3702</w:t>
            </w:r>
          </w:p>
        </w:tc>
      </w:tr>
      <w:tr w:rsidR="007938AE" w:rsidRPr="007D43F4" w14:paraId="0D36574D" w14:textId="77777777" w:rsidTr="007B2B0D">
        <w:tc>
          <w:tcPr>
            <w:tcW w:w="4632" w:type="dxa"/>
          </w:tcPr>
          <w:p w14:paraId="725BC66C" w14:textId="71894B65" w:rsidR="007938AE" w:rsidRPr="007D43F4" w:rsidRDefault="007938AE" w:rsidP="002419AF">
            <w:pPr>
              <w:spacing w:after="0" w:line="240" w:lineRule="auto"/>
              <w:rPr>
                <w:rFonts w:cstheme="minorHAnsi"/>
                <w:lang w:eastAsia="en-AU"/>
              </w:rPr>
            </w:pPr>
            <w:r w:rsidRPr="007D43F4">
              <w:rPr>
                <w:rFonts w:cstheme="minorHAnsi"/>
                <w:lang w:eastAsia="en-AU"/>
              </w:rPr>
              <w:t>Position</w:t>
            </w:r>
          </w:p>
        </w:tc>
        <w:tc>
          <w:tcPr>
            <w:tcW w:w="4632" w:type="dxa"/>
          </w:tcPr>
          <w:p w14:paraId="45D811F9" w14:textId="33A5FFC6" w:rsidR="007938AE" w:rsidRPr="007D43F4" w:rsidRDefault="007938AE" w:rsidP="002419AF">
            <w:pPr>
              <w:spacing w:after="0" w:line="240" w:lineRule="auto"/>
              <w:rPr>
                <w:rFonts w:cstheme="minorHAnsi"/>
                <w:lang w:eastAsia="en-AU"/>
              </w:rPr>
            </w:pPr>
            <w:r w:rsidRPr="007D43F4">
              <w:rPr>
                <w:rFonts w:cstheme="minorHAnsi"/>
                <w:lang w:eastAsia="en-AU"/>
              </w:rPr>
              <w:t>Grant Agreement Manager</w:t>
            </w:r>
          </w:p>
        </w:tc>
      </w:tr>
      <w:tr w:rsidR="007938AE" w:rsidRPr="007D43F4" w14:paraId="1014502A" w14:textId="77777777" w:rsidTr="007B2B0D">
        <w:tc>
          <w:tcPr>
            <w:tcW w:w="4632" w:type="dxa"/>
          </w:tcPr>
          <w:p w14:paraId="78BFD047" w14:textId="77777777" w:rsidR="007938AE" w:rsidRPr="007D43F4" w:rsidRDefault="007938AE" w:rsidP="002419AF">
            <w:pPr>
              <w:spacing w:after="0" w:line="240" w:lineRule="auto"/>
              <w:rPr>
                <w:rFonts w:cstheme="minorHAnsi"/>
                <w:lang w:eastAsia="en-AU"/>
              </w:rPr>
            </w:pPr>
            <w:r w:rsidRPr="007D43F4">
              <w:rPr>
                <w:rFonts w:cstheme="minorHAnsi"/>
                <w:lang w:eastAsia="en-AU"/>
              </w:rPr>
              <w:t>Postal/physical address(es)</w:t>
            </w:r>
          </w:p>
        </w:tc>
        <w:tc>
          <w:tcPr>
            <w:tcW w:w="4632" w:type="dxa"/>
          </w:tcPr>
          <w:p w14:paraId="71A6338B" w14:textId="15CE24A4" w:rsidR="007938AE" w:rsidRPr="007D43F4" w:rsidRDefault="006364E3" w:rsidP="002419AF">
            <w:pPr>
              <w:spacing w:after="0" w:line="240" w:lineRule="auto"/>
              <w:rPr>
                <w:rFonts w:cstheme="minorHAnsi"/>
                <w:lang w:eastAsia="en-AU"/>
              </w:rPr>
            </w:pPr>
            <w:r>
              <w:rPr>
                <w:rFonts w:cstheme="minorHAnsi"/>
                <w:lang w:eastAsia="en-AU"/>
              </w:rPr>
              <w:t>1 Canberra Avenue</w:t>
            </w:r>
            <w:r w:rsidR="00591633">
              <w:rPr>
                <w:rFonts w:cstheme="minorHAnsi"/>
                <w:lang w:eastAsia="en-AU"/>
              </w:rPr>
              <w:t>,</w:t>
            </w:r>
            <w:r>
              <w:rPr>
                <w:rFonts w:cstheme="minorHAnsi"/>
                <w:lang w:eastAsia="en-AU"/>
              </w:rPr>
              <w:t xml:space="preserve"> Forrest</w:t>
            </w:r>
            <w:r w:rsidR="00591633">
              <w:rPr>
                <w:rFonts w:cstheme="minorHAnsi"/>
                <w:lang w:eastAsia="en-AU"/>
              </w:rPr>
              <w:t>,</w:t>
            </w:r>
            <w:r>
              <w:rPr>
                <w:rFonts w:cstheme="minorHAnsi"/>
                <w:lang w:eastAsia="en-AU"/>
              </w:rPr>
              <w:t xml:space="preserve"> ACT 2600</w:t>
            </w:r>
          </w:p>
        </w:tc>
      </w:tr>
      <w:tr w:rsidR="007938AE" w:rsidRPr="007D43F4" w14:paraId="791E08C2" w14:textId="77777777" w:rsidTr="007B2B0D">
        <w:tc>
          <w:tcPr>
            <w:tcW w:w="4632" w:type="dxa"/>
          </w:tcPr>
          <w:p w14:paraId="765407B0" w14:textId="77777777" w:rsidR="007938AE" w:rsidRPr="007D43F4" w:rsidRDefault="007938AE" w:rsidP="002419AF">
            <w:pPr>
              <w:spacing w:after="0" w:line="240" w:lineRule="auto"/>
              <w:rPr>
                <w:rFonts w:cstheme="minorHAnsi"/>
                <w:lang w:eastAsia="en-AU"/>
              </w:rPr>
            </w:pPr>
            <w:r w:rsidRPr="007D43F4">
              <w:rPr>
                <w:rFonts w:cstheme="minorHAnsi"/>
                <w:lang w:eastAsia="en-AU"/>
              </w:rPr>
              <w:t>Business hours telephone</w:t>
            </w:r>
          </w:p>
        </w:tc>
        <w:tc>
          <w:tcPr>
            <w:tcW w:w="4632" w:type="dxa"/>
          </w:tcPr>
          <w:p w14:paraId="10B7E021" w14:textId="19728FCC" w:rsidR="007938AE" w:rsidRPr="007D43F4" w:rsidRDefault="007938AE" w:rsidP="002419AF">
            <w:pPr>
              <w:spacing w:after="0" w:line="240" w:lineRule="auto"/>
              <w:rPr>
                <w:rFonts w:cstheme="minorHAnsi"/>
                <w:lang w:eastAsia="en-AU"/>
              </w:rPr>
            </w:pPr>
            <w:r w:rsidRPr="007D43F4">
              <w:rPr>
                <w:rFonts w:cstheme="minorHAnsi"/>
                <w:lang w:eastAsia="en-AU"/>
              </w:rPr>
              <w:t>(55) 555 6666</w:t>
            </w:r>
          </w:p>
        </w:tc>
      </w:tr>
      <w:tr w:rsidR="007938AE" w:rsidRPr="007D43F4" w14:paraId="4E40D796" w14:textId="77777777" w:rsidTr="007B2B0D">
        <w:tc>
          <w:tcPr>
            <w:tcW w:w="4632" w:type="dxa"/>
          </w:tcPr>
          <w:p w14:paraId="1042F237" w14:textId="77777777" w:rsidR="007938AE" w:rsidRPr="007D43F4" w:rsidRDefault="007938AE" w:rsidP="002419AF">
            <w:pPr>
              <w:spacing w:after="0" w:line="240" w:lineRule="auto"/>
              <w:rPr>
                <w:rFonts w:cstheme="minorHAnsi"/>
                <w:lang w:eastAsia="en-AU"/>
              </w:rPr>
            </w:pPr>
            <w:r w:rsidRPr="007D43F4">
              <w:rPr>
                <w:rFonts w:cstheme="minorHAnsi"/>
                <w:lang w:eastAsia="en-AU"/>
              </w:rPr>
              <w:t>Mobile</w:t>
            </w:r>
          </w:p>
        </w:tc>
        <w:tc>
          <w:tcPr>
            <w:tcW w:w="4632" w:type="dxa"/>
          </w:tcPr>
          <w:p w14:paraId="7352E5A5" w14:textId="6AFCF465" w:rsidR="007938AE" w:rsidRPr="007D43F4" w:rsidRDefault="007938AE" w:rsidP="002419AF">
            <w:pPr>
              <w:spacing w:after="0" w:line="240" w:lineRule="auto"/>
              <w:rPr>
                <w:rFonts w:cstheme="minorHAnsi"/>
                <w:lang w:eastAsia="en-AU"/>
              </w:rPr>
            </w:pPr>
            <w:r w:rsidRPr="007D43F4">
              <w:rPr>
                <w:rFonts w:cstheme="minorHAnsi"/>
                <w:lang w:eastAsia="en-AU"/>
              </w:rPr>
              <w:t>1212 323 323</w:t>
            </w:r>
          </w:p>
        </w:tc>
      </w:tr>
      <w:tr w:rsidR="007938AE" w:rsidRPr="007D43F4" w14:paraId="2064CA2F" w14:textId="77777777" w:rsidTr="007B2B0D">
        <w:tc>
          <w:tcPr>
            <w:tcW w:w="4632" w:type="dxa"/>
          </w:tcPr>
          <w:p w14:paraId="289B7E05" w14:textId="77777777" w:rsidR="007938AE" w:rsidRPr="007D43F4" w:rsidRDefault="007938AE" w:rsidP="002419AF">
            <w:pPr>
              <w:spacing w:after="0" w:line="240" w:lineRule="auto"/>
              <w:rPr>
                <w:rFonts w:cstheme="minorHAnsi"/>
                <w:lang w:eastAsia="en-AU"/>
              </w:rPr>
            </w:pPr>
            <w:r w:rsidRPr="007D43F4">
              <w:rPr>
                <w:rFonts w:cstheme="minorHAnsi"/>
                <w:lang w:eastAsia="en-AU"/>
              </w:rPr>
              <w:t>Fax</w:t>
            </w:r>
          </w:p>
        </w:tc>
        <w:tc>
          <w:tcPr>
            <w:tcW w:w="4632" w:type="dxa"/>
          </w:tcPr>
          <w:p w14:paraId="703E4833" w14:textId="65B9447E" w:rsidR="007938AE" w:rsidRPr="007D43F4" w:rsidRDefault="007938AE" w:rsidP="002419AF">
            <w:pPr>
              <w:spacing w:after="0" w:line="240" w:lineRule="auto"/>
              <w:rPr>
                <w:rFonts w:cstheme="minorHAnsi"/>
                <w:lang w:eastAsia="en-AU"/>
              </w:rPr>
            </w:pPr>
            <w:r w:rsidRPr="007D43F4">
              <w:rPr>
                <w:rFonts w:cstheme="minorHAnsi"/>
                <w:lang w:eastAsia="en-AU"/>
              </w:rPr>
              <w:t>(55) 555 7777</w:t>
            </w:r>
          </w:p>
        </w:tc>
      </w:tr>
      <w:tr w:rsidR="007938AE" w:rsidRPr="007D43F4" w14:paraId="385C1640" w14:textId="77777777" w:rsidTr="007B2B0D">
        <w:tc>
          <w:tcPr>
            <w:tcW w:w="4632" w:type="dxa"/>
          </w:tcPr>
          <w:p w14:paraId="55AD3814" w14:textId="77777777" w:rsidR="007938AE" w:rsidRPr="007D43F4" w:rsidRDefault="007938AE" w:rsidP="002419AF">
            <w:pPr>
              <w:spacing w:after="0" w:line="240" w:lineRule="auto"/>
              <w:rPr>
                <w:rFonts w:cstheme="minorHAnsi"/>
                <w:lang w:eastAsia="en-AU"/>
              </w:rPr>
            </w:pPr>
            <w:r w:rsidRPr="007D43F4">
              <w:rPr>
                <w:rFonts w:cstheme="minorHAnsi"/>
                <w:lang w:eastAsia="en-AU"/>
              </w:rPr>
              <w:t>E-mail</w:t>
            </w:r>
          </w:p>
        </w:tc>
        <w:tc>
          <w:tcPr>
            <w:tcW w:w="4632" w:type="dxa"/>
          </w:tcPr>
          <w:p w14:paraId="714D2A49" w14:textId="75776727" w:rsidR="007938AE" w:rsidRPr="007D43F4" w:rsidRDefault="007938AE" w:rsidP="002419AF">
            <w:pPr>
              <w:spacing w:after="0" w:line="240" w:lineRule="auto"/>
              <w:rPr>
                <w:rFonts w:cstheme="minorHAnsi"/>
                <w:lang w:eastAsia="en-AU"/>
              </w:rPr>
            </w:pPr>
            <w:r w:rsidRPr="007D43F4">
              <w:rPr>
                <w:rFonts w:cstheme="minorHAnsi"/>
                <w:lang w:eastAsia="en-AU"/>
              </w:rPr>
              <w:t>3702@finance.gov.au</w:t>
            </w:r>
          </w:p>
        </w:tc>
      </w:tr>
    </w:tbl>
    <w:p w14:paraId="3FCE6619" w14:textId="77777777" w:rsidR="007938AE" w:rsidRPr="00762610" w:rsidRDefault="007938AE" w:rsidP="002419AF">
      <w:pPr>
        <w:rPr>
          <w:rFonts w:ascii="Calibri" w:hAnsi="Calibri"/>
          <w:color w:val="000000"/>
          <w:sz w:val="24"/>
        </w:rPr>
      </w:pPr>
    </w:p>
    <w:p w14:paraId="6C2FA68B" w14:textId="77777777" w:rsidR="007938AE" w:rsidRPr="007D43F4" w:rsidRDefault="007938AE" w:rsidP="002419AF">
      <w:pPr>
        <w:rPr>
          <w:rFonts w:ascii="Calibri" w:hAnsi="Calibri"/>
          <w:color w:val="000000"/>
        </w:rPr>
      </w:pPr>
      <w:r w:rsidRPr="007D43F4">
        <w:rPr>
          <w:rFonts w:ascii="Calibri" w:hAnsi="Calibri"/>
          <w:color w:val="000000"/>
        </w:rPr>
        <w:t>The Parties' representatives will be responsible for liaison and the day</w:t>
      </w:r>
      <w:r w:rsidR="00D40B6E" w:rsidRPr="007D43F4">
        <w:rPr>
          <w:rFonts w:ascii="Calibri" w:hAnsi="Calibri"/>
          <w:color w:val="000000"/>
        </w:rPr>
        <w:t>-</w:t>
      </w:r>
      <w:r w:rsidRPr="007D43F4">
        <w:rPr>
          <w:rFonts w:ascii="Calibri" w:hAnsi="Calibri"/>
          <w:color w:val="000000"/>
        </w:rPr>
        <w:t>to</w:t>
      </w:r>
      <w:r w:rsidR="00D40B6E" w:rsidRPr="007D43F4">
        <w:rPr>
          <w:rFonts w:ascii="Calibri" w:hAnsi="Calibri"/>
          <w:color w:val="000000"/>
        </w:rPr>
        <w:t>-</w:t>
      </w:r>
      <w:r w:rsidRPr="007D43F4">
        <w:rPr>
          <w:rFonts w:ascii="Calibri" w:hAnsi="Calibri"/>
          <w:color w:val="000000"/>
        </w:rPr>
        <w:t>day management of this Grant, as well as accepting and issuing any written notices in relation to the Grant.</w:t>
      </w:r>
    </w:p>
    <w:p w14:paraId="7B151E0D" w14:textId="77777777" w:rsidR="007938AE" w:rsidRPr="00762610" w:rsidRDefault="009F1810" w:rsidP="002419AF">
      <w:pPr>
        <w:pStyle w:val="Style2NOHEAD"/>
        <w:outlineLvl w:val="9"/>
      </w:pPr>
      <w:bookmarkStart w:id="160" w:name="_G._Supplementary_Terms"/>
      <w:bookmarkStart w:id="161" w:name="_Toc317496309"/>
      <w:bookmarkStart w:id="162" w:name="_Toc358381917"/>
      <w:bookmarkStart w:id="163" w:name="_Toc362859736"/>
      <w:bookmarkStart w:id="164" w:name="_Toc362859840"/>
      <w:bookmarkStart w:id="165" w:name="_Toc362863376"/>
      <w:bookmarkEnd w:id="160"/>
      <w:r>
        <w:t>G. Supplementary T</w:t>
      </w:r>
      <w:r w:rsidR="007938AE" w:rsidRPr="00762610">
        <w:t>erms</w:t>
      </w:r>
      <w:bookmarkEnd w:id="161"/>
      <w:bookmarkEnd w:id="162"/>
      <w:bookmarkEnd w:id="163"/>
      <w:bookmarkEnd w:id="164"/>
      <w:bookmarkEnd w:id="165"/>
    </w:p>
    <w:p w14:paraId="742EC6CA" w14:textId="77777777" w:rsidR="007938AE" w:rsidRPr="00762610" w:rsidRDefault="007938AE" w:rsidP="002419AF">
      <w:pPr>
        <w:rPr>
          <w:rFonts w:ascii="Calibri" w:hAnsi="Calibri"/>
        </w:rPr>
      </w:pPr>
      <w:r w:rsidRPr="00762610">
        <w:rPr>
          <w:rFonts w:ascii="Calibri" w:hAnsi="Calibri"/>
        </w:rPr>
        <w:t>Not Applicable.</w:t>
      </w:r>
    </w:p>
    <w:p w14:paraId="05168246" w14:textId="77777777" w:rsidR="007D43F4" w:rsidRDefault="007D43F4">
      <w:pPr>
        <w:rPr>
          <w:rFonts w:asciiTheme="majorHAnsi" w:eastAsiaTheme="majorEastAsia" w:hAnsiTheme="majorHAnsi" w:cstheme="majorBidi"/>
          <w:b/>
          <w:bCs/>
          <w:color w:val="365F91" w:themeColor="accent1" w:themeShade="BF"/>
          <w:sz w:val="28"/>
          <w:szCs w:val="28"/>
        </w:rPr>
      </w:pPr>
      <w:bookmarkStart w:id="166" w:name="_Toc317496310"/>
      <w:bookmarkStart w:id="167" w:name="_Toc358381918"/>
      <w:bookmarkStart w:id="168" w:name="_Toc362859737"/>
      <w:bookmarkStart w:id="169" w:name="_Toc362859841"/>
      <w:bookmarkStart w:id="170" w:name="_Toc362863377"/>
      <w:r>
        <w:br w:type="page"/>
      </w:r>
    </w:p>
    <w:p w14:paraId="418D2D24" w14:textId="733CF882" w:rsidR="007938AE" w:rsidRPr="00762610" w:rsidRDefault="007938AE" w:rsidP="002419AF">
      <w:pPr>
        <w:pStyle w:val="Style1NOHEAD"/>
        <w:outlineLvl w:val="9"/>
      </w:pPr>
      <w:r w:rsidRPr="00762610">
        <w:lastRenderedPageBreak/>
        <w:t>Signatures</w:t>
      </w:r>
      <w:bookmarkEnd w:id="166"/>
      <w:bookmarkEnd w:id="167"/>
      <w:bookmarkEnd w:id="168"/>
      <w:bookmarkEnd w:id="169"/>
      <w:bookmarkEnd w:id="170"/>
    </w:p>
    <w:p w14:paraId="60099E5C" w14:textId="77777777" w:rsidR="007938AE" w:rsidRPr="00762610" w:rsidRDefault="007938AE" w:rsidP="002419AF">
      <w:pPr>
        <w:rPr>
          <w:rFonts w:ascii="Calibri" w:hAnsi="Calibri"/>
          <w:b/>
        </w:rPr>
      </w:pPr>
      <w:r w:rsidRPr="00762610">
        <w:rPr>
          <w:rFonts w:ascii="Calibri" w:hAnsi="Calibri"/>
          <w:b/>
        </w:rPr>
        <w:t>Executed as an agreement:</w:t>
      </w:r>
    </w:p>
    <w:p w14:paraId="6C0D18EB" w14:textId="77777777" w:rsidR="007938AE" w:rsidRPr="00762610" w:rsidRDefault="007938AE" w:rsidP="002419AF">
      <w:pPr>
        <w:pStyle w:val="Style2NOHEAD"/>
        <w:outlineLvl w:val="9"/>
      </w:pPr>
      <w:bookmarkStart w:id="171" w:name="_Toc362859738"/>
      <w:bookmarkStart w:id="172" w:name="_Toc362859842"/>
      <w:bookmarkStart w:id="173" w:name="_Toc362863378"/>
      <w:r w:rsidRPr="00762610">
        <w:t>Commonwealth</w:t>
      </w:r>
      <w:r w:rsidR="00BD3DAF">
        <w:t xml:space="preserve"> of Australia</w:t>
      </w:r>
      <w:r w:rsidRPr="00762610">
        <w:t>:</w:t>
      </w:r>
      <w:bookmarkEnd w:id="171"/>
      <w:bookmarkEnd w:id="172"/>
      <w:bookmarkEnd w:id="173"/>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firstRow="1" w:lastRow="0" w:firstColumn="1" w:lastColumn="0" w:noHBand="0" w:noVBand="0"/>
      </w:tblPr>
      <w:tblGrid>
        <w:gridCol w:w="3652"/>
        <w:gridCol w:w="5612"/>
      </w:tblGrid>
      <w:tr w:rsidR="007938AE" w:rsidRPr="007D43F4" w14:paraId="19341C29" w14:textId="77777777" w:rsidTr="007B2B0D">
        <w:tc>
          <w:tcPr>
            <w:tcW w:w="3652" w:type="dxa"/>
          </w:tcPr>
          <w:p w14:paraId="4D81E5FB" w14:textId="77777777" w:rsidR="007938AE" w:rsidRPr="007D43F4" w:rsidRDefault="007938AE" w:rsidP="002419AF">
            <w:pPr>
              <w:spacing w:after="0" w:line="240" w:lineRule="auto"/>
              <w:rPr>
                <w:rFonts w:cstheme="minorHAnsi"/>
                <w:lang w:eastAsia="en-AU"/>
              </w:rPr>
            </w:pPr>
            <w:r w:rsidRPr="007D43F4">
              <w:rPr>
                <w:rFonts w:cstheme="minorHAnsi"/>
                <w:lang w:eastAsia="en-AU"/>
              </w:rPr>
              <w:t>Signed for and on behalf of the Commonwealth of Australia as represented by the Department of Finance.</w:t>
            </w:r>
          </w:p>
        </w:tc>
        <w:tc>
          <w:tcPr>
            <w:tcW w:w="5612" w:type="dxa"/>
          </w:tcPr>
          <w:p w14:paraId="0B60BCB5" w14:textId="77777777" w:rsidR="007938AE" w:rsidRPr="007D43F4" w:rsidRDefault="007938AE" w:rsidP="002419AF">
            <w:pPr>
              <w:spacing w:after="0" w:line="240" w:lineRule="auto"/>
              <w:rPr>
                <w:rFonts w:cstheme="minorHAnsi"/>
                <w:lang w:eastAsia="en-AU"/>
              </w:rPr>
            </w:pPr>
          </w:p>
        </w:tc>
      </w:tr>
      <w:tr w:rsidR="007938AE" w:rsidRPr="007D43F4" w14:paraId="07001771" w14:textId="77777777" w:rsidTr="007B2B0D">
        <w:tc>
          <w:tcPr>
            <w:tcW w:w="3652" w:type="dxa"/>
          </w:tcPr>
          <w:p w14:paraId="7F291167" w14:textId="77777777" w:rsidR="007938AE" w:rsidRPr="007D43F4" w:rsidRDefault="007938AE" w:rsidP="002419AF">
            <w:pPr>
              <w:spacing w:after="0" w:line="240" w:lineRule="auto"/>
              <w:rPr>
                <w:rFonts w:cstheme="minorHAnsi"/>
                <w:lang w:eastAsia="en-AU"/>
              </w:rPr>
            </w:pPr>
            <w:r w:rsidRPr="007D43F4">
              <w:rPr>
                <w:rFonts w:cstheme="minorHAnsi"/>
                <w:lang w:eastAsia="en-AU"/>
              </w:rPr>
              <w:t>Name:</w:t>
            </w:r>
            <w:r w:rsidRPr="007D43F4">
              <w:rPr>
                <w:rFonts w:cstheme="minorHAnsi"/>
                <w:lang w:eastAsia="en-AU"/>
              </w:rPr>
              <w:br/>
              <w:t>(print)</w:t>
            </w:r>
            <w:r w:rsidRPr="007D43F4">
              <w:rPr>
                <w:rFonts w:cstheme="minorHAnsi"/>
                <w:lang w:eastAsia="en-AU"/>
              </w:rPr>
              <w:br/>
              <w:t>Position:</w:t>
            </w:r>
            <w:r w:rsidRPr="007D43F4">
              <w:rPr>
                <w:rFonts w:cstheme="minorHAnsi"/>
                <w:lang w:eastAsia="en-AU"/>
              </w:rPr>
              <w:br/>
              <w:t>(print)</w:t>
            </w:r>
            <w:r w:rsidRPr="007D43F4">
              <w:rPr>
                <w:rFonts w:cstheme="minorHAnsi"/>
                <w:lang w:eastAsia="en-AU"/>
              </w:rPr>
              <w:br/>
              <w:t>Signature and date:</w:t>
            </w:r>
          </w:p>
        </w:tc>
        <w:tc>
          <w:tcPr>
            <w:tcW w:w="5612" w:type="dxa"/>
          </w:tcPr>
          <w:p w14:paraId="658DABAE" w14:textId="06528A79" w:rsidR="007938AE" w:rsidRPr="007D43F4" w:rsidRDefault="007938AE" w:rsidP="002419AF">
            <w:pPr>
              <w:spacing w:after="0" w:line="240" w:lineRule="auto"/>
              <w:rPr>
                <w:rFonts w:cstheme="minorHAnsi"/>
                <w:lang w:eastAsia="en-AU"/>
              </w:rPr>
            </w:pPr>
            <w:r w:rsidRPr="007D43F4">
              <w:rPr>
                <w:rFonts w:cstheme="minorHAnsi"/>
                <w:lang w:eastAsia="en-AU"/>
              </w:rPr>
              <w:br/>
              <w:t>Public Servant #3702</w:t>
            </w:r>
            <w:r w:rsidRPr="007D43F4">
              <w:rPr>
                <w:rFonts w:cstheme="minorHAnsi"/>
                <w:u w:val="dotted"/>
                <w:lang w:eastAsia="en-AU"/>
              </w:rPr>
              <w:tab/>
            </w:r>
            <w:r w:rsidRPr="007D43F4">
              <w:rPr>
                <w:rFonts w:cstheme="minorHAnsi"/>
                <w:u w:val="dotted"/>
                <w:lang w:eastAsia="en-AU"/>
              </w:rPr>
              <w:tab/>
            </w:r>
            <w:r w:rsidRPr="007D43F4">
              <w:rPr>
                <w:rFonts w:cstheme="minorHAnsi"/>
                <w:u w:val="dotted"/>
                <w:lang w:eastAsia="en-AU"/>
              </w:rPr>
              <w:tab/>
            </w:r>
            <w:r w:rsidRPr="007D43F4">
              <w:rPr>
                <w:rFonts w:cstheme="minorHAnsi"/>
                <w:u w:val="dotted"/>
                <w:lang w:eastAsia="en-AU"/>
              </w:rPr>
              <w:tab/>
            </w:r>
            <w:r w:rsidRPr="007D43F4">
              <w:rPr>
                <w:rFonts w:cstheme="minorHAnsi"/>
                <w:u w:val="dotted"/>
                <w:lang w:eastAsia="en-AU"/>
              </w:rPr>
              <w:tab/>
            </w:r>
            <w:r w:rsidRPr="007D43F4">
              <w:rPr>
                <w:rFonts w:cstheme="minorHAnsi"/>
                <w:u w:val="dotted"/>
                <w:lang w:eastAsia="en-AU"/>
              </w:rPr>
              <w:br/>
            </w:r>
            <w:r w:rsidRPr="007D43F4">
              <w:rPr>
                <w:rFonts w:cstheme="minorHAnsi"/>
                <w:u w:val="dotted"/>
                <w:lang w:eastAsia="en-AU"/>
              </w:rPr>
              <w:br/>
            </w:r>
            <w:r w:rsidRPr="007D43F4">
              <w:rPr>
                <w:rFonts w:cstheme="minorHAnsi"/>
                <w:lang w:eastAsia="en-AU"/>
              </w:rPr>
              <w:t>Grants Agreement Manager</w:t>
            </w:r>
            <w:r w:rsidRPr="007D43F4">
              <w:rPr>
                <w:rFonts w:cstheme="minorHAnsi"/>
                <w:u w:val="dotted"/>
                <w:lang w:eastAsia="en-AU"/>
              </w:rPr>
              <w:tab/>
            </w:r>
            <w:r w:rsidRPr="007D43F4">
              <w:rPr>
                <w:rFonts w:cstheme="minorHAnsi"/>
                <w:u w:val="dotted"/>
                <w:lang w:eastAsia="en-AU"/>
              </w:rPr>
              <w:tab/>
            </w:r>
            <w:r w:rsidRPr="007D43F4">
              <w:rPr>
                <w:rFonts w:cstheme="minorHAnsi"/>
                <w:u w:val="dotted"/>
                <w:lang w:eastAsia="en-AU"/>
              </w:rPr>
              <w:tab/>
            </w:r>
            <w:r w:rsidRPr="007D43F4">
              <w:rPr>
                <w:rFonts w:cstheme="minorHAnsi"/>
                <w:u w:val="dotted"/>
                <w:lang w:eastAsia="en-AU"/>
              </w:rPr>
              <w:tab/>
            </w:r>
            <w:r w:rsidRPr="007D43F4">
              <w:rPr>
                <w:rFonts w:cstheme="minorHAnsi"/>
                <w:u w:val="dotted"/>
                <w:lang w:eastAsia="en-AU"/>
              </w:rPr>
              <w:br/>
            </w:r>
            <w:r w:rsidRPr="007D43F4">
              <w:rPr>
                <w:rFonts w:cstheme="minorHAnsi"/>
                <w:u w:val="dotted"/>
                <w:lang w:eastAsia="en-AU"/>
              </w:rPr>
              <w:br/>
            </w:r>
            <w:r w:rsidRPr="007D43F4">
              <w:rPr>
                <w:rFonts w:cstheme="minorHAnsi"/>
                <w:b/>
                <w:i/>
                <w:u w:val="dotted"/>
                <w:lang w:eastAsia="en-AU"/>
              </w:rPr>
              <w:t>P Servant</w:t>
            </w:r>
            <w:r w:rsidRPr="007D43F4">
              <w:rPr>
                <w:rFonts w:cstheme="minorHAnsi"/>
                <w:u w:val="dotted"/>
                <w:lang w:eastAsia="en-AU"/>
              </w:rPr>
              <w:tab/>
            </w:r>
            <w:r w:rsidR="008A6D6D" w:rsidRPr="007D43F4">
              <w:rPr>
                <w:rFonts w:cstheme="minorHAnsi"/>
                <w:b/>
                <w:i/>
                <w:u w:val="dotted"/>
                <w:lang w:eastAsia="en-AU"/>
              </w:rPr>
              <w:t xml:space="preserve">1 </w:t>
            </w:r>
            <w:r w:rsidR="0072094F" w:rsidRPr="007D43F4">
              <w:rPr>
                <w:rFonts w:cstheme="minorHAnsi"/>
                <w:b/>
                <w:i/>
                <w:u w:val="dotted"/>
                <w:lang w:eastAsia="en-AU"/>
              </w:rPr>
              <w:t>November</w:t>
            </w:r>
            <w:r w:rsidR="001E0368" w:rsidRPr="007D43F4">
              <w:rPr>
                <w:rFonts w:cstheme="minorHAnsi"/>
                <w:b/>
                <w:i/>
                <w:u w:val="dotted"/>
                <w:lang w:eastAsia="en-AU"/>
              </w:rPr>
              <w:t xml:space="preserve"> </w:t>
            </w:r>
            <w:r w:rsidRPr="007D43F4">
              <w:rPr>
                <w:rFonts w:cstheme="minorHAnsi"/>
                <w:b/>
                <w:i/>
                <w:u w:val="dotted"/>
                <w:lang w:eastAsia="en-AU"/>
              </w:rPr>
              <w:t>201</w:t>
            </w:r>
            <w:r w:rsidR="00174021" w:rsidRPr="007D43F4">
              <w:rPr>
                <w:rFonts w:cstheme="minorHAnsi"/>
                <w:b/>
                <w:i/>
                <w:u w:val="dotted"/>
                <w:lang w:eastAsia="en-AU"/>
              </w:rPr>
              <w:t>8</w:t>
            </w:r>
            <w:r w:rsidRPr="007D43F4">
              <w:rPr>
                <w:rFonts w:cstheme="minorHAnsi"/>
                <w:u w:val="dotted"/>
                <w:lang w:eastAsia="en-AU"/>
              </w:rPr>
              <w:tab/>
            </w:r>
            <w:r w:rsidRPr="007D43F4">
              <w:rPr>
                <w:rFonts w:cstheme="minorHAnsi"/>
                <w:u w:val="dotted"/>
                <w:lang w:eastAsia="en-AU"/>
              </w:rPr>
              <w:tab/>
            </w:r>
            <w:r w:rsidRPr="007D43F4">
              <w:rPr>
                <w:rFonts w:cstheme="minorHAnsi"/>
                <w:u w:val="dotted"/>
                <w:lang w:eastAsia="en-AU"/>
              </w:rPr>
              <w:tab/>
            </w:r>
            <w:r w:rsidRPr="007D43F4">
              <w:rPr>
                <w:rFonts w:cstheme="minorHAnsi"/>
                <w:u w:val="dotted"/>
                <w:lang w:eastAsia="en-AU"/>
              </w:rPr>
              <w:tab/>
            </w:r>
          </w:p>
        </w:tc>
      </w:tr>
      <w:tr w:rsidR="007938AE" w:rsidRPr="007D43F4" w14:paraId="0BD74067" w14:textId="77777777" w:rsidTr="007B2B0D">
        <w:trPr>
          <w:trHeight w:val="988"/>
        </w:trPr>
        <w:tc>
          <w:tcPr>
            <w:tcW w:w="3652" w:type="dxa"/>
          </w:tcPr>
          <w:p w14:paraId="29900CBD" w14:textId="77777777" w:rsidR="007938AE" w:rsidRPr="007D43F4" w:rsidRDefault="007938AE" w:rsidP="002419AF">
            <w:pPr>
              <w:spacing w:after="0" w:line="240" w:lineRule="auto"/>
              <w:rPr>
                <w:rFonts w:cstheme="minorHAnsi"/>
                <w:lang w:eastAsia="en-AU"/>
              </w:rPr>
            </w:pPr>
            <w:r w:rsidRPr="007D43F4">
              <w:rPr>
                <w:rFonts w:cstheme="minorHAnsi"/>
                <w:lang w:eastAsia="en-AU"/>
              </w:rPr>
              <w:t>Witness Name:</w:t>
            </w:r>
            <w:r w:rsidRPr="007D43F4">
              <w:rPr>
                <w:rFonts w:cstheme="minorHAnsi"/>
                <w:lang w:eastAsia="en-AU"/>
              </w:rPr>
              <w:br/>
              <w:t>(print)</w:t>
            </w:r>
          </w:p>
          <w:p w14:paraId="16457B77" w14:textId="77777777" w:rsidR="007938AE" w:rsidRPr="007D43F4" w:rsidRDefault="007938AE" w:rsidP="002419AF">
            <w:pPr>
              <w:spacing w:after="0" w:line="240" w:lineRule="auto"/>
              <w:rPr>
                <w:rFonts w:cstheme="minorHAnsi"/>
                <w:lang w:eastAsia="en-AU"/>
              </w:rPr>
            </w:pPr>
            <w:r w:rsidRPr="007D43F4">
              <w:rPr>
                <w:rFonts w:cstheme="minorHAnsi"/>
                <w:lang w:eastAsia="en-AU"/>
              </w:rPr>
              <w:t>Signature and date:</w:t>
            </w:r>
          </w:p>
        </w:tc>
        <w:tc>
          <w:tcPr>
            <w:tcW w:w="5612" w:type="dxa"/>
          </w:tcPr>
          <w:p w14:paraId="029E3EAE" w14:textId="27970AD7" w:rsidR="007938AE" w:rsidRPr="007D43F4" w:rsidRDefault="007938AE" w:rsidP="002419AF">
            <w:pPr>
              <w:spacing w:after="0" w:line="240" w:lineRule="auto"/>
              <w:rPr>
                <w:rFonts w:cstheme="minorHAnsi"/>
                <w:u w:val="dotted"/>
                <w:lang w:eastAsia="en-AU"/>
              </w:rPr>
            </w:pPr>
            <w:r w:rsidRPr="007D43F4">
              <w:rPr>
                <w:rFonts w:cstheme="minorHAnsi"/>
                <w:lang w:eastAsia="en-AU"/>
              </w:rPr>
              <w:br/>
              <w:t>Private Master Mills</w:t>
            </w:r>
            <w:r w:rsidRPr="007D43F4">
              <w:rPr>
                <w:rFonts w:cstheme="minorHAnsi"/>
                <w:u w:val="dotted"/>
                <w:lang w:eastAsia="en-AU"/>
              </w:rPr>
              <w:tab/>
            </w:r>
            <w:r w:rsidRPr="007D43F4">
              <w:rPr>
                <w:rFonts w:cstheme="minorHAnsi"/>
                <w:u w:val="dotted"/>
                <w:lang w:eastAsia="en-AU"/>
              </w:rPr>
              <w:tab/>
            </w:r>
            <w:r w:rsidRPr="007D43F4">
              <w:rPr>
                <w:rFonts w:cstheme="minorHAnsi"/>
                <w:u w:val="dotted"/>
                <w:lang w:eastAsia="en-AU"/>
              </w:rPr>
              <w:tab/>
            </w:r>
            <w:r w:rsidRPr="007D43F4">
              <w:rPr>
                <w:rFonts w:cstheme="minorHAnsi"/>
                <w:u w:val="dotted"/>
                <w:lang w:eastAsia="en-AU"/>
              </w:rPr>
              <w:tab/>
            </w:r>
            <w:r w:rsidRPr="007D43F4">
              <w:rPr>
                <w:rFonts w:cstheme="minorHAnsi"/>
                <w:u w:val="dotted"/>
                <w:lang w:eastAsia="en-AU"/>
              </w:rPr>
              <w:tab/>
            </w:r>
            <w:r w:rsidRPr="007D43F4">
              <w:rPr>
                <w:rFonts w:cstheme="minorHAnsi"/>
                <w:u w:val="dotted"/>
                <w:lang w:eastAsia="en-AU"/>
              </w:rPr>
              <w:br/>
            </w:r>
            <w:r w:rsidRPr="007D43F4">
              <w:rPr>
                <w:rFonts w:cstheme="minorHAnsi"/>
                <w:u w:val="dotted"/>
                <w:lang w:eastAsia="en-AU"/>
              </w:rPr>
              <w:br/>
            </w:r>
            <w:r w:rsidRPr="007D43F4">
              <w:rPr>
                <w:rFonts w:cstheme="minorHAnsi"/>
                <w:b/>
                <w:i/>
                <w:u w:val="dotted"/>
                <w:lang w:eastAsia="en-AU"/>
              </w:rPr>
              <w:t>P Master</w:t>
            </w:r>
            <w:r w:rsidR="0072094F" w:rsidRPr="007D43F4">
              <w:rPr>
                <w:rFonts w:cstheme="minorHAnsi"/>
                <w:b/>
                <w:i/>
                <w:u w:val="dotted"/>
                <w:lang w:eastAsia="en-AU"/>
              </w:rPr>
              <w:t xml:space="preserve"> </w:t>
            </w:r>
            <w:r w:rsidRPr="007D43F4">
              <w:rPr>
                <w:rFonts w:cstheme="minorHAnsi"/>
                <w:b/>
                <w:i/>
                <w:u w:val="dotted"/>
                <w:lang w:eastAsia="en-AU"/>
              </w:rPr>
              <w:t>Mills</w:t>
            </w:r>
            <w:r w:rsidRPr="007D43F4">
              <w:rPr>
                <w:rFonts w:cstheme="minorHAnsi"/>
                <w:u w:val="dotted"/>
                <w:lang w:eastAsia="en-AU"/>
              </w:rPr>
              <w:tab/>
            </w:r>
            <w:r w:rsidR="008A6D6D" w:rsidRPr="007D43F4">
              <w:rPr>
                <w:rFonts w:cstheme="minorHAnsi"/>
                <w:b/>
                <w:i/>
                <w:u w:val="dotted"/>
                <w:lang w:eastAsia="en-AU"/>
              </w:rPr>
              <w:t xml:space="preserve">1 </w:t>
            </w:r>
            <w:r w:rsidR="0072094F" w:rsidRPr="007D43F4">
              <w:rPr>
                <w:rFonts w:cstheme="minorHAnsi"/>
                <w:b/>
                <w:i/>
                <w:u w:val="dotted"/>
                <w:lang w:eastAsia="en-AU"/>
              </w:rPr>
              <w:t xml:space="preserve">November </w:t>
            </w:r>
            <w:r w:rsidRPr="007D43F4">
              <w:rPr>
                <w:rFonts w:cstheme="minorHAnsi"/>
                <w:b/>
                <w:i/>
                <w:u w:val="dotted"/>
                <w:lang w:eastAsia="en-AU"/>
              </w:rPr>
              <w:t>201</w:t>
            </w:r>
            <w:r w:rsidR="00174021" w:rsidRPr="007D43F4">
              <w:rPr>
                <w:rFonts w:cstheme="minorHAnsi"/>
                <w:b/>
                <w:i/>
                <w:u w:val="dotted"/>
                <w:lang w:eastAsia="en-AU"/>
              </w:rPr>
              <w:t>8</w:t>
            </w:r>
            <w:r w:rsidRPr="007D43F4">
              <w:rPr>
                <w:rFonts w:cstheme="minorHAnsi"/>
                <w:u w:val="dotted"/>
                <w:lang w:eastAsia="en-AU"/>
              </w:rPr>
              <w:tab/>
            </w:r>
            <w:r w:rsidRPr="007D43F4">
              <w:rPr>
                <w:rFonts w:cstheme="minorHAnsi"/>
                <w:u w:val="dotted"/>
                <w:lang w:eastAsia="en-AU"/>
              </w:rPr>
              <w:tab/>
            </w:r>
            <w:r w:rsidRPr="007D43F4">
              <w:rPr>
                <w:rFonts w:cstheme="minorHAnsi"/>
                <w:u w:val="dotted"/>
                <w:lang w:eastAsia="en-AU"/>
              </w:rPr>
              <w:tab/>
            </w:r>
            <w:r w:rsidRPr="007D43F4">
              <w:rPr>
                <w:rFonts w:cstheme="minorHAnsi"/>
                <w:u w:val="dotted"/>
                <w:lang w:eastAsia="en-AU"/>
              </w:rPr>
              <w:tab/>
            </w:r>
          </w:p>
        </w:tc>
      </w:tr>
    </w:tbl>
    <w:p w14:paraId="5BCE62D2" w14:textId="77777777" w:rsidR="007938AE" w:rsidRPr="00762610" w:rsidRDefault="007938AE" w:rsidP="002419AF">
      <w:pPr>
        <w:pStyle w:val="Style2NOHEAD"/>
        <w:outlineLvl w:val="9"/>
      </w:pPr>
      <w:bookmarkStart w:id="174" w:name="_Toc362859739"/>
      <w:bookmarkStart w:id="175" w:name="_Toc362859843"/>
      <w:bookmarkStart w:id="176" w:name="_Toc362863379"/>
      <w:r>
        <w:t>Grantee:</w:t>
      </w:r>
      <w:bookmarkEnd w:id="174"/>
      <w:bookmarkEnd w:id="175"/>
      <w:bookmarkEnd w:id="176"/>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firstRow="1" w:lastRow="0" w:firstColumn="1" w:lastColumn="0" w:noHBand="0" w:noVBand="0"/>
      </w:tblPr>
      <w:tblGrid>
        <w:gridCol w:w="3652"/>
        <w:gridCol w:w="5612"/>
      </w:tblGrid>
      <w:tr w:rsidR="007938AE" w:rsidRPr="007D43F4" w14:paraId="4A91DD1E" w14:textId="77777777" w:rsidTr="007B2B0D">
        <w:tc>
          <w:tcPr>
            <w:tcW w:w="3652" w:type="dxa"/>
          </w:tcPr>
          <w:p w14:paraId="17B1F3FD" w14:textId="77777777" w:rsidR="007938AE" w:rsidRPr="007D43F4" w:rsidRDefault="007938AE" w:rsidP="002419AF">
            <w:pPr>
              <w:spacing w:after="0" w:line="240" w:lineRule="auto"/>
              <w:rPr>
                <w:rFonts w:cstheme="minorHAnsi"/>
                <w:lang w:eastAsia="en-AU"/>
              </w:rPr>
            </w:pPr>
            <w:r w:rsidRPr="007D43F4">
              <w:rPr>
                <w:rFonts w:cstheme="minorHAnsi"/>
                <w:lang w:eastAsia="en-AU"/>
              </w:rPr>
              <w:t>Full legal name of the Grantee:</w:t>
            </w:r>
          </w:p>
        </w:tc>
        <w:tc>
          <w:tcPr>
            <w:tcW w:w="5612" w:type="dxa"/>
          </w:tcPr>
          <w:p w14:paraId="20E9F612" w14:textId="77777777" w:rsidR="007938AE" w:rsidRPr="007D43F4" w:rsidRDefault="007938AE" w:rsidP="002419AF">
            <w:pPr>
              <w:spacing w:after="0" w:line="240" w:lineRule="auto"/>
              <w:rPr>
                <w:rFonts w:cstheme="minorHAnsi"/>
                <w:lang w:eastAsia="en-AU"/>
              </w:rPr>
            </w:pPr>
            <w:r w:rsidRPr="007D43F4">
              <w:rPr>
                <w:rFonts w:cstheme="minorHAnsi"/>
                <w:lang w:eastAsia="en-AU"/>
              </w:rPr>
              <w:t>Joan Citizen</w:t>
            </w:r>
          </w:p>
        </w:tc>
      </w:tr>
      <w:tr w:rsidR="007938AE" w:rsidRPr="007D43F4" w14:paraId="3C52239B" w14:textId="77777777" w:rsidTr="007B2B0D">
        <w:trPr>
          <w:trHeight w:val="983"/>
        </w:trPr>
        <w:tc>
          <w:tcPr>
            <w:tcW w:w="3652" w:type="dxa"/>
          </w:tcPr>
          <w:p w14:paraId="58DC93CD" w14:textId="77777777" w:rsidR="007938AE" w:rsidRPr="007D43F4" w:rsidRDefault="007938AE" w:rsidP="002419AF">
            <w:pPr>
              <w:spacing w:after="0" w:line="240" w:lineRule="auto"/>
              <w:rPr>
                <w:rFonts w:cstheme="minorHAnsi"/>
                <w:lang w:eastAsia="en-AU"/>
              </w:rPr>
            </w:pPr>
            <w:r w:rsidRPr="007D43F4">
              <w:rPr>
                <w:rFonts w:cstheme="minorHAnsi"/>
                <w:lang w:eastAsia="en-AU"/>
              </w:rPr>
              <w:t>Signatory Name:</w:t>
            </w:r>
            <w:r w:rsidRPr="007D43F4">
              <w:rPr>
                <w:rFonts w:cstheme="minorHAnsi"/>
                <w:lang w:eastAsia="en-AU"/>
              </w:rPr>
              <w:br/>
              <w:t>(print)</w:t>
            </w:r>
            <w:r w:rsidRPr="007D43F4">
              <w:rPr>
                <w:rFonts w:cstheme="minorHAnsi"/>
                <w:lang w:eastAsia="en-AU"/>
              </w:rPr>
              <w:br/>
              <w:t>Signature and date:</w:t>
            </w:r>
          </w:p>
        </w:tc>
        <w:tc>
          <w:tcPr>
            <w:tcW w:w="5612" w:type="dxa"/>
          </w:tcPr>
          <w:p w14:paraId="211EF964" w14:textId="6887AD80" w:rsidR="007938AE" w:rsidRPr="007D43F4" w:rsidRDefault="007938AE" w:rsidP="002419AF">
            <w:pPr>
              <w:spacing w:after="0" w:line="240" w:lineRule="auto"/>
              <w:rPr>
                <w:rFonts w:cstheme="minorHAnsi"/>
                <w:u w:val="dotted"/>
                <w:lang w:eastAsia="en-AU"/>
              </w:rPr>
            </w:pPr>
            <w:r w:rsidRPr="007D43F4">
              <w:rPr>
                <w:rFonts w:cstheme="minorHAnsi"/>
                <w:lang w:eastAsia="en-AU"/>
              </w:rPr>
              <w:br/>
            </w:r>
            <w:r w:rsidRPr="007D43F4">
              <w:rPr>
                <w:rFonts w:cstheme="minorHAnsi"/>
                <w:u w:val="dotted"/>
                <w:lang w:eastAsia="en-AU"/>
              </w:rPr>
              <w:t>Joan Citizen</w:t>
            </w:r>
            <w:r w:rsidRPr="007D43F4">
              <w:rPr>
                <w:rFonts w:cstheme="minorHAnsi"/>
                <w:u w:val="dotted"/>
                <w:lang w:eastAsia="en-AU"/>
              </w:rPr>
              <w:tab/>
            </w:r>
            <w:r w:rsidRPr="007D43F4">
              <w:rPr>
                <w:rFonts w:cstheme="minorHAnsi"/>
                <w:u w:val="dotted"/>
                <w:lang w:eastAsia="en-AU"/>
              </w:rPr>
              <w:tab/>
            </w:r>
            <w:r w:rsidRPr="007D43F4">
              <w:rPr>
                <w:rFonts w:cstheme="minorHAnsi"/>
                <w:u w:val="dotted"/>
                <w:lang w:eastAsia="en-AU"/>
              </w:rPr>
              <w:tab/>
            </w:r>
            <w:r w:rsidRPr="007D43F4">
              <w:rPr>
                <w:rFonts w:cstheme="minorHAnsi"/>
                <w:u w:val="dotted"/>
                <w:lang w:eastAsia="en-AU"/>
              </w:rPr>
              <w:tab/>
            </w:r>
            <w:r w:rsidRPr="007D43F4">
              <w:rPr>
                <w:rFonts w:cstheme="minorHAnsi"/>
                <w:u w:val="dotted"/>
                <w:lang w:eastAsia="en-AU"/>
              </w:rPr>
              <w:tab/>
            </w:r>
            <w:r w:rsidRPr="007D43F4">
              <w:rPr>
                <w:rFonts w:cstheme="minorHAnsi"/>
                <w:u w:val="dotted"/>
                <w:lang w:eastAsia="en-AU"/>
              </w:rPr>
              <w:tab/>
            </w:r>
            <w:r w:rsidRPr="007D43F4">
              <w:rPr>
                <w:rFonts w:cstheme="minorHAnsi"/>
                <w:u w:val="dotted"/>
                <w:lang w:eastAsia="en-AU"/>
              </w:rPr>
              <w:br/>
            </w:r>
            <w:r w:rsidRPr="007D43F4">
              <w:rPr>
                <w:rFonts w:cstheme="minorHAnsi"/>
                <w:u w:val="dotted"/>
                <w:lang w:eastAsia="en-AU"/>
              </w:rPr>
              <w:br/>
            </w:r>
            <w:r w:rsidRPr="007D43F4">
              <w:rPr>
                <w:rFonts w:cstheme="minorHAnsi"/>
                <w:b/>
                <w:i/>
                <w:u w:val="dotted"/>
                <w:lang w:eastAsia="en-AU"/>
              </w:rPr>
              <w:t>Joan Citizen</w:t>
            </w:r>
            <w:r w:rsidRPr="007D43F4">
              <w:rPr>
                <w:rFonts w:cstheme="minorHAnsi"/>
                <w:u w:val="dotted"/>
                <w:lang w:eastAsia="en-AU"/>
              </w:rPr>
              <w:t xml:space="preserve"> </w:t>
            </w:r>
            <w:r w:rsidRPr="007D43F4">
              <w:rPr>
                <w:rFonts w:cstheme="minorHAnsi"/>
                <w:u w:val="dotted"/>
                <w:lang w:eastAsia="en-AU"/>
              </w:rPr>
              <w:tab/>
            </w:r>
            <w:r w:rsidRPr="007D43F4">
              <w:rPr>
                <w:rFonts w:cstheme="minorHAnsi"/>
                <w:b/>
                <w:i/>
                <w:u w:val="dotted"/>
                <w:lang w:eastAsia="en-AU"/>
              </w:rPr>
              <w:t xml:space="preserve">1 </w:t>
            </w:r>
            <w:r w:rsidR="0072094F" w:rsidRPr="007D43F4">
              <w:rPr>
                <w:rFonts w:cstheme="minorHAnsi"/>
                <w:b/>
                <w:i/>
                <w:u w:val="dotted"/>
                <w:lang w:eastAsia="en-AU"/>
              </w:rPr>
              <w:t xml:space="preserve">November </w:t>
            </w:r>
            <w:r w:rsidRPr="007D43F4">
              <w:rPr>
                <w:rFonts w:cstheme="minorHAnsi"/>
                <w:b/>
                <w:i/>
                <w:u w:val="dotted"/>
                <w:lang w:eastAsia="en-AU"/>
              </w:rPr>
              <w:t>201</w:t>
            </w:r>
            <w:r w:rsidR="00174021" w:rsidRPr="007D43F4">
              <w:rPr>
                <w:rFonts w:cstheme="minorHAnsi"/>
                <w:b/>
                <w:i/>
                <w:u w:val="dotted"/>
                <w:lang w:eastAsia="en-AU"/>
              </w:rPr>
              <w:t>8</w:t>
            </w:r>
            <w:r w:rsidRPr="007D43F4">
              <w:rPr>
                <w:rFonts w:cstheme="minorHAnsi"/>
                <w:u w:val="dotted"/>
                <w:lang w:eastAsia="en-AU"/>
              </w:rPr>
              <w:tab/>
            </w:r>
            <w:r w:rsidRPr="007D43F4">
              <w:rPr>
                <w:rFonts w:cstheme="minorHAnsi"/>
                <w:u w:val="dotted"/>
                <w:lang w:eastAsia="en-AU"/>
              </w:rPr>
              <w:tab/>
            </w:r>
            <w:r w:rsidRPr="007D43F4">
              <w:rPr>
                <w:rFonts w:cstheme="minorHAnsi"/>
                <w:u w:val="dotted"/>
                <w:lang w:eastAsia="en-AU"/>
              </w:rPr>
              <w:tab/>
            </w:r>
            <w:r w:rsidRPr="007D43F4">
              <w:rPr>
                <w:rFonts w:cstheme="minorHAnsi"/>
                <w:u w:val="dotted"/>
                <w:lang w:eastAsia="en-AU"/>
              </w:rPr>
              <w:tab/>
            </w:r>
          </w:p>
        </w:tc>
      </w:tr>
      <w:tr w:rsidR="007938AE" w:rsidRPr="007D43F4" w14:paraId="52E5C6F9" w14:textId="77777777" w:rsidTr="007B2B0D">
        <w:trPr>
          <w:trHeight w:val="850"/>
        </w:trPr>
        <w:tc>
          <w:tcPr>
            <w:tcW w:w="3652" w:type="dxa"/>
          </w:tcPr>
          <w:p w14:paraId="362CC694" w14:textId="77777777" w:rsidR="007938AE" w:rsidRPr="007D43F4" w:rsidRDefault="007938AE" w:rsidP="002419AF">
            <w:pPr>
              <w:spacing w:after="0" w:line="240" w:lineRule="auto"/>
              <w:rPr>
                <w:rFonts w:cstheme="minorHAnsi"/>
                <w:lang w:eastAsia="en-AU"/>
              </w:rPr>
            </w:pPr>
            <w:r w:rsidRPr="007D43F4">
              <w:rPr>
                <w:rFonts w:cstheme="minorHAnsi"/>
                <w:lang w:eastAsia="en-AU"/>
              </w:rPr>
              <w:t>Witness Name:</w:t>
            </w:r>
            <w:r w:rsidRPr="007D43F4">
              <w:rPr>
                <w:rFonts w:cstheme="minorHAnsi"/>
                <w:lang w:eastAsia="en-AU"/>
              </w:rPr>
              <w:br/>
              <w:t>(print)</w:t>
            </w:r>
            <w:r w:rsidRPr="007D43F4">
              <w:rPr>
                <w:rFonts w:cstheme="minorHAnsi"/>
                <w:lang w:eastAsia="en-AU"/>
              </w:rPr>
              <w:br/>
              <w:t>Signature and date:</w:t>
            </w:r>
          </w:p>
        </w:tc>
        <w:tc>
          <w:tcPr>
            <w:tcW w:w="5612" w:type="dxa"/>
          </w:tcPr>
          <w:p w14:paraId="6ECAEA5D" w14:textId="3817E7B5" w:rsidR="0072094F" w:rsidRPr="007D43F4" w:rsidRDefault="007938AE" w:rsidP="002419AF">
            <w:pPr>
              <w:spacing w:after="0" w:line="240" w:lineRule="auto"/>
              <w:rPr>
                <w:rFonts w:cstheme="minorHAnsi"/>
                <w:b/>
                <w:i/>
                <w:u w:val="dotted"/>
                <w:lang w:eastAsia="en-AU"/>
              </w:rPr>
            </w:pPr>
            <w:r w:rsidRPr="007D43F4">
              <w:rPr>
                <w:rFonts w:cstheme="minorHAnsi"/>
                <w:lang w:eastAsia="en-AU"/>
              </w:rPr>
              <w:br/>
            </w:r>
            <w:r w:rsidRPr="007D43F4">
              <w:rPr>
                <w:rFonts w:cstheme="minorHAnsi"/>
                <w:u w:val="dotted"/>
                <w:lang w:eastAsia="en-AU"/>
              </w:rPr>
              <w:t>John Dough</w:t>
            </w:r>
            <w:r w:rsidRPr="007D43F4">
              <w:rPr>
                <w:rFonts w:cstheme="minorHAnsi"/>
                <w:u w:val="dotted"/>
                <w:lang w:eastAsia="en-AU"/>
              </w:rPr>
              <w:tab/>
            </w:r>
            <w:r w:rsidRPr="007D43F4">
              <w:rPr>
                <w:rFonts w:cstheme="minorHAnsi"/>
                <w:u w:val="dotted"/>
                <w:lang w:eastAsia="en-AU"/>
              </w:rPr>
              <w:tab/>
            </w:r>
            <w:r w:rsidRPr="007D43F4">
              <w:rPr>
                <w:rFonts w:cstheme="minorHAnsi"/>
                <w:u w:val="dotted"/>
                <w:lang w:eastAsia="en-AU"/>
              </w:rPr>
              <w:tab/>
            </w:r>
            <w:r w:rsidRPr="007D43F4">
              <w:rPr>
                <w:rFonts w:cstheme="minorHAnsi"/>
                <w:u w:val="dotted"/>
                <w:lang w:eastAsia="en-AU"/>
              </w:rPr>
              <w:tab/>
            </w:r>
            <w:r w:rsidRPr="007D43F4">
              <w:rPr>
                <w:rFonts w:cstheme="minorHAnsi"/>
                <w:u w:val="dotted"/>
                <w:lang w:eastAsia="en-AU"/>
              </w:rPr>
              <w:tab/>
            </w:r>
            <w:r w:rsidRPr="007D43F4">
              <w:rPr>
                <w:rFonts w:cstheme="minorHAnsi"/>
                <w:u w:val="dotted"/>
                <w:lang w:eastAsia="en-AU"/>
              </w:rPr>
              <w:tab/>
            </w:r>
            <w:r w:rsidRPr="007D43F4">
              <w:rPr>
                <w:rFonts w:cstheme="minorHAnsi"/>
                <w:u w:val="dotted"/>
                <w:lang w:eastAsia="en-AU"/>
              </w:rPr>
              <w:br/>
            </w:r>
            <w:r w:rsidRPr="007D43F4">
              <w:rPr>
                <w:rFonts w:cstheme="minorHAnsi"/>
                <w:u w:val="dotted"/>
                <w:lang w:eastAsia="en-AU"/>
              </w:rPr>
              <w:br/>
            </w:r>
            <w:r w:rsidRPr="007D43F4">
              <w:rPr>
                <w:rFonts w:cstheme="minorHAnsi"/>
                <w:b/>
                <w:i/>
                <w:u w:val="dotted"/>
                <w:lang w:eastAsia="en-AU"/>
              </w:rPr>
              <w:t>John Dough</w:t>
            </w:r>
            <w:r w:rsidRPr="007D43F4">
              <w:rPr>
                <w:rFonts w:cstheme="minorHAnsi"/>
                <w:u w:val="dotted"/>
                <w:lang w:eastAsia="en-AU"/>
              </w:rPr>
              <w:t xml:space="preserve"> </w:t>
            </w:r>
            <w:r w:rsidRPr="007D43F4">
              <w:rPr>
                <w:rFonts w:cstheme="minorHAnsi"/>
                <w:u w:val="dotted"/>
                <w:lang w:eastAsia="en-AU"/>
              </w:rPr>
              <w:tab/>
            </w:r>
            <w:r w:rsidRPr="007D43F4">
              <w:rPr>
                <w:rFonts w:cstheme="minorHAnsi"/>
                <w:b/>
                <w:i/>
                <w:u w:val="dotted"/>
                <w:lang w:eastAsia="en-AU"/>
              </w:rPr>
              <w:t xml:space="preserve">1 </w:t>
            </w:r>
            <w:r w:rsidR="0072094F" w:rsidRPr="007D43F4">
              <w:rPr>
                <w:rFonts w:cstheme="minorHAnsi"/>
                <w:b/>
                <w:i/>
                <w:u w:val="dotted"/>
                <w:lang w:eastAsia="en-AU"/>
              </w:rPr>
              <w:t>November</w:t>
            </w:r>
            <w:r w:rsidRPr="007D43F4">
              <w:rPr>
                <w:rFonts w:cstheme="minorHAnsi"/>
                <w:b/>
                <w:i/>
                <w:u w:val="dotted"/>
                <w:lang w:eastAsia="en-AU"/>
              </w:rPr>
              <w:t xml:space="preserve"> 201</w:t>
            </w:r>
            <w:r w:rsidR="00174021" w:rsidRPr="007D43F4">
              <w:rPr>
                <w:rFonts w:cstheme="minorHAnsi"/>
                <w:b/>
                <w:i/>
                <w:u w:val="dotted"/>
                <w:lang w:eastAsia="en-AU"/>
              </w:rPr>
              <w:t>8</w:t>
            </w:r>
          </w:p>
          <w:p w14:paraId="798DE060" w14:textId="77777777" w:rsidR="007938AE" w:rsidRPr="007D43F4" w:rsidRDefault="007938AE" w:rsidP="002419AF">
            <w:pPr>
              <w:spacing w:after="0" w:line="240" w:lineRule="auto"/>
              <w:rPr>
                <w:rFonts w:cstheme="minorHAnsi"/>
                <w:b/>
                <w:i/>
                <w:u w:val="dotted"/>
                <w:lang w:eastAsia="en-AU"/>
              </w:rPr>
            </w:pPr>
            <w:r w:rsidRPr="007D43F4">
              <w:rPr>
                <w:rFonts w:cstheme="minorHAnsi"/>
                <w:u w:val="dotted"/>
                <w:lang w:eastAsia="en-AU"/>
              </w:rPr>
              <w:tab/>
            </w:r>
            <w:r w:rsidRPr="007D43F4">
              <w:rPr>
                <w:rFonts w:cstheme="minorHAnsi"/>
                <w:u w:val="dotted"/>
                <w:lang w:eastAsia="en-AU"/>
              </w:rPr>
              <w:tab/>
            </w:r>
            <w:r w:rsidRPr="007D43F4">
              <w:rPr>
                <w:rFonts w:cstheme="minorHAnsi"/>
                <w:u w:val="dotted"/>
                <w:lang w:eastAsia="en-AU"/>
              </w:rPr>
              <w:tab/>
            </w:r>
          </w:p>
        </w:tc>
      </w:tr>
    </w:tbl>
    <w:p w14:paraId="540F2149" w14:textId="77777777" w:rsidR="007938AE" w:rsidRPr="00762610" w:rsidRDefault="007938AE" w:rsidP="00762610">
      <w:pPr>
        <w:spacing w:before="240"/>
        <w:rPr>
          <w:rFonts w:ascii="Calibri" w:hAnsi="Calibri"/>
          <w:b/>
          <w:sz w:val="28"/>
          <w:szCs w:val="28"/>
        </w:rPr>
        <w:sectPr w:rsidR="007938AE" w:rsidRPr="00762610" w:rsidSect="002419AF">
          <w:headerReference w:type="even" r:id="rId37"/>
          <w:headerReference w:type="default" r:id="rId38"/>
          <w:headerReference w:type="first" r:id="rId39"/>
          <w:pgSz w:w="11906" w:h="16838"/>
          <w:pgMar w:top="1304" w:right="1077" w:bottom="1304" w:left="1077" w:header="709" w:footer="709" w:gutter="0"/>
          <w:pgNumType w:fmt="lowerRoman"/>
          <w:cols w:space="708"/>
          <w:docGrid w:linePitch="360"/>
        </w:sectPr>
      </w:pPr>
    </w:p>
    <w:p w14:paraId="637CDDC3" w14:textId="77777777" w:rsidR="00634841" w:rsidRPr="00634841" w:rsidRDefault="00634841" w:rsidP="002419AF">
      <w:pPr>
        <w:pStyle w:val="5"/>
        <w:outlineLvl w:val="9"/>
      </w:pPr>
      <w:r w:rsidRPr="00634841">
        <w:lastRenderedPageBreak/>
        <w:t>1. Undertaking the Activity</w:t>
      </w:r>
    </w:p>
    <w:p w14:paraId="48545F6D" w14:textId="57FE7738" w:rsidR="00634841" w:rsidRDefault="003F4E63" w:rsidP="002419AF">
      <w:pPr>
        <w:widowControl w:val="0"/>
        <w:spacing w:after="60" w:line="240" w:lineRule="auto"/>
        <w:rPr>
          <w:rFonts w:eastAsia="Times New Roman" w:cstheme="minorHAnsi"/>
        </w:rPr>
      </w:pPr>
      <w:r>
        <w:rPr>
          <w:rFonts w:eastAsia="Times New Roman" w:cstheme="minorHAnsi"/>
        </w:rPr>
        <w:t xml:space="preserve">1.1 </w:t>
      </w:r>
      <w:r w:rsidR="00634841" w:rsidRPr="006C7B9B">
        <w:rPr>
          <w:rFonts w:eastAsia="Times New Roman" w:cstheme="minorHAnsi"/>
        </w:rPr>
        <w:t>The Grantee agrees to undertake the Activity in accordance with this Agreement.</w:t>
      </w:r>
    </w:p>
    <w:p w14:paraId="583081E0" w14:textId="689AC65B" w:rsidR="003F4E63" w:rsidRPr="006C7B9B" w:rsidRDefault="003F4E63" w:rsidP="002419AF">
      <w:pPr>
        <w:widowControl w:val="0"/>
        <w:spacing w:after="60" w:line="240" w:lineRule="auto"/>
        <w:rPr>
          <w:rFonts w:eastAsia="Times New Roman" w:cstheme="minorHAnsi"/>
        </w:rPr>
      </w:pPr>
      <w:r w:rsidRPr="002D1CDE">
        <w:rPr>
          <w:bCs/>
          <w:highlight w:val="cyan"/>
        </w:rPr>
        <w:t xml:space="preserve">1.2 The Grantee must meet the eligibility requirements relating to the National Redress Scheme </w:t>
      </w:r>
      <w:r w:rsidRPr="002D1CDE">
        <w:rPr>
          <w:rFonts w:cstheme="minorHAnsi"/>
          <w:highlight w:val="cyan"/>
        </w:rPr>
        <w:t>(</w:t>
      </w:r>
      <w:hyperlink r:id="rId40" w:history="1">
        <w:r w:rsidRPr="002D1CDE">
          <w:rPr>
            <w:rStyle w:val="Hyperlink"/>
            <w:rFonts w:cstheme="minorHAnsi"/>
            <w:highlight w:val="cyan"/>
          </w:rPr>
          <w:t>www.nationalredress.gov.au</w:t>
        </w:r>
      </w:hyperlink>
      <w:r w:rsidRPr="002D1CDE">
        <w:rPr>
          <w:rFonts w:cstheme="minorHAnsi"/>
          <w:highlight w:val="cyan"/>
        </w:rPr>
        <w:t xml:space="preserve">) </w:t>
      </w:r>
      <w:r w:rsidRPr="002D1CDE">
        <w:rPr>
          <w:bCs/>
          <w:highlight w:val="cyan"/>
        </w:rPr>
        <w:t>set out under the relevant grant opportunity guidelines at all times during the term of this Agreement.</w:t>
      </w:r>
      <w:r>
        <w:rPr>
          <w:bCs/>
        </w:rPr>
        <w:t xml:space="preserve"> </w:t>
      </w:r>
      <w:r w:rsidRPr="00817FA7">
        <w:rPr>
          <w:rFonts w:cstheme="minorHAnsi"/>
        </w:rPr>
        <w:t>  </w:t>
      </w:r>
    </w:p>
    <w:p w14:paraId="67DDAD6A" w14:textId="77777777" w:rsidR="00634841" w:rsidRPr="00634841" w:rsidRDefault="00634841" w:rsidP="002419AF">
      <w:pPr>
        <w:pStyle w:val="5"/>
        <w:outlineLvl w:val="9"/>
      </w:pPr>
      <w:r w:rsidRPr="00634841">
        <w:t>2. Acknowledgements</w:t>
      </w:r>
    </w:p>
    <w:p w14:paraId="3E52AD06" w14:textId="77777777" w:rsidR="00634841" w:rsidRPr="006C7B9B" w:rsidRDefault="00634841" w:rsidP="002419AF">
      <w:pPr>
        <w:widowControl w:val="0"/>
        <w:spacing w:after="60" w:line="240" w:lineRule="auto"/>
        <w:rPr>
          <w:rFonts w:eastAsia="Times New Roman" w:cstheme="minorHAnsi"/>
        </w:rPr>
      </w:pPr>
      <w:r w:rsidRPr="006C7B9B">
        <w:rPr>
          <w:rFonts w:eastAsia="Times New Roman" w:cstheme="minorHAnsi"/>
        </w:rPr>
        <w:t>The Grantee agrees to acknowledge the Commonwealth’s support in Material published in connection with this Agreement and agrees to use any form of acknowledgment the Commonwealth reasonably specifies.</w:t>
      </w:r>
    </w:p>
    <w:p w14:paraId="04C4A024" w14:textId="77777777" w:rsidR="00634841" w:rsidRPr="00634841" w:rsidRDefault="00634841" w:rsidP="002419AF">
      <w:pPr>
        <w:pStyle w:val="5"/>
        <w:outlineLvl w:val="9"/>
      </w:pPr>
      <w:r w:rsidRPr="00634841">
        <w:t>3. Notices</w:t>
      </w:r>
    </w:p>
    <w:p w14:paraId="06403A35" w14:textId="62C6F6A8" w:rsidR="00634841" w:rsidRPr="0054169C" w:rsidRDefault="00634841" w:rsidP="002419AF">
      <w:pPr>
        <w:widowControl w:val="0"/>
        <w:spacing w:after="60" w:line="240" w:lineRule="auto"/>
        <w:rPr>
          <w:rFonts w:eastAsia="Times New Roman" w:cstheme="minorHAnsi"/>
        </w:rPr>
      </w:pPr>
      <w:r w:rsidRPr="0054169C">
        <w:rPr>
          <w:rFonts w:eastAsia="Times New Roman" w:cstheme="minorHAnsi"/>
        </w:rPr>
        <w:t xml:space="preserve">3.1 </w:t>
      </w:r>
      <w:r w:rsidR="00174021" w:rsidRPr="0054169C">
        <w:rPr>
          <w:rFonts w:eastAsia="Times New Roman" w:cstheme="minorHAnsi"/>
        </w:rPr>
        <w:t>Each Party</w:t>
      </w:r>
      <w:r w:rsidRPr="0054169C">
        <w:rPr>
          <w:rFonts w:eastAsia="Times New Roman" w:cstheme="minorHAnsi"/>
        </w:rPr>
        <w:t xml:space="preserve"> agree</w:t>
      </w:r>
      <w:r w:rsidR="00174021" w:rsidRPr="0054169C">
        <w:rPr>
          <w:rFonts w:eastAsia="Times New Roman" w:cstheme="minorHAnsi"/>
        </w:rPr>
        <w:t>s</w:t>
      </w:r>
      <w:r w:rsidRPr="0054169C">
        <w:rPr>
          <w:rFonts w:eastAsia="Times New Roman" w:cstheme="minorHAnsi"/>
        </w:rPr>
        <w:t xml:space="preserve"> to notify the other Party of anything reasonably likely to </w:t>
      </w:r>
      <w:r w:rsidR="00174021" w:rsidRPr="0054169C">
        <w:rPr>
          <w:rFonts w:eastAsia="Times New Roman" w:cstheme="minorHAnsi"/>
        </w:rPr>
        <w:t xml:space="preserve">adversely </w:t>
      </w:r>
      <w:r w:rsidRPr="0054169C">
        <w:rPr>
          <w:rFonts w:eastAsia="Times New Roman" w:cstheme="minorHAnsi"/>
        </w:rPr>
        <w:t xml:space="preserve">affect the </w:t>
      </w:r>
      <w:r w:rsidR="00174021" w:rsidRPr="0054169C">
        <w:rPr>
          <w:rFonts w:eastAsia="Times New Roman" w:cstheme="minorHAnsi"/>
        </w:rPr>
        <w:t xml:space="preserve">undertaking </w:t>
      </w:r>
      <w:r w:rsidRPr="0054169C">
        <w:rPr>
          <w:rFonts w:eastAsia="Times New Roman" w:cstheme="minorHAnsi"/>
        </w:rPr>
        <w:t xml:space="preserve">of the Activity or </w:t>
      </w:r>
      <w:r w:rsidR="00174021" w:rsidRPr="0054169C">
        <w:rPr>
          <w:rFonts w:eastAsia="Times New Roman" w:cstheme="minorHAnsi"/>
        </w:rPr>
        <w:t>its other requirements</w:t>
      </w:r>
      <w:r w:rsidRPr="0054169C">
        <w:rPr>
          <w:rFonts w:eastAsia="Times New Roman" w:cstheme="minorHAnsi"/>
        </w:rPr>
        <w:t xml:space="preserve"> under this Agreement.</w:t>
      </w:r>
    </w:p>
    <w:p w14:paraId="6905AE69" w14:textId="13C918DD" w:rsidR="00634841" w:rsidRPr="0054169C" w:rsidRDefault="00634841" w:rsidP="002419AF">
      <w:pPr>
        <w:widowControl w:val="0"/>
        <w:spacing w:after="60" w:line="240" w:lineRule="auto"/>
        <w:rPr>
          <w:rFonts w:eastAsia="Times New Roman" w:cstheme="minorHAnsi"/>
        </w:rPr>
      </w:pPr>
      <w:r w:rsidRPr="0054169C">
        <w:rPr>
          <w:rFonts w:eastAsia="Times New Roman" w:cstheme="minorHAnsi"/>
        </w:rPr>
        <w:t>3.2 A notice under this Agreement must be in writing, signed by the Party giving notice and addressed to the other Party’s representative.</w:t>
      </w:r>
    </w:p>
    <w:p w14:paraId="24CB9993" w14:textId="474A0F06" w:rsidR="00174021" w:rsidRPr="0054169C" w:rsidRDefault="00174021" w:rsidP="002419AF">
      <w:pPr>
        <w:widowControl w:val="0"/>
        <w:spacing w:after="60" w:line="240" w:lineRule="auto"/>
        <w:rPr>
          <w:rFonts w:eastAsia="Times New Roman" w:cstheme="minorHAnsi"/>
        </w:rPr>
      </w:pPr>
      <w:r w:rsidRPr="0054169C">
        <w:rPr>
          <w:rFonts w:eastAsia="Times New Roman" w:cstheme="minorHAnsi"/>
        </w:rPr>
        <w:t>3.3 The Commonwealth may, by notice, advise the Grantee of changes to the Agreement that are minor or of an administrative nature provided that any such changes do not increase the Grantee’s obligations under this Agreement</w:t>
      </w:r>
      <w:r w:rsidR="00D3463A" w:rsidRPr="0054169C">
        <w:rPr>
          <w:rFonts w:eastAsia="Times New Roman" w:cstheme="minorHAnsi"/>
        </w:rPr>
        <w:t>. Such changes</w:t>
      </w:r>
      <w:r w:rsidR="00FC6044" w:rsidRPr="0054169C">
        <w:rPr>
          <w:rFonts w:eastAsia="Times New Roman" w:cstheme="minorHAnsi"/>
        </w:rPr>
        <w:t>, while legally binding,</w:t>
      </w:r>
      <w:r w:rsidR="00D3463A" w:rsidRPr="0054169C">
        <w:rPr>
          <w:rFonts w:eastAsia="Times New Roman" w:cstheme="minorHAnsi"/>
        </w:rPr>
        <w:t xml:space="preserve"> are not variations for the purpose of clause 7.</w:t>
      </w:r>
      <w:r w:rsidRPr="0054169C">
        <w:rPr>
          <w:rFonts w:eastAsia="Times New Roman" w:cstheme="minorHAnsi"/>
        </w:rPr>
        <w:t xml:space="preserve"> </w:t>
      </w:r>
    </w:p>
    <w:p w14:paraId="1A00E3F7" w14:textId="77777777" w:rsidR="00634841" w:rsidRPr="00634841" w:rsidRDefault="00634841" w:rsidP="002419AF">
      <w:pPr>
        <w:pStyle w:val="5"/>
        <w:outlineLvl w:val="9"/>
      </w:pPr>
      <w:r w:rsidRPr="00634841">
        <w:t>4. Relationship between the Parties</w:t>
      </w:r>
    </w:p>
    <w:p w14:paraId="2F362AD6" w14:textId="77777777" w:rsidR="00634841" w:rsidRPr="0054169C" w:rsidRDefault="00634841" w:rsidP="002419AF">
      <w:pPr>
        <w:widowControl w:val="0"/>
        <w:spacing w:after="60" w:line="240" w:lineRule="auto"/>
        <w:rPr>
          <w:rFonts w:eastAsia="Times New Roman" w:cstheme="minorHAnsi"/>
        </w:rPr>
      </w:pPr>
      <w:r w:rsidRPr="0054169C">
        <w:rPr>
          <w:rFonts w:eastAsia="Times New Roman" w:cstheme="minorHAnsi"/>
        </w:rPr>
        <w:t>A Party is not by virtue of this Agreement the employee, agent or partner of the other Party and is not authorised to bind or represent the other Party.</w:t>
      </w:r>
    </w:p>
    <w:p w14:paraId="4C161EBF" w14:textId="77777777" w:rsidR="00634841" w:rsidRPr="00634841" w:rsidRDefault="00634841" w:rsidP="002419AF">
      <w:pPr>
        <w:pStyle w:val="5"/>
        <w:outlineLvl w:val="9"/>
      </w:pPr>
      <w:r w:rsidRPr="00634841">
        <w:t xml:space="preserve">5. Subcontracting </w:t>
      </w:r>
    </w:p>
    <w:p w14:paraId="07A65869" w14:textId="145DB11D" w:rsidR="00634841" w:rsidRPr="0054169C" w:rsidRDefault="00634841" w:rsidP="002419AF">
      <w:pPr>
        <w:widowControl w:val="0"/>
        <w:spacing w:after="60" w:line="240" w:lineRule="auto"/>
        <w:rPr>
          <w:rFonts w:eastAsia="Times New Roman" w:cstheme="minorHAnsi"/>
        </w:rPr>
      </w:pPr>
      <w:r w:rsidRPr="0054169C">
        <w:rPr>
          <w:rFonts w:eastAsia="Times New Roman" w:cstheme="minorHAnsi"/>
        </w:rPr>
        <w:t xml:space="preserve">5.1 The Grantee </w:t>
      </w:r>
      <w:r w:rsidR="00E751E3" w:rsidRPr="0054169C">
        <w:rPr>
          <w:rFonts w:eastAsia="Times New Roman" w:cstheme="minorHAnsi"/>
        </w:rPr>
        <w:t xml:space="preserve">is </w:t>
      </w:r>
      <w:r w:rsidRPr="0054169C">
        <w:rPr>
          <w:rFonts w:eastAsia="Times New Roman" w:cstheme="minorHAnsi"/>
        </w:rPr>
        <w:t xml:space="preserve">responsible for </w:t>
      </w:r>
      <w:r w:rsidR="00E751E3" w:rsidRPr="0054169C">
        <w:rPr>
          <w:rFonts w:eastAsia="Times New Roman" w:cstheme="minorHAnsi"/>
        </w:rPr>
        <w:t>with the performance of its obligations under</w:t>
      </w:r>
      <w:r w:rsidRPr="0054169C">
        <w:rPr>
          <w:rFonts w:eastAsia="Times New Roman" w:cstheme="minorHAnsi"/>
        </w:rPr>
        <w:t xml:space="preserve"> this Agreement, including in relation to any tasks undertaken by subcontractors.</w:t>
      </w:r>
    </w:p>
    <w:p w14:paraId="139A7184" w14:textId="77777777" w:rsidR="00634841" w:rsidRPr="0054169C" w:rsidRDefault="00634841" w:rsidP="002419AF">
      <w:pPr>
        <w:widowControl w:val="0"/>
        <w:spacing w:after="60" w:line="240" w:lineRule="auto"/>
        <w:rPr>
          <w:rFonts w:eastAsia="Times New Roman" w:cstheme="minorHAnsi"/>
        </w:rPr>
      </w:pPr>
      <w:r w:rsidRPr="0054169C">
        <w:rPr>
          <w:rFonts w:eastAsia="Times New Roman" w:cstheme="minorHAnsi"/>
        </w:rPr>
        <w:t>5.2 The Grantee agrees to make available to the Commonwealth the details of any of its subcontractors engaged to perform any tasks in relation to this Agreement upon request.</w:t>
      </w:r>
    </w:p>
    <w:p w14:paraId="27017F5D" w14:textId="77777777" w:rsidR="00634841" w:rsidRPr="00634841" w:rsidRDefault="00634841" w:rsidP="002419AF">
      <w:pPr>
        <w:pStyle w:val="5"/>
        <w:outlineLvl w:val="9"/>
      </w:pPr>
      <w:r w:rsidRPr="00634841">
        <w:t>6. Conflict of interest</w:t>
      </w:r>
    </w:p>
    <w:p w14:paraId="7F7FE547" w14:textId="77777777" w:rsidR="00634841" w:rsidRPr="0054169C" w:rsidRDefault="00634841" w:rsidP="002419AF">
      <w:pPr>
        <w:widowControl w:val="0"/>
        <w:spacing w:after="60" w:line="240" w:lineRule="auto"/>
        <w:rPr>
          <w:rFonts w:eastAsia="Times New Roman" w:cstheme="minorHAnsi"/>
        </w:rPr>
      </w:pPr>
      <w:r w:rsidRPr="0054169C">
        <w:rPr>
          <w:rFonts w:eastAsia="Times New Roman" w:cstheme="minorHAnsi"/>
        </w:rPr>
        <w:t xml:space="preserve">The Grantee agrees to notify the Commonwealth promptly of any actual, perceived or potential conflicts of interest which could affect its performance of this Agreement and agrees to take action to resolve the conflict. </w:t>
      </w:r>
    </w:p>
    <w:p w14:paraId="688BD478" w14:textId="77777777" w:rsidR="00634841" w:rsidRPr="00634841" w:rsidRDefault="00634841" w:rsidP="002419AF">
      <w:pPr>
        <w:pStyle w:val="5"/>
        <w:outlineLvl w:val="9"/>
      </w:pPr>
      <w:r w:rsidRPr="00634841">
        <w:t>7. Variation</w:t>
      </w:r>
    </w:p>
    <w:p w14:paraId="5762ED36" w14:textId="77777777" w:rsidR="00634841" w:rsidRPr="0054169C" w:rsidRDefault="00634841" w:rsidP="002419AF">
      <w:pPr>
        <w:widowControl w:val="0"/>
        <w:spacing w:after="60" w:line="240" w:lineRule="auto"/>
        <w:rPr>
          <w:rFonts w:eastAsia="Times New Roman" w:cstheme="minorHAnsi"/>
        </w:rPr>
      </w:pPr>
      <w:r w:rsidRPr="0054169C">
        <w:rPr>
          <w:rFonts w:eastAsia="Times New Roman" w:cstheme="minorHAnsi"/>
        </w:rPr>
        <w:t>This Agreement may be varied in writing only, signed by both Parties.</w:t>
      </w:r>
    </w:p>
    <w:p w14:paraId="093326DC" w14:textId="77777777" w:rsidR="00634841" w:rsidRPr="00634841" w:rsidRDefault="00634841" w:rsidP="002419AF">
      <w:pPr>
        <w:pStyle w:val="5"/>
        <w:outlineLvl w:val="9"/>
      </w:pPr>
      <w:r w:rsidRPr="00634841">
        <w:t>8. Payment of the Grant</w:t>
      </w:r>
    </w:p>
    <w:p w14:paraId="0A666B2A" w14:textId="77777777" w:rsidR="00634841" w:rsidRPr="0093108E" w:rsidRDefault="00634841" w:rsidP="002419AF">
      <w:pPr>
        <w:widowControl w:val="0"/>
        <w:spacing w:after="60" w:line="240" w:lineRule="auto"/>
        <w:rPr>
          <w:rFonts w:eastAsia="Times New Roman" w:cstheme="minorHAnsi"/>
        </w:rPr>
      </w:pPr>
      <w:r w:rsidRPr="0093108E">
        <w:rPr>
          <w:rFonts w:eastAsia="Times New Roman" w:cstheme="minorHAnsi"/>
        </w:rPr>
        <w:t xml:space="preserve">8.1 The Commonwealth agrees to pay the Grant to the </w:t>
      </w:r>
      <w:r w:rsidRPr="0093108E">
        <w:rPr>
          <w:rFonts w:eastAsia="Times New Roman" w:cstheme="minorHAnsi"/>
        </w:rPr>
        <w:t>Grantee in accordance with the Grant Details.</w:t>
      </w:r>
    </w:p>
    <w:p w14:paraId="1629E84D" w14:textId="77777777" w:rsidR="00634841" w:rsidRPr="0093108E" w:rsidRDefault="00634841" w:rsidP="002419AF">
      <w:pPr>
        <w:widowControl w:val="0"/>
        <w:spacing w:after="60" w:line="240" w:lineRule="auto"/>
        <w:rPr>
          <w:rFonts w:eastAsia="Times New Roman" w:cstheme="minorHAnsi"/>
        </w:rPr>
      </w:pPr>
      <w:r w:rsidRPr="0093108E">
        <w:rPr>
          <w:rFonts w:eastAsia="Times New Roman" w:cstheme="minorHAnsi"/>
        </w:rPr>
        <w:t>8.2 The Commonwealth may by notice withhold payment of any amount of the Grant where it reasonably believes the Grantee</w:t>
      </w:r>
      <w:r w:rsidRPr="0093108E" w:rsidDel="00760841">
        <w:rPr>
          <w:rFonts w:eastAsia="Times New Roman" w:cstheme="minorHAnsi"/>
        </w:rPr>
        <w:t xml:space="preserve"> </w:t>
      </w:r>
      <w:r w:rsidRPr="0093108E">
        <w:rPr>
          <w:rFonts w:eastAsia="Times New Roman" w:cstheme="minorHAnsi"/>
        </w:rPr>
        <w:t xml:space="preserve">has not complied with this Agreement or is unable to undertake the Activity. </w:t>
      </w:r>
    </w:p>
    <w:p w14:paraId="60C194BB" w14:textId="77777777" w:rsidR="00634841" w:rsidRPr="0093108E" w:rsidRDefault="00634841" w:rsidP="002419AF">
      <w:pPr>
        <w:widowControl w:val="0"/>
        <w:spacing w:after="60" w:line="240" w:lineRule="auto"/>
        <w:rPr>
          <w:rFonts w:eastAsia="Times New Roman" w:cstheme="minorHAnsi"/>
        </w:rPr>
      </w:pPr>
      <w:r w:rsidRPr="0093108E">
        <w:rPr>
          <w:rFonts w:eastAsia="Times New Roman" w:cstheme="minorHAnsi"/>
        </w:rPr>
        <w:t>8.3 A notice under clause 8.2 will contain the reasons for any payment being withheld and the steps the Grantee can take to address those reasons.</w:t>
      </w:r>
    </w:p>
    <w:p w14:paraId="5B671E7F" w14:textId="77777777" w:rsidR="00C8233C" w:rsidRPr="0093108E" w:rsidRDefault="00634841" w:rsidP="002419AF">
      <w:pPr>
        <w:widowControl w:val="0"/>
        <w:spacing w:after="60" w:line="240" w:lineRule="auto"/>
        <w:rPr>
          <w:rFonts w:eastAsia="Times New Roman" w:cstheme="minorHAnsi"/>
        </w:rPr>
      </w:pPr>
      <w:r w:rsidRPr="0093108E">
        <w:rPr>
          <w:rFonts w:eastAsia="Times New Roman" w:cstheme="minorHAnsi"/>
        </w:rPr>
        <w:t>8.4 The Commonwealth will pay the withheld amount once the Grantee has satisfactorily addressed the reasons contained in a notice under clause 8.2.</w:t>
      </w:r>
    </w:p>
    <w:p w14:paraId="5D359CDC" w14:textId="2A17500F" w:rsidR="00634841" w:rsidRPr="00634841" w:rsidRDefault="00634841" w:rsidP="002419AF">
      <w:pPr>
        <w:pStyle w:val="5"/>
        <w:outlineLvl w:val="9"/>
        <w:rPr>
          <w:rFonts w:ascii="Calibri" w:eastAsia="Calibri" w:hAnsi="Calibri"/>
          <w:color w:val="000000"/>
        </w:rPr>
      </w:pPr>
      <w:r w:rsidRPr="00634841">
        <w:t>9. Spending the Grant</w:t>
      </w:r>
    </w:p>
    <w:p w14:paraId="6CCF9848" w14:textId="77777777" w:rsidR="00634841" w:rsidRPr="00424BE7" w:rsidRDefault="00634841" w:rsidP="002419AF">
      <w:pPr>
        <w:widowControl w:val="0"/>
        <w:spacing w:after="60" w:line="240" w:lineRule="auto"/>
        <w:rPr>
          <w:rFonts w:eastAsia="Times New Roman" w:cstheme="minorHAnsi"/>
        </w:rPr>
      </w:pPr>
      <w:r w:rsidRPr="00424BE7">
        <w:rPr>
          <w:rFonts w:eastAsia="Times New Roman" w:cstheme="minorHAnsi"/>
        </w:rPr>
        <w:t>9.1 The Grantee agrees to spend the Grant for the purpose of undertaking the Activity only.</w:t>
      </w:r>
    </w:p>
    <w:p w14:paraId="731205BA" w14:textId="7F8CF84B" w:rsidR="00634841" w:rsidRPr="00424BE7" w:rsidRDefault="00634841" w:rsidP="002419AF">
      <w:pPr>
        <w:widowControl w:val="0"/>
        <w:spacing w:after="60" w:line="240" w:lineRule="auto"/>
        <w:rPr>
          <w:rFonts w:eastAsia="Times New Roman" w:cstheme="minorHAnsi"/>
        </w:rPr>
      </w:pPr>
      <w:r w:rsidRPr="00424BE7">
        <w:rPr>
          <w:rFonts w:eastAsia="Times New Roman" w:cstheme="minorHAnsi"/>
        </w:rPr>
        <w:t xml:space="preserve">9.2 The Grantee agrees to provide a statement signed by the Grantee verifying the Grant was spent in accordance with the </w:t>
      </w:r>
      <w:r w:rsidR="00FC6044" w:rsidRPr="00424BE7">
        <w:rPr>
          <w:rFonts w:eastAsia="Times New Roman" w:cstheme="minorHAnsi"/>
        </w:rPr>
        <w:t>Agreement</w:t>
      </w:r>
      <w:r w:rsidRPr="00424BE7">
        <w:rPr>
          <w:rFonts w:eastAsia="Times New Roman" w:cstheme="minorHAnsi"/>
        </w:rPr>
        <w:t xml:space="preserve">. </w:t>
      </w:r>
    </w:p>
    <w:p w14:paraId="1572AF47" w14:textId="77777777" w:rsidR="00634841" w:rsidRPr="00634841" w:rsidRDefault="00634841" w:rsidP="002419AF">
      <w:pPr>
        <w:pStyle w:val="5"/>
        <w:outlineLvl w:val="9"/>
      </w:pPr>
      <w:r w:rsidRPr="00634841">
        <w:t>10. Repayment</w:t>
      </w:r>
    </w:p>
    <w:p w14:paraId="6BBAF043" w14:textId="77777777" w:rsidR="00634841" w:rsidRPr="00424BE7" w:rsidRDefault="00634841" w:rsidP="002419AF">
      <w:pPr>
        <w:widowControl w:val="0"/>
        <w:spacing w:after="60" w:line="240" w:lineRule="auto"/>
        <w:rPr>
          <w:rFonts w:eastAsia="Times New Roman" w:cstheme="minorHAnsi"/>
        </w:rPr>
      </w:pPr>
      <w:r w:rsidRPr="00424BE7">
        <w:rPr>
          <w:rFonts w:eastAsia="Times New Roman" w:cstheme="minorHAnsi"/>
        </w:rPr>
        <w:t xml:space="preserve">10.1 If any of the Grant has been spent other than in accordance with this Agreement or any amount of the Grant is additional to the requirements of the Activity, the Grantee agrees to repay that amount to the Commonwealth unless agreed otherwise. </w:t>
      </w:r>
    </w:p>
    <w:p w14:paraId="7DA02064" w14:textId="6DBF2367" w:rsidR="00634841" w:rsidRPr="00424BE7" w:rsidRDefault="00634841" w:rsidP="002419AF">
      <w:pPr>
        <w:widowControl w:val="0"/>
        <w:spacing w:after="60" w:line="240" w:lineRule="auto"/>
        <w:rPr>
          <w:rFonts w:eastAsia="Times New Roman" w:cstheme="minorHAnsi"/>
        </w:rPr>
      </w:pPr>
      <w:r w:rsidRPr="00424BE7">
        <w:rPr>
          <w:rFonts w:eastAsia="Times New Roman" w:cstheme="minorHAnsi"/>
        </w:rPr>
        <w:t>10.2 The amount to be repaid under clause 10.1 may be deducted by the Commonwealth from subsequent payments of the Grant</w:t>
      </w:r>
      <w:r w:rsidR="00C8233C" w:rsidRPr="00424BE7">
        <w:rPr>
          <w:rFonts w:eastAsia="Times New Roman" w:cstheme="minorHAnsi"/>
        </w:rPr>
        <w:t xml:space="preserve"> or amounts payable under another agreement between the Grantee and the Commonwealth</w:t>
      </w:r>
      <w:r w:rsidRPr="00424BE7">
        <w:rPr>
          <w:rFonts w:eastAsia="Times New Roman" w:cstheme="minorHAnsi"/>
        </w:rPr>
        <w:t>.</w:t>
      </w:r>
    </w:p>
    <w:p w14:paraId="03078575" w14:textId="77777777" w:rsidR="00634841" w:rsidRPr="00634841" w:rsidRDefault="00634841" w:rsidP="002419AF">
      <w:pPr>
        <w:pStyle w:val="5"/>
        <w:outlineLvl w:val="9"/>
      </w:pPr>
      <w:r w:rsidRPr="00634841">
        <w:t>11. Record keeping</w:t>
      </w:r>
    </w:p>
    <w:p w14:paraId="529786FC" w14:textId="77777777" w:rsidR="00634841" w:rsidRPr="00424BE7" w:rsidRDefault="00634841" w:rsidP="002419AF">
      <w:pPr>
        <w:widowControl w:val="0"/>
        <w:spacing w:after="60" w:line="240" w:lineRule="auto"/>
        <w:rPr>
          <w:rFonts w:eastAsia="Times New Roman" w:cstheme="minorHAnsi"/>
        </w:rPr>
      </w:pPr>
      <w:r w:rsidRPr="00424BE7">
        <w:rPr>
          <w:rFonts w:eastAsia="Times New Roman" w:cstheme="minorHAnsi"/>
        </w:rPr>
        <w:t xml:space="preserve">The Grantee agrees to maintain records of the expenditure of the Grant. </w:t>
      </w:r>
    </w:p>
    <w:p w14:paraId="1A225535" w14:textId="77777777" w:rsidR="00634841" w:rsidRPr="00634841" w:rsidRDefault="00634841" w:rsidP="002419AF">
      <w:pPr>
        <w:pStyle w:val="5"/>
        <w:outlineLvl w:val="9"/>
      </w:pPr>
      <w:r w:rsidRPr="00634841">
        <w:t>12. Intellectual Property</w:t>
      </w:r>
    </w:p>
    <w:p w14:paraId="14641A98" w14:textId="6A370369" w:rsidR="00C8233C" w:rsidRPr="00424BE7" w:rsidRDefault="00634841" w:rsidP="002419AF">
      <w:pPr>
        <w:widowControl w:val="0"/>
        <w:spacing w:after="60" w:line="240" w:lineRule="auto"/>
        <w:rPr>
          <w:rFonts w:eastAsia="Times New Roman" w:cstheme="minorHAnsi"/>
        </w:rPr>
      </w:pPr>
      <w:r w:rsidRPr="00424BE7">
        <w:rPr>
          <w:rFonts w:eastAsia="Times New Roman" w:cstheme="minorHAnsi"/>
        </w:rPr>
        <w:t xml:space="preserve">12.1 </w:t>
      </w:r>
      <w:r w:rsidR="00C8233C" w:rsidRPr="00424BE7">
        <w:rPr>
          <w:rFonts w:eastAsia="Times New Roman" w:cstheme="minorHAnsi"/>
        </w:rPr>
        <w:t>Subject to clause 12.2, t</w:t>
      </w:r>
      <w:r w:rsidRPr="00424BE7">
        <w:rPr>
          <w:rFonts w:eastAsia="Times New Roman" w:cstheme="minorHAnsi"/>
        </w:rPr>
        <w:t xml:space="preserve">he Grantee owns the Intellectual Property Rights in </w:t>
      </w:r>
      <w:r w:rsidR="00C8233C" w:rsidRPr="00424BE7">
        <w:rPr>
          <w:rFonts w:eastAsia="Times New Roman" w:cstheme="minorHAnsi"/>
        </w:rPr>
        <w:t xml:space="preserve">Activity </w:t>
      </w:r>
      <w:r w:rsidRPr="00424BE7">
        <w:rPr>
          <w:rFonts w:eastAsia="Times New Roman" w:cstheme="minorHAnsi"/>
        </w:rPr>
        <w:t xml:space="preserve">Material </w:t>
      </w:r>
      <w:r w:rsidR="00C8233C" w:rsidRPr="00424BE7">
        <w:rPr>
          <w:rFonts w:eastAsia="Times New Roman" w:cstheme="minorHAnsi"/>
        </w:rPr>
        <w:t>and Reporting Material</w:t>
      </w:r>
      <w:r w:rsidRPr="00424BE7">
        <w:rPr>
          <w:rFonts w:eastAsia="Times New Roman" w:cstheme="minorHAnsi"/>
        </w:rPr>
        <w:t>.</w:t>
      </w:r>
    </w:p>
    <w:p w14:paraId="322B8CB3" w14:textId="25AEFA4F" w:rsidR="00634841" w:rsidRPr="00424BE7" w:rsidRDefault="00C8233C" w:rsidP="002419AF">
      <w:pPr>
        <w:widowControl w:val="0"/>
        <w:spacing w:after="60" w:line="240" w:lineRule="auto"/>
        <w:rPr>
          <w:rFonts w:eastAsia="Times New Roman" w:cstheme="minorHAnsi"/>
        </w:rPr>
      </w:pPr>
      <w:r w:rsidRPr="00424BE7">
        <w:rPr>
          <w:rFonts w:eastAsia="Times New Roman" w:cstheme="minorHAnsi"/>
        </w:rPr>
        <w:t>12.2 This Agreement does not affect the ownership of Intellectual Property Rights in Existing Material.</w:t>
      </w:r>
      <w:r w:rsidR="00634841" w:rsidRPr="00424BE7">
        <w:rPr>
          <w:rFonts w:eastAsia="Times New Roman" w:cstheme="minorHAnsi"/>
        </w:rPr>
        <w:t xml:space="preserve"> </w:t>
      </w:r>
    </w:p>
    <w:p w14:paraId="4BC17C94" w14:textId="5B8AD25F" w:rsidR="00634841" w:rsidRPr="00424BE7" w:rsidRDefault="00634841" w:rsidP="002419AF">
      <w:pPr>
        <w:widowControl w:val="0"/>
        <w:spacing w:after="60" w:line="240" w:lineRule="auto"/>
        <w:rPr>
          <w:rFonts w:eastAsia="Times New Roman" w:cstheme="minorHAnsi"/>
        </w:rPr>
      </w:pPr>
      <w:r w:rsidRPr="00424BE7">
        <w:rPr>
          <w:rFonts w:eastAsia="Times New Roman" w:cstheme="minorHAnsi"/>
        </w:rPr>
        <w:t>12.</w:t>
      </w:r>
      <w:r w:rsidR="00C8233C" w:rsidRPr="00424BE7">
        <w:rPr>
          <w:rFonts w:eastAsia="Times New Roman" w:cstheme="minorHAnsi"/>
        </w:rPr>
        <w:t>3</w:t>
      </w:r>
      <w:r w:rsidRPr="00424BE7">
        <w:rPr>
          <w:rFonts w:eastAsia="Times New Roman" w:cstheme="minorHAnsi"/>
        </w:rPr>
        <w:t xml:space="preserve"> The Grantee gives the Commonwealth a non-exclusive, irrevocable, royalty-free licence to use, reproduce, publish and adapt Reporting Material for Commonwealth Purposes.</w:t>
      </w:r>
    </w:p>
    <w:p w14:paraId="1DF8F6AF" w14:textId="77777777" w:rsidR="00634841" w:rsidRPr="00634841" w:rsidRDefault="00634841" w:rsidP="002419AF">
      <w:pPr>
        <w:pStyle w:val="5"/>
        <w:outlineLvl w:val="9"/>
      </w:pPr>
      <w:r w:rsidRPr="00634841">
        <w:t xml:space="preserve">13. Privacy </w:t>
      </w:r>
    </w:p>
    <w:p w14:paraId="731C656C" w14:textId="77777777" w:rsidR="00634841" w:rsidRPr="00424BE7" w:rsidRDefault="00634841" w:rsidP="002419AF">
      <w:pPr>
        <w:widowControl w:val="0"/>
        <w:spacing w:after="60" w:line="240" w:lineRule="auto"/>
        <w:rPr>
          <w:rFonts w:eastAsia="Times New Roman" w:cstheme="minorHAnsi"/>
        </w:rPr>
      </w:pPr>
      <w:r w:rsidRPr="00424BE7">
        <w:rPr>
          <w:rFonts w:eastAsia="Times New Roman" w:cstheme="minorHAnsi"/>
        </w:rPr>
        <w:t>When dealing with Personal Information in carrying out the Activity, the Grantee agrees not to do anything which, if done by the Commonwealth, would be a breach of an Australian Privacy Principle.</w:t>
      </w:r>
    </w:p>
    <w:p w14:paraId="236BE160" w14:textId="77777777" w:rsidR="00634841" w:rsidRPr="00634841" w:rsidRDefault="00634841" w:rsidP="002419AF">
      <w:pPr>
        <w:pStyle w:val="5"/>
        <w:outlineLvl w:val="9"/>
      </w:pPr>
      <w:r w:rsidRPr="00634841">
        <w:t>14. Confidentiality</w:t>
      </w:r>
    </w:p>
    <w:p w14:paraId="7CB1E8C7" w14:textId="77777777" w:rsidR="00634841" w:rsidRPr="00424BE7" w:rsidRDefault="00634841" w:rsidP="002419AF">
      <w:pPr>
        <w:widowControl w:val="0"/>
        <w:spacing w:after="60" w:line="240" w:lineRule="auto"/>
        <w:rPr>
          <w:rFonts w:eastAsia="Times New Roman" w:cstheme="minorHAnsi"/>
        </w:rPr>
      </w:pPr>
      <w:r w:rsidRPr="00424BE7">
        <w:rPr>
          <w:rFonts w:eastAsia="Times New Roman" w:cstheme="minorHAnsi"/>
        </w:rPr>
        <w:t>The Parties agree not to disclose each other’s confidential information without prior written consent unless required or authorised by law or Parliament.</w:t>
      </w:r>
    </w:p>
    <w:p w14:paraId="503C1061" w14:textId="77777777" w:rsidR="00634841" w:rsidRPr="00634841" w:rsidRDefault="00634841" w:rsidP="002419AF">
      <w:pPr>
        <w:pStyle w:val="5"/>
        <w:outlineLvl w:val="9"/>
      </w:pPr>
      <w:r w:rsidRPr="00634841">
        <w:t>15. Insurance</w:t>
      </w:r>
    </w:p>
    <w:p w14:paraId="2B4D3D45" w14:textId="77777777" w:rsidR="00634841" w:rsidRPr="00424BE7" w:rsidRDefault="00634841" w:rsidP="002419AF">
      <w:pPr>
        <w:widowControl w:val="0"/>
        <w:spacing w:after="60" w:line="240" w:lineRule="auto"/>
        <w:rPr>
          <w:rFonts w:eastAsia="Times New Roman" w:cstheme="minorHAnsi"/>
        </w:rPr>
      </w:pPr>
      <w:r w:rsidRPr="00424BE7">
        <w:rPr>
          <w:rFonts w:eastAsia="Times New Roman" w:cstheme="minorHAnsi"/>
        </w:rPr>
        <w:t xml:space="preserve">The Grantee agrees to maintain adequate insurance </w:t>
      </w:r>
      <w:r w:rsidRPr="00424BE7">
        <w:rPr>
          <w:rFonts w:eastAsia="Times New Roman" w:cstheme="minorHAnsi"/>
        </w:rPr>
        <w:lastRenderedPageBreak/>
        <w:t>for the duration of this Agreement and provide the Commonwealth with proof when requested.</w:t>
      </w:r>
    </w:p>
    <w:p w14:paraId="4D344659" w14:textId="77777777" w:rsidR="00634841" w:rsidRPr="00634841" w:rsidRDefault="00634841" w:rsidP="002419AF">
      <w:pPr>
        <w:pStyle w:val="5"/>
        <w:outlineLvl w:val="9"/>
      </w:pPr>
      <w:r w:rsidRPr="00634841">
        <w:t>16. Indemnities</w:t>
      </w:r>
    </w:p>
    <w:p w14:paraId="697BACB4" w14:textId="77777777" w:rsidR="00634841" w:rsidRPr="00424BE7" w:rsidRDefault="00634841" w:rsidP="002419AF">
      <w:pPr>
        <w:widowControl w:val="0"/>
        <w:spacing w:after="60" w:line="240" w:lineRule="auto"/>
        <w:rPr>
          <w:rFonts w:eastAsia="Times New Roman" w:cstheme="minorHAnsi"/>
        </w:rPr>
      </w:pPr>
      <w:r w:rsidRPr="00424BE7">
        <w:rPr>
          <w:rFonts w:eastAsia="Times New Roman" w:cstheme="minorHAnsi"/>
        </w:rPr>
        <w:t>16.1 The Grantee indemnifies the Commonwealth, its officers, employees and contractors against any claim, loss or damage arising in connection with the Activity.</w:t>
      </w:r>
    </w:p>
    <w:p w14:paraId="5BDA7835" w14:textId="1E35A73B" w:rsidR="00634841" w:rsidRPr="00424BE7" w:rsidRDefault="00634841" w:rsidP="002419AF">
      <w:pPr>
        <w:widowControl w:val="0"/>
        <w:spacing w:after="60" w:line="240" w:lineRule="auto"/>
        <w:rPr>
          <w:rFonts w:eastAsia="Times New Roman" w:cstheme="minorHAnsi"/>
        </w:rPr>
      </w:pPr>
      <w:r w:rsidRPr="00424BE7">
        <w:rPr>
          <w:rFonts w:eastAsia="Times New Roman" w:cstheme="minorHAnsi"/>
        </w:rPr>
        <w:t>16.2 The Grantee's obligation to indemnify the Commonwealth will reduce proportionally to the extent any act or omission involving fault on the part of the Commonwealth contributed to the claim, loss or damage.</w:t>
      </w:r>
    </w:p>
    <w:p w14:paraId="674279CB" w14:textId="77777777" w:rsidR="00634841" w:rsidRPr="00634841" w:rsidRDefault="00634841" w:rsidP="002419AF">
      <w:pPr>
        <w:keepNext/>
        <w:keepLines/>
        <w:spacing w:before="60" w:after="0" w:line="240" w:lineRule="auto"/>
        <w:rPr>
          <w:rFonts w:ascii="Cambria" w:eastAsia="Times New Roman" w:hAnsi="Cambria" w:cs="Times New Roman"/>
          <w:b/>
          <w:bCs/>
          <w:color w:val="000000" w:themeColor="text1"/>
          <w:sz w:val="26"/>
          <w:szCs w:val="26"/>
        </w:rPr>
      </w:pPr>
      <w:r w:rsidRPr="00634841">
        <w:rPr>
          <w:rFonts w:ascii="Cambria" w:eastAsia="Times New Roman" w:hAnsi="Cambria" w:cs="Times New Roman"/>
          <w:b/>
          <w:bCs/>
          <w:color w:val="000000" w:themeColor="text1"/>
          <w:sz w:val="26"/>
          <w:szCs w:val="26"/>
        </w:rPr>
        <w:t>17. Dispute resolution</w:t>
      </w:r>
    </w:p>
    <w:p w14:paraId="7C475A34" w14:textId="77777777" w:rsidR="00634841" w:rsidRPr="0052543F" w:rsidRDefault="00634841" w:rsidP="002419AF">
      <w:pPr>
        <w:widowControl w:val="0"/>
        <w:spacing w:after="60" w:line="240" w:lineRule="auto"/>
        <w:rPr>
          <w:rFonts w:eastAsia="Times New Roman" w:cstheme="minorHAnsi"/>
        </w:rPr>
      </w:pPr>
      <w:r w:rsidRPr="0052543F">
        <w:rPr>
          <w:rFonts w:eastAsia="Times New Roman" w:cstheme="minorHAnsi"/>
        </w:rPr>
        <w:t xml:space="preserve">17.1 The Parties agree not to initiate legal proceedings in relation to a dispute unless they have tried and failed to resolve the dispute by negotiation. </w:t>
      </w:r>
    </w:p>
    <w:p w14:paraId="585C6796" w14:textId="77777777" w:rsidR="00634841" w:rsidRPr="0052543F" w:rsidRDefault="00634841" w:rsidP="0052543F">
      <w:pPr>
        <w:widowControl w:val="0"/>
        <w:spacing w:after="60" w:line="240" w:lineRule="auto"/>
        <w:rPr>
          <w:rFonts w:eastAsia="Times New Roman" w:cstheme="minorHAnsi"/>
        </w:rPr>
      </w:pPr>
      <w:r w:rsidRPr="0052543F">
        <w:rPr>
          <w:rFonts w:eastAsia="Times New Roman" w:cstheme="minorHAnsi"/>
        </w:rPr>
        <w:t>17.2 The Parties agree to continue to perform their respective obligations under this Agreement where a dispute exists.</w:t>
      </w:r>
    </w:p>
    <w:p w14:paraId="6BFED881" w14:textId="77777777" w:rsidR="00634841" w:rsidRPr="0052543F" w:rsidRDefault="00634841" w:rsidP="002419AF">
      <w:pPr>
        <w:widowControl w:val="0"/>
        <w:spacing w:after="60" w:line="240" w:lineRule="auto"/>
        <w:rPr>
          <w:rFonts w:eastAsia="Times New Roman" w:cstheme="minorHAnsi"/>
        </w:rPr>
      </w:pPr>
      <w:r w:rsidRPr="0052543F">
        <w:rPr>
          <w:rFonts w:eastAsia="Times New Roman" w:cstheme="minorHAnsi"/>
        </w:rPr>
        <w:t>17.3 The procedure for dispute resolution does not apply to action relating to termination or urgent litigation.</w:t>
      </w:r>
    </w:p>
    <w:p w14:paraId="2AC4C619" w14:textId="77777777" w:rsidR="00634841" w:rsidRPr="00634841" w:rsidRDefault="00634841" w:rsidP="002419AF">
      <w:pPr>
        <w:keepNext/>
        <w:keepLines/>
        <w:spacing w:before="60" w:after="0" w:line="240" w:lineRule="auto"/>
        <w:rPr>
          <w:rFonts w:ascii="Cambria" w:eastAsia="Times New Roman" w:hAnsi="Cambria" w:cs="Times New Roman"/>
          <w:b/>
          <w:bCs/>
          <w:color w:val="000000" w:themeColor="text1"/>
          <w:sz w:val="26"/>
          <w:szCs w:val="26"/>
        </w:rPr>
      </w:pPr>
      <w:r w:rsidRPr="00634841">
        <w:rPr>
          <w:rFonts w:ascii="Cambria" w:eastAsia="Times New Roman" w:hAnsi="Cambria" w:cs="Times New Roman"/>
          <w:b/>
          <w:bCs/>
          <w:color w:val="000000" w:themeColor="text1"/>
          <w:sz w:val="26"/>
          <w:szCs w:val="26"/>
        </w:rPr>
        <w:t>18. Termination for default</w:t>
      </w:r>
    </w:p>
    <w:p w14:paraId="59F08306" w14:textId="77777777" w:rsidR="00634841" w:rsidRPr="0052543F" w:rsidRDefault="00634841" w:rsidP="002419AF">
      <w:pPr>
        <w:widowControl w:val="0"/>
        <w:spacing w:after="60" w:line="240" w:lineRule="auto"/>
        <w:rPr>
          <w:rFonts w:eastAsia="Times New Roman" w:cstheme="minorHAnsi"/>
        </w:rPr>
      </w:pPr>
      <w:r w:rsidRPr="0052543F">
        <w:rPr>
          <w:rFonts w:eastAsia="Times New Roman" w:cstheme="minorHAnsi"/>
        </w:rPr>
        <w:t>The Commonwealth may terminate this Agreement by notice where it reasonably believes the Grantee:</w:t>
      </w:r>
    </w:p>
    <w:p w14:paraId="7ADF6421" w14:textId="77777777" w:rsidR="00634841" w:rsidRPr="0052543F" w:rsidRDefault="00634841" w:rsidP="002419AF">
      <w:pPr>
        <w:widowControl w:val="0"/>
        <w:numPr>
          <w:ilvl w:val="0"/>
          <w:numId w:val="15"/>
        </w:numPr>
        <w:spacing w:after="60" w:line="240" w:lineRule="auto"/>
        <w:rPr>
          <w:rFonts w:eastAsia="Times New Roman" w:cstheme="minorHAnsi"/>
        </w:rPr>
      </w:pPr>
      <w:r w:rsidRPr="0052543F">
        <w:rPr>
          <w:rFonts w:eastAsia="Times New Roman" w:cstheme="minorHAnsi"/>
        </w:rPr>
        <w:t xml:space="preserve">has breached this Agreement; or </w:t>
      </w:r>
    </w:p>
    <w:p w14:paraId="671135DB" w14:textId="77777777" w:rsidR="00634841" w:rsidRPr="0052543F" w:rsidRDefault="00634841" w:rsidP="002419AF">
      <w:pPr>
        <w:widowControl w:val="0"/>
        <w:numPr>
          <w:ilvl w:val="0"/>
          <w:numId w:val="15"/>
        </w:numPr>
        <w:spacing w:after="60" w:line="240" w:lineRule="auto"/>
        <w:rPr>
          <w:rFonts w:eastAsia="Times New Roman" w:cstheme="minorHAnsi"/>
        </w:rPr>
      </w:pPr>
      <w:r w:rsidRPr="0052543F">
        <w:rPr>
          <w:rFonts w:eastAsia="Times New Roman" w:cstheme="minorHAnsi"/>
        </w:rPr>
        <w:t xml:space="preserve">has provided false or misleading statements in their application for the Grant; or </w:t>
      </w:r>
    </w:p>
    <w:p w14:paraId="1A4BF3BE" w14:textId="77777777" w:rsidR="00634841" w:rsidRPr="0052543F" w:rsidRDefault="00634841" w:rsidP="002419AF">
      <w:pPr>
        <w:widowControl w:val="0"/>
        <w:numPr>
          <w:ilvl w:val="0"/>
          <w:numId w:val="15"/>
        </w:numPr>
        <w:spacing w:after="60" w:line="240" w:lineRule="auto"/>
        <w:rPr>
          <w:rFonts w:eastAsia="Times New Roman" w:cstheme="minorHAnsi"/>
        </w:rPr>
      </w:pPr>
      <w:r w:rsidRPr="0052543F">
        <w:rPr>
          <w:rFonts w:eastAsia="Times New Roman" w:cstheme="minorHAnsi"/>
        </w:rPr>
        <w:t>has become bankrupt or insolvent, entered into a scheme of arrangement with creditors, or come under any form of external administration.</w:t>
      </w:r>
    </w:p>
    <w:p w14:paraId="6ED28A0D" w14:textId="77777777" w:rsidR="00634841" w:rsidRPr="00634841" w:rsidRDefault="00634841" w:rsidP="002419AF">
      <w:pPr>
        <w:keepNext/>
        <w:keepLines/>
        <w:spacing w:before="60" w:after="0" w:line="240" w:lineRule="auto"/>
        <w:rPr>
          <w:rFonts w:ascii="Cambria" w:eastAsia="Times New Roman" w:hAnsi="Cambria" w:cs="Times New Roman"/>
          <w:b/>
          <w:bCs/>
          <w:color w:val="000000" w:themeColor="text1"/>
          <w:sz w:val="26"/>
          <w:szCs w:val="26"/>
        </w:rPr>
      </w:pPr>
      <w:r w:rsidRPr="00634841">
        <w:rPr>
          <w:rFonts w:ascii="Cambria" w:eastAsia="Times New Roman" w:hAnsi="Cambria" w:cs="Times New Roman"/>
          <w:b/>
          <w:bCs/>
          <w:color w:val="000000" w:themeColor="text1"/>
          <w:sz w:val="26"/>
          <w:szCs w:val="26"/>
        </w:rPr>
        <w:t>19. Cancellation for convenience</w:t>
      </w:r>
    </w:p>
    <w:p w14:paraId="1E07003F" w14:textId="77777777" w:rsidR="00634841" w:rsidRPr="0052543F" w:rsidRDefault="00634841" w:rsidP="002419AF">
      <w:pPr>
        <w:widowControl w:val="0"/>
        <w:spacing w:after="60" w:line="240" w:lineRule="auto"/>
        <w:rPr>
          <w:rFonts w:eastAsia="Times New Roman" w:cstheme="minorHAnsi"/>
        </w:rPr>
      </w:pPr>
      <w:r w:rsidRPr="0052543F">
        <w:rPr>
          <w:rFonts w:eastAsia="Times New Roman" w:cstheme="minorHAnsi"/>
        </w:rPr>
        <w:t>19.1 The Commonwealth may cancel this Agreement by notice, due to:</w:t>
      </w:r>
    </w:p>
    <w:p w14:paraId="0DA13D8B" w14:textId="77777777" w:rsidR="00634841" w:rsidRPr="0052543F" w:rsidRDefault="00634841" w:rsidP="002419AF">
      <w:pPr>
        <w:widowControl w:val="0"/>
        <w:numPr>
          <w:ilvl w:val="0"/>
          <w:numId w:val="12"/>
        </w:numPr>
        <w:spacing w:after="60" w:line="240" w:lineRule="auto"/>
        <w:ind w:left="426" w:hanging="357"/>
        <w:rPr>
          <w:rFonts w:eastAsia="Times New Roman" w:cstheme="minorHAnsi"/>
        </w:rPr>
      </w:pPr>
      <w:r w:rsidRPr="0052543F">
        <w:rPr>
          <w:rFonts w:eastAsia="Times New Roman" w:cstheme="minorHAnsi"/>
        </w:rPr>
        <w:t xml:space="preserve"> a change in government policy; or </w:t>
      </w:r>
    </w:p>
    <w:p w14:paraId="7DC2AA00" w14:textId="77777777" w:rsidR="00634841" w:rsidRPr="0052543F" w:rsidRDefault="00634841" w:rsidP="002419AF">
      <w:pPr>
        <w:widowControl w:val="0"/>
        <w:numPr>
          <w:ilvl w:val="0"/>
          <w:numId w:val="12"/>
        </w:numPr>
        <w:spacing w:after="60" w:line="240" w:lineRule="auto"/>
        <w:ind w:left="426" w:hanging="357"/>
        <w:rPr>
          <w:rFonts w:eastAsia="Times New Roman" w:cstheme="minorHAnsi"/>
        </w:rPr>
      </w:pPr>
      <w:r w:rsidRPr="0052543F">
        <w:rPr>
          <w:rFonts w:eastAsia="Times New Roman" w:cstheme="minorHAnsi"/>
        </w:rPr>
        <w:t xml:space="preserve"> a Change in the Control of the Grantee, which the Commonwealth believes will negatively affect the Grantee’s ability to comply with this Agreement.</w:t>
      </w:r>
    </w:p>
    <w:p w14:paraId="3000BE28" w14:textId="77777777" w:rsidR="00634841" w:rsidRPr="0052543F" w:rsidRDefault="00634841" w:rsidP="002419AF">
      <w:pPr>
        <w:widowControl w:val="0"/>
        <w:spacing w:after="60" w:line="240" w:lineRule="auto"/>
        <w:rPr>
          <w:rFonts w:eastAsia="Times New Roman" w:cstheme="minorHAnsi"/>
        </w:rPr>
      </w:pPr>
      <w:r w:rsidRPr="0052543F">
        <w:rPr>
          <w:rFonts w:eastAsia="Times New Roman" w:cstheme="minorHAnsi"/>
        </w:rPr>
        <w:t>19.2 The Grantee agrees on receipt of a notice of cancellation under clause 19.1 to:</w:t>
      </w:r>
    </w:p>
    <w:p w14:paraId="278BDD9F" w14:textId="77777777" w:rsidR="00634841" w:rsidRPr="0052543F" w:rsidRDefault="00634841" w:rsidP="002419AF">
      <w:pPr>
        <w:widowControl w:val="0"/>
        <w:numPr>
          <w:ilvl w:val="0"/>
          <w:numId w:val="16"/>
        </w:numPr>
        <w:spacing w:after="60" w:line="240" w:lineRule="auto"/>
        <w:rPr>
          <w:rFonts w:eastAsia="Times New Roman" w:cstheme="minorHAnsi"/>
        </w:rPr>
      </w:pPr>
      <w:r w:rsidRPr="0052543F">
        <w:rPr>
          <w:rFonts w:eastAsia="Times New Roman" w:cstheme="minorHAnsi"/>
        </w:rPr>
        <w:t xml:space="preserve">stop the performance of the Grantee's obligations as specified in the notice; and </w:t>
      </w:r>
    </w:p>
    <w:p w14:paraId="3BC1F57A" w14:textId="77777777" w:rsidR="00634841" w:rsidRPr="0052543F" w:rsidRDefault="00634841" w:rsidP="002419AF">
      <w:pPr>
        <w:widowControl w:val="0"/>
        <w:numPr>
          <w:ilvl w:val="0"/>
          <w:numId w:val="16"/>
        </w:numPr>
        <w:spacing w:after="60" w:line="240" w:lineRule="auto"/>
        <w:ind w:left="426" w:hanging="357"/>
        <w:rPr>
          <w:rFonts w:eastAsia="Times New Roman" w:cstheme="minorHAnsi"/>
        </w:rPr>
      </w:pPr>
      <w:r w:rsidRPr="0052543F">
        <w:rPr>
          <w:rFonts w:eastAsia="Times New Roman" w:cstheme="minorHAnsi"/>
        </w:rPr>
        <w:t>take all available steps to minimise loss resulting from that cancellation.</w:t>
      </w:r>
    </w:p>
    <w:p w14:paraId="1AF3258F" w14:textId="77777777" w:rsidR="00634841" w:rsidRPr="0052543F" w:rsidRDefault="00634841" w:rsidP="002419AF">
      <w:pPr>
        <w:autoSpaceDE w:val="0"/>
        <w:autoSpaceDN w:val="0"/>
        <w:adjustRightInd w:val="0"/>
        <w:spacing w:after="60" w:line="240" w:lineRule="auto"/>
        <w:rPr>
          <w:rFonts w:eastAsia="Times New Roman" w:cstheme="minorHAnsi"/>
        </w:rPr>
      </w:pPr>
      <w:r w:rsidRPr="0052543F">
        <w:rPr>
          <w:rFonts w:eastAsia="Times New Roman" w:cstheme="minorHAnsi"/>
        </w:rPr>
        <w:t>19.3 In the event of cancellation under clause 19.1, the Commonwealth will be liable only to:</w:t>
      </w:r>
    </w:p>
    <w:p w14:paraId="7CF4A96D" w14:textId="77777777" w:rsidR="00634841" w:rsidRPr="0052543F" w:rsidRDefault="00634841" w:rsidP="002419AF">
      <w:pPr>
        <w:widowControl w:val="0"/>
        <w:numPr>
          <w:ilvl w:val="0"/>
          <w:numId w:val="13"/>
        </w:numPr>
        <w:spacing w:after="60" w:line="240" w:lineRule="auto"/>
        <w:ind w:left="426" w:hanging="357"/>
        <w:rPr>
          <w:rFonts w:eastAsia="Times New Roman" w:cstheme="minorHAnsi"/>
        </w:rPr>
      </w:pPr>
      <w:r w:rsidRPr="0052543F">
        <w:rPr>
          <w:rFonts w:eastAsia="Times New Roman" w:cstheme="minorHAnsi"/>
        </w:rPr>
        <w:t>pay any part of the Grant due and owing to the Grantee under this Agreement at the date of the notice; and</w:t>
      </w:r>
    </w:p>
    <w:p w14:paraId="5114A991" w14:textId="77777777" w:rsidR="00634841" w:rsidRPr="0052543F" w:rsidRDefault="00634841" w:rsidP="002419AF">
      <w:pPr>
        <w:widowControl w:val="0"/>
        <w:numPr>
          <w:ilvl w:val="0"/>
          <w:numId w:val="13"/>
        </w:numPr>
        <w:spacing w:after="60" w:line="240" w:lineRule="auto"/>
        <w:ind w:left="426" w:hanging="357"/>
        <w:rPr>
          <w:rFonts w:eastAsia="Times New Roman" w:cstheme="minorHAnsi"/>
        </w:rPr>
      </w:pPr>
      <w:r w:rsidRPr="0052543F">
        <w:rPr>
          <w:rFonts w:eastAsia="Times New Roman" w:cstheme="minorHAnsi"/>
        </w:rPr>
        <w:t>reimburse any reasonable expenses the Grantee unavoidably incurs that relate directly to the cancellation and are not covered by 19.3(a).</w:t>
      </w:r>
    </w:p>
    <w:p w14:paraId="20B9F9F7" w14:textId="77777777" w:rsidR="00634841" w:rsidRPr="0052543F" w:rsidRDefault="00634841" w:rsidP="002419AF">
      <w:pPr>
        <w:autoSpaceDE w:val="0"/>
        <w:autoSpaceDN w:val="0"/>
        <w:adjustRightInd w:val="0"/>
        <w:spacing w:after="60" w:line="240" w:lineRule="auto"/>
        <w:rPr>
          <w:rFonts w:eastAsia="Times New Roman" w:cstheme="minorHAnsi"/>
        </w:rPr>
      </w:pPr>
      <w:r w:rsidRPr="0052543F">
        <w:rPr>
          <w:rFonts w:eastAsia="Times New Roman" w:cstheme="minorHAnsi"/>
        </w:rPr>
        <w:t>19.4 The Commonwealth’s liability to pay any amount under this clause is subject to:</w:t>
      </w:r>
    </w:p>
    <w:p w14:paraId="19B74DDA" w14:textId="77777777" w:rsidR="00634841" w:rsidRPr="0052543F" w:rsidRDefault="00634841" w:rsidP="002419AF">
      <w:pPr>
        <w:widowControl w:val="0"/>
        <w:numPr>
          <w:ilvl w:val="0"/>
          <w:numId w:val="14"/>
        </w:numPr>
        <w:spacing w:after="60" w:line="240" w:lineRule="auto"/>
        <w:ind w:left="426" w:hanging="357"/>
        <w:rPr>
          <w:rFonts w:eastAsia="Times New Roman" w:cstheme="minorHAnsi"/>
        </w:rPr>
      </w:pPr>
      <w:r w:rsidRPr="0052543F">
        <w:rPr>
          <w:rFonts w:eastAsia="Times New Roman" w:cstheme="minorHAnsi"/>
        </w:rPr>
        <w:t>the Grantee's compliance with this Agreement; and</w:t>
      </w:r>
    </w:p>
    <w:p w14:paraId="283264DC" w14:textId="77777777" w:rsidR="00634841" w:rsidRPr="0052543F" w:rsidRDefault="00634841" w:rsidP="002419AF">
      <w:pPr>
        <w:widowControl w:val="0"/>
        <w:numPr>
          <w:ilvl w:val="0"/>
          <w:numId w:val="14"/>
        </w:numPr>
        <w:spacing w:after="60" w:line="240" w:lineRule="auto"/>
        <w:ind w:left="426" w:hanging="357"/>
        <w:rPr>
          <w:rFonts w:eastAsia="Times New Roman" w:cstheme="minorHAnsi"/>
        </w:rPr>
      </w:pPr>
      <w:r w:rsidRPr="0052543F">
        <w:rPr>
          <w:rFonts w:eastAsia="Times New Roman" w:cstheme="minorHAnsi"/>
        </w:rPr>
        <w:t>the total amount of the Grant.</w:t>
      </w:r>
    </w:p>
    <w:p w14:paraId="30541C65" w14:textId="77777777" w:rsidR="00634841" w:rsidRPr="0052543F" w:rsidRDefault="00634841" w:rsidP="002419AF">
      <w:pPr>
        <w:autoSpaceDE w:val="0"/>
        <w:autoSpaceDN w:val="0"/>
        <w:adjustRightInd w:val="0"/>
        <w:spacing w:after="0" w:line="240" w:lineRule="auto"/>
        <w:rPr>
          <w:rFonts w:eastAsia="Times New Roman" w:cstheme="minorHAnsi"/>
        </w:rPr>
      </w:pPr>
      <w:r w:rsidRPr="0052543F">
        <w:rPr>
          <w:rFonts w:eastAsia="Times New Roman" w:cstheme="minorHAnsi"/>
        </w:rPr>
        <w:t>19.5 The Grantee will not be entitled to compensation for loss of prospective profits or benefits that would have been conferred on the Grantee.</w:t>
      </w:r>
    </w:p>
    <w:p w14:paraId="25D22BAE" w14:textId="77777777" w:rsidR="00634841" w:rsidRPr="00634841" w:rsidRDefault="00634841" w:rsidP="002419AF">
      <w:pPr>
        <w:keepNext/>
        <w:keepLines/>
        <w:spacing w:before="60" w:after="0" w:line="240" w:lineRule="auto"/>
        <w:rPr>
          <w:rFonts w:ascii="Cambria" w:eastAsia="Times New Roman" w:hAnsi="Cambria" w:cs="Times New Roman"/>
          <w:b/>
          <w:bCs/>
          <w:color w:val="000000" w:themeColor="text1"/>
          <w:sz w:val="26"/>
          <w:szCs w:val="26"/>
        </w:rPr>
      </w:pPr>
      <w:r w:rsidRPr="00634841">
        <w:rPr>
          <w:rFonts w:ascii="Cambria" w:eastAsia="Times New Roman" w:hAnsi="Cambria" w:cs="Times New Roman"/>
          <w:b/>
          <w:bCs/>
          <w:color w:val="000000" w:themeColor="text1"/>
          <w:sz w:val="26"/>
          <w:szCs w:val="26"/>
        </w:rPr>
        <w:t>20. Survival</w:t>
      </w:r>
    </w:p>
    <w:p w14:paraId="193CB549" w14:textId="77777777" w:rsidR="00FC6044" w:rsidRPr="0052543F" w:rsidRDefault="00634841" w:rsidP="00FC6044">
      <w:pPr>
        <w:widowControl w:val="0"/>
        <w:spacing w:after="60" w:line="240" w:lineRule="auto"/>
        <w:rPr>
          <w:rFonts w:eastAsia="Times New Roman" w:cstheme="minorHAnsi"/>
        </w:rPr>
      </w:pPr>
      <w:r w:rsidRPr="0052543F">
        <w:rPr>
          <w:rFonts w:eastAsia="Times New Roman" w:cstheme="minorHAnsi"/>
        </w:rPr>
        <w:t>Clauses 10, 12, 13, 14, 16, 20 and 21 survive termination, cancellation or expiry of this Agreement.</w:t>
      </w:r>
    </w:p>
    <w:p w14:paraId="2CC82710" w14:textId="627AB9F4" w:rsidR="00634841" w:rsidRPr="00634841" w:rsidRDefault="00634841" w:rsidP="00FC6044">
      <w:pPr>
        <w:widowControl w:val="0"/>
        <w:spacing w:after="60" w:line="240" w:lineRule="auto"/>
        <w:rPr>
          <w:rFonts w:ascii="Calibri" w:eastAsia="Calibri" w:hAnsi="Calibri" w:cs="Times New Roman"/>
          <w:b/>
          <w:bCs/>
          <w:color w:val="000000"/>
          <w:sz w:val="26"/>
          <w:szCs w:val="26"/>
        </w:rPr>
      </w:pPr>
      <w:r w:rsidRPr="00634841">
        <w:rPr>
          <w:rFonts w:ascii="Cambria" w:eastAsia="Times New Roman" w:hAnsi="Cambria" w:cs="Times New Roman"/>
          <w:b/>
          <w:bCs/>
          <w:color w:val="000000" w:themeColor="text1"/>
          <w:sz w:val="26"/>
          <w:szCs w:val="26"/>
        </w:rPr>
        <w:t>21. Definitions</w:t>
      </w:r>
    </w:p>
    <w:p w14:paraId="158F6EC7" w14:textId="77777777" w:rsidR="00634841" w:rsidRPr="00C15829" w:rsidRDefault="00634841" w:rsidP="002419AF">
      <w:pPr>
        <w:widowControl w:val="0"/>
        <w:spacing w:after="60" w:line="240" w:lineRule="auto"/>
        <w:rPr>
          <w:rFonts w:eastAsia="Times New Roman" w:cstheme="minorHAnsi"/>
        </w:rPr>
      </w:pPr>
      <w:r w:rsidRPr="00C15829">
        <w:rPr>
          <w:rFonts w:eastAsia="Times New Roman" w:cstheme="minorHAnsi"/>
        </w:rPr>
        <w:t>In this Agreement, unless the contrary appears:</w:t>
      </w:r>
    </w:p>
    <w:p w14:paraId="3A99733A" w14:textId="66AEAF43" w:rsidR="00634841" w:rsidRPr="00C15829" w:rsidRDefault="00634841" w:rsidP="002419AF">
      <w:pPr>
        <w:widowControl w:val="0"/>
        <w:numPr>
          <w:ilvl w:val="0"/>
          <w:numId w:val="11"/>
        </w:numPr>
        <w:spacing w:after="60" w:line="240" w:lineRule="auto"/>
        <w:ind w:left="284" w:hanging="284"/>
        <w:rPr>
          <w:rFonts w:eastAsia="Times New Roman" w:cstheme="minorHAnsi"/>
        </w:rPr>
      </w:pPr>
      <w:r w:rsidRPr="00C15829">
        <w:rPr>
          <w:rFonts w:eastAsia="Times New Roman" w:cstheme="minorHAnsi"/>
          <w:b/>
        </w:rPr>
        <w:t>Activity</w:t>
      </w:r>
      <w:r w:rsidRPr="00C15829">
        <w:rPr>
          <w:rFonts w:eastAsia="Times New Roman" w:cstheme="minorHAnsi"/>
          <w:sz w:val="24"/>
          <w:szCs w:val="24"/>
          <w:lang w:eastAsia="en-AU"/>
        </w:rPr>
        <w:t xml:space="preserve"> </w:t>
      </w:r>
      <w:r w:rsidRPr="00C15829">
        <w:rPr>
          <w:rFonts w:eastAsia="Times New Roman" w:cstheme="minorHAnsi"/>
        </w:rPr>
        <w:t>means the activities described in the Grant Details.</w:t>
      </w:r>
    </w:p>
    <w:p w14:paraId="56867E85" w14:textId="157E51E1" w:rsidR="00C8233C" w:rsidRPr="00C15829" w:rsidRDefault="00C8233C" w:rsidP="002419AF">
      <w:pPr>
        <w:widowControl w:val="0"/>
        <w:numPr>
          <w:ilvl w:val="0"/>
          <w:numId w:val="11"/>
        </w:numPr>
        <w:spacing w:after="60" w:line="240" w:lineRule="auto"/>
        <w:ind w:left="284" w:hanging="284"/>
        <w:rPr>
          <w:rFonts w:eastAsia="Times New Roman" w:cstheme="minorHAnsi"/>
        </w:rPr>
      </w:pPr>
      <w:r w:rsidRPr="00C15829">
        <w:rPr>
          <w:rFonts w:eastAsia="Times New Roman" w:cstheme="minorHAnsi"/>
          <w:b/>
        </w:rPr>
        <w:t>Activity Completion Date</w:t>
      </w:r>
      <w:r w:rsidRPr="00C15829">
        <w:rPr>
          <w:rFonts w:eastAsia="Times New Roman" w:cstheme="minorHAnsi"/>
        </w:rPr>
        <w:t xml:space="preserve"> means the date or event specified in the Grant Details.</w:t>
      </w:r>
    </w:p>
    <w:p w14:paraId="2BE654FC" w14:textId="0C7D0652" w:rsidR="00634841" w:rsidRPr="00C15829" w:rsidRDefault="00634841" w:rsidP="002419AF">
      <w:pPr>
        <w:widowControl w:val="0"/>
        <w:numPr>
          <w:ilvl w:val="0"/>
          <w:numId w:val="11"/>
        </w:numPr>
        <w:spacing w:after="60" w:line="240" w:lineRule="auto"/>
        <w:ind w:left="284" w:hanging="284"/>
        <w:rPr>
          <w:rFonts w:eastAsia="Times New Roman" w:cstheme="minorHAnsi"/>
          <w:b/>
        </w:rPr>
      </w:pPr>
      <w:r w:rsidRPr="00C15829">
        <w:rPr>
          <w:rFonts w:eastAsia="Times New Roman" w:cstheme="minorHAnsi"/>
          <w:b/>
        </w:rPr>
        <w:t xml:space="preserve">Activity Material </w:t>
      </w:r>
      <w:r w:rsidRPr="00C15829">
        <w:rPr>
          <w:rFonts w:eastAsia="Times New Roman" w:cstheme="minorHAnsi"/>
        </w:rPr>
        <w:t>means any Material, other than Reporting Material, created or developed by the Grantee as a result of the Activity</w:t>
      </w:r>
      <w:r w:rsidR="00C8233C" w:rsidRPr="00C15829">
        <w:rPr>
          <w:rFonts w:eastAsia="Times New Roman" w:cstheme="minorHAnsi"/>
        </w:rPr>
        <w:t xml:space="preserve"> and includes any Existing Material that is incorporated in or supplied with the Activity Material</w:t>
      </w:r>
      <w:r w:rsidRPr="00C15829">
        <w:rPr>
          <w:rFonts w:eastAsia="Times New Roman" w:cstheme="minorHAnsi"/>
        </w:rPr>
        <w:t>.</w:t>
      </w:r>
    </w:p>
    <w:p w14:paraId="3E570404" w14:textId="2A324D4B" w:rsidR="00634841" w:rsidRPr="00C15829" w:rsidRDefault="00634841" w:rsidP="002419AF">
      <w:pPr>
        <w:widowControl w:val="0"/>
        <w:numPr>
          <w:ilvl w:val="0"/>
          <w:numId w:val="11"/>
        </w:numPr>
        <w:spacing w:after="60" w:line="240" w:lineRule="auto"/>
        <w:ind w:left="284" w:hanging="284"/>
        <w:rPr>
          <w:rFonts w:eastAsia="Times New Roman" w:cstheme="minorHAnsi"/>
          <w:bCs/>
        </w:rPr>
      </w:pPr>
      <w:r w:rsidRPr="00C15829">
        <w:rPr>
          <w:rFonts w:eastAsia="Times New Roman" w:cstheme="minorHAnsi"/>
          <w:b/>
          <w:bCs/>
        </w:rPr>
        <w:t>Agreement</w:t>
      </w:r>
      <w:r w:rsidRPr="00C15829">
        <w:rPr>
          <w:rFonts w:eastAsia="Times New Roman" w:cstheme="minorHAnsi"/>
          <w:bCs/>
        </w:rPr>
        <w:t xml:space="preserve"> means the Grant Details, Supplementary Terms (if any), the Commonwealth General Grant Conditions and any other document referenced or incorporated in the Grant Details.</w:t>
      </w:r>
    </w:p>
    <w:p w14:paraId="66CBFEB4" w14:textId="0E3EE150" w:rsidR="009E034F" w:rsidRPr="00C15829" w:rsidRDefault="009E034F" w:rsidP="002419AF">
      <w:pPr>
        <w:widowControl w:val="0"/>
        <w:numPr>
          <w:ilvl w:val="0"/>
          <w:numId w:val="11"/>
        </w:numPr>
        <w:spacing w:after="60" w:line="240" w:lineRule="auto"/>
        <w:ind w:left="284" w:hanging="284"/>
        <w:rPr>
          <w:rFonts w:eastAsia="Times New Roman" w:cstheme="minorHAnsi"/>
          <w:bCs/>
        </w:rPr>
      </w:pPr>
      <w:r w:rsidRPr="00C15829">
        <w:rPr>
          <w:rFonts w:eastAsia="Times New Roman" w:cstheme="minorHAnsi"/>
          <w:b/>
          <w:bCs/>
        </w:rPr>
        <w:t>Agreement End Date</w:t>
      </w:r>
      <w:r w:rsidRPr="00C15829">
        <w:rPr>
          <w:rFonts w:eastAsia="Times New Roman" w:cstheme="minorHAnsi"/>
          <w:bCs/>
        </w:rPr>
        <w:t xml:space="preserve"> means the date or event specified in the Grant Details.</w:t>
      </w:r>
    </w:p>
    <w:p w14:paraId="1D566779" w14:textId="364CE213" w:rsidR="009E034F" w:rsidRPr="00C15829" w:rsidRDefault="009E034F" w:rsidP="002419AF">
      <w:pPr>
        <w:widowControl w:val="0"/>
        <w:numPr>
          <w:ilvl w:val="0"/>
          <w:numId w:val="11"/>
        </w:numPr>
        <w:spacing w:after="60" w:line="240" w:lineRule="auto"/>
        <w:ind w:left="284" w:hanging="284"/>
        <w:rPr>
          <w:rFonts w:eastAsia="Times New Roman" w:cstheme="minorHAnsi"/>
          <w:bCs/>
        </w:rPr>
      </w:pPr>
      <w:r w:rsidRPr="00C15829">
        <w:rPr>
          <w:rFonts w:eastAsia="Times New Roman" w:cstheme="minorHAnsi"/>
          <w:b/>
          <w:bCs/>
        </w:rPr>
        <w:t xml:space="preserve">Asset </w:t>
      </w:r>
      <w:r w:rsidRPr="00C15829">
        <w:rPr>
          <w:rFonts w:eastAsia="Times New Roman" w:cstheme="minorHAnsi"/>
          <w:bCs/>
        </w:rPr>
        <w:t>means any item of property purchased wholly, or in part, with the use of the Grant</w:t>
      </w:r>
      <w:r w:rsidRPr="00C15829">
        <w:rPr>
          <w:rFonts w:eastAsia="Times New Roman" w:cstheme="minorHAnsi"/>
          <w:bCs/>
          <w:highlight w:val="yellow"/>
        </w:rPr>
        <w:t>[, excluding Activity Material [and/, Intellectual Property Rights] [and real property]</w:t>
      </w:r>
      <w:r w:rsidRPr="00C15829">
        <w:rPr>
          <w:rFonts w:eastAsia="Times New Roman" w:cstheme="minorHAnsi"/>
          <w:bCs/>
        </w:rPr>
        <w:t>.</w:t>
      </w:r>
    </w:p>
    <w:p w14:paraId="2B41D756" w14:textId="77777777" w:rsidR="00634841" w:rsidRPr="00C15829" w:rsidRDefault="00634841" w:rsidP="002419AF">
      <w:pPr>
        <w:widowControl w:val="0"/>
        <w:numPr>
          <w:ilvl w:val="0"/>
          <w:numId w:val="11"/>
        </w:numPr>
        <w:spacing w:after="60" w:line="240" w:lineRule="auto"/>
        <w:ind w:left="284" w:hanging="284"/>
        <w:rPr>
          <w:rFonts w:eastAsia="Times New Roman" w:cstheme="minorHAnsi"/>
          <w:bCs/>
        </w:rPr>
      </w:pPr>
      <w:r w:rsidRPr="00C15829">
        <w:rPr>
          <w:rFonts w:eastAsia="Times New Roman" w:cstheme="minorHAnsi"/>
          <w:b/>
          <w:bCs/>
        </w:rPr>
        <w:t>Australian Privacy Principle</w:t>
      </w:r>
      <w:r w:rsidRPr="00C15829">
        <w:rPr>
          <w:rFonts w:eastAsia="Times New Roman" w:cstheme="minorHAnsi"/>
          <w:bCs/>
        </w:rPr>
        <w:t xml:space="preserve"> has the same meaning as in the </w:t>
      </w:r>
      <w:r w:rsidRPr="00C15829">
        <w:rPr>
          <w:rFonts w:eastAsia="Times New Roman" w:cstheme="minorHAnsi"/>
          <w:bCs/>
          <w:i/>
        </w:rPr>
        <w:t>Privacy Act 1988</w:t>
      </w:r>
      <w:r w:rsidRPr="00C15829">
        <w:rPr>
          <w:rFonts w:eastAsia="Times New Roman" w:cstheme="minorHAnsi"/>
          <w:bCs/>
        </w:rPr>
        <w:t>.</w:t>
      </w:r>
    </w:p>
    <w:p w14:paraId="17EEB578" w14:textId="77777777" w:rsidR="00634841" w:rsidRPr="00C15829" w:rsidRDefault="00634841" w:rsidP="002419AF">
      <w:pPr>
        <w:widowControl w:val="0"/>
        <w:numPr>
          <w:ilvl w:val="0"/>
          <w:numId w:val="11"/>
        </w:numPr>
        <w:spacing w:after="60" w:line="240" w:lineRule="auto"/>
        <w:ind w:left="284" w:hanging="284"/>
        <w:rPr>
          <w:rFonts w:eastAsia="Times New Roman" w:cstheme="minorHAnsi"/>
          <w:bCs/>
        </w:rPr>
      </w:pPr>
      <w:r w:rsidRPr="00C15829">
        <w:rPr>
          <w:rFonts w:eastAsia="Times New Roman" w:cstheme="minorHAnsi"/>
          <w:b/>
          <w:bCs/>
        </w:rPr>
        <w:t>Change in the Control</w:t>
      </w:r>
      <w:r w:rsidRPr="00C15829">
        <w:rPr>
          <w:rFonts w:eastAsia="Times New Roman" w:cstheme="minorHAnsi"/>
          <w:bCs/>
        </w:rPr>
        <w:t xml:space="preserve"> means any change in any person(s) who directly exercise effective control over the Grantee.</w:t>
      </w:r>
    </w:p>
    <w:p w14:paraId="3BB46B0D" w14:textId="77777777" w:rsidR="00634841" w:rsidRPr="00C15829" w:rsidRDefault="00634841" w:rsidP="002419AF">
      <w:pPr>
        <w:widowControl w:val="0"/>
        <w:numPr>
          <w:ilvl w:val="0"/>
          <w:numId w:val="11"/>
        </w:numPr>
        <w:spacing w:after="60" w:line="240" w:lineRule="auto"/>
        <w:ind w:left="284" w:hanging="284"/>
        <w:rPr>
          <w:rFonts w:eastAsia="Times New Roman" w:cstheme="minorHAnsi"/>
        </w:rPr>
      </w:pPr>
      <w:r w:rsidRPr="00C15829">
        <w:rPr>
          <w:rFonts w:eastAsia="Times New Roman" w:cstheme="minorHAnsi"/>
          <w:b/>
        </w:rPr>
        <w:t>Commonwealth</w:t>
      </w:r>
      <w:r w:rsidRPr="00C15829">
        <w:rPr>
          <w:rFonts w:eastAsia="Times New Roman" w:cstheme="minorHAnsi"/>
        </w:rPr>
        <w:t xml:space="preserve"> means the Commonwealth of Australia as represented by the Commonwealth entity specified in the Agreement and includes, where relevant, its officers, employees, contractors and agents. </w:t>
      </w:r>
    </w:p>
    <w:p w14:paraId="137B9CE1" w14:textId="77777777" w:rsidR="00634841" w:rsidRPr="00C15829" w:rsidRDefault="00634841" w:rsidP="002419AF">
      <w:pPr>
        <w:widowControl w:val="0"/>
        <w:numPr>
          <w:ilvl w:val="0"/>
          <w:numId w:val="11"/>
        </w:numPr>
        <w:spacing w:after="60" w:line="240" w:lineRule="auto"/>
        <w:ind w:left="284" w:hanging="284"/>
        <w:rPr>
          <w:rFonts w:eastAsia="Times New Roman" w:cstheme="minorHAnsi"/>
        </w:rPr>
      </w:pPr>
      <w:r w:rsidRPr="00C15829">
        <w:rPr>
          <w:rFonts w:eastAsia="Times New Roman" w:cstheme="minorHAnsi"/>
          <w:b/>
        </w:rPr>
        <w:t>Commonwealth General Grant Conditions</w:t>
      </w:r>
      <w:r w:rsidRPr="00C15829">
        <w:rPr>
          <w:rFonts w:eastAsia="Times New Roman" w:cstheme="minorHAnsi"/>
        </w:rPr>
        <w:t xml:space="preserve"> means this document.</w:t>
      </w:r>
    </w:p>
    <w:p w14:paraId="083E1E56" w14:textId="77777777" w:rsidR="00634841" w:rsidRPr="00C15829" w:rsidRDefault="00634841" w:rsidP="002419AF">
      <w:pPr>
        <w:widowControl w:val="0"/>
        <w:numPr>
          <w:ilvl w:val="0"/>
          <w:numId w:val="11"/>
        </w:numPr>
        <w:spacing w:after="60" w:line="240" w:lineRule="auto"/>
        <w:ind w:left="284" w:hanging="284"/>
        <w:rPr>
          <w:rFonts w:eastAsia="Times New Roman" w:cstheme="minorHAnsi"/>
          <w:b/>
        </w:rPr>
      </w:pPr>
      <w:r w:rsidRPr="00C15829">
        <w:rPr>
          <w:rFonts w:eastAsia="Times New Roman" w:cstheme="minorHAnsi"/>
          <w:b/>
        </w:rPr>
        <w:t xml:space="preserve">Commonwealth Purposes </w:t>
      </w:r>
      <w:r w:rsidRPr="00C15829">
        <w:rPr>
          <w:rFonts w:eastAsia="Times New Roman" w:cstheme="minorHAnsi"/>
        </w:rPr>
        <w:t>does not include commercialisation or the provision of the Material to a third party for its commercial use.</w:t>
      </w:r>
    </w:p>
    <w:p w14:paraId="76E2ADAB" w14:textId="67A89859" w:rsidR="00634841" w:rsidRPr="00C15829" w:rsidRDefault="00634841" w:rsidP="002419AF">
      <w:pPr>
        <w:widowControl w:val="0"/>
        <w:numPr>
          <w:ilvl w:val="0"/>
          <w:numId w:val="11"/>
        </w:numPr>
        <w:spacing w:after="60" w:line="240" w:lineRule="auto"/>
        <w:ind w:left="284" w:hanging="284"/>
        <w:rPr>
          <w:rFonts w:eastAsia="Times New Roman" w:cstheme="minorHAnsi"/>
        </w:rPr>
      </w:pPr>
      <w:r w:rsidRPr="00C15829">
        <w:rPr>
          <w:rFonts w:eastAsia="Times New Roman" w:cstheme="minorHAnsi"/>
          <w:b/>
        </w:rPr>
        <w:t>Existing Material</w:t>
      </w:r>
      <w:r w:rsidRPr="00C15829">
        <w:rPr>
          <w:rFonts w:eastAsia="Times New Roman" w:cstheme="minorHAnsi"/>
        </w:rPr>
        <w:t xml:space="preserve"> means Material developed independently of this Agreement that is incorporated in or supplied as part of Reporting Material</w:t>
      </w:r>
      <w:r w:rsidR="009E034F" w:rsidRPr="00C15829">
        <w:rPr>
          <w:rFonts w:eastAsia="Times New Roman" w:cstheme="minorHAnsi"/>
        </w:rPr>
        <w:t xml:space="preserve"> or Activity Material</w:t>
      </w:r>
      <w:r w:rsidRPr="00C15829">
        <w:rPr>
          <w:rFonts w:eastAsia="Times New Roman" w:cstheme="minorHAnsi"/>
        </w:rPr>
        <w:t>.</w:t>
      </w:r>
    </w:p>
    <w:p w14:paraId="712D6AEF" w14:textId="5EC28A21" w:rsidR="00634841" w:rsidRPr="00C15829" w:rsidRDefault="00634841" w:rsidP="002419AF">
      <w:pPr>
        <w:widowControl w:val="0"/>
        <w:numPr>
          <w:ilvl w:val="0"/>
          <w:numId w:val="11"/>
        </w:numPr>
        <w:spacing w:after="60" w:line="240" w:lineRule="auto"/>
        <w:ind w:left="284" w:hanging="284"/>
        <w:rPr>
          <w:rFonts w:eastAsia="Times New Roman" w:cstheme="minorHAnsi"/>
        </w:rPr>
      </w:pPr>
      <w:r w:rsidRPr="00C15829">
        <w:rPr>
          <w:rFonts w:eastAsia="Times New Roman" w:cstheme="minorHAnsi"/>
          <w:b/>
        </w:rPr>
        <w:lastRenderedPageBreak/>
        <w:t>Grant</w:t>
      </w:r>
      <w:r w:rsidRPr="00C15829">
        <w:rPr>
          <w:rFonts w:eastAsia="Times New Roman" w:cstheme="minorHAnsi"/>
        </w:rPr>
        <w:t xml:space="preserve"> means the money, or any part of it, payable by the Commonwealth to the Grantee as specified in the Grant Details.</w:t>
      </w:r>
    </w:p>
    <w:p w14:paraId="766C4FBA" w14:textId="77777777" w:rsidR="00634841" w:rsidRPr="00C15829" w:rsidRDefault="00634841" w:rsidP="002419AF">
      <w:pPr>
        <w:widowControl w:val="0"/>
        <w:numPr>
          <w:ilvl w:val="0"/>
          <w:numId w:val="11"/>
        </w:numPr>
        <w:spacing w:after="60" w:line="240" w:lineRule="auto"/>
        <w:ind w:left="284" w:hanging="284"/>
        <w:rPr>
          <w:rFonts w:eastAsia="Times New Roman" w:cstheme="minorHAnsi"/>
        </w:rPr>
      </w:pPr>
      <w:r w:rsidRPr="00C15829">
        <w:rPr>
          <w:rFonts w:eastAsia="Times New Roman" w:cstheme="minorHAnsi"/>
          <w:b/>
        </w:rPr>
        <w:t>Grantee</w:t>
      </w:r>
      <w:r w:rsidRPr="00C15829">
        <w:rPr>
          <w:rFonts w:eastAsia="Times New Roman" w:cstheme="minorHAnsi"/>
        </w:rPr>
        <w:t xml:space="preserve"> means the legal entity specified in the Agreement and includes, where relevant, its officers, employees, contractors and agents.</w:t>
      </w:r>
    </w:p>
    <w:p w14:paraId="343B8AFB" w14:textId="77777777" w:rsidR="00634841" w:rsidRPr="00C15829" w:rsidRDefault="00634841" w:rsidP="002419AF">
      <w:pPr>
        <w:widowControl w:val="0"/>
        <w:numPr>
          <w:ilvl w:val="0"/>
          <w:numId w:val="11"/>
        </w:numPr>
        <w:spacing w:after="60" w:line="240" w:lineRule="auto"/>
        <w:ind w:left="284" w:hanging="284"/>
        <w:rPr>
          <w:rFonts w:eastAsia="Times New Roman" w:cstheme="minorHAnsi"/>
          <w:bCs/>
        </w:rPr>
      </w:pPr>
      <w:r w:rsidRPr="00C15829">
        <w:rPr>
          <w:rFonts w:eastAsia="Times New Roman" w:cstheme="minorHAnsi"/>
          <w:b/>
          <w:bCs/>
        </w:rPr>
        <w:t xml:space="preserve">Grant Details </w:t>
      </w:r>
      <w:r w:rsidRPr="00C15829">
        <w:rPr>
          <w:rFonts w:eastAsia="Times New Roman" w:cstheme="minorHAnsi"/>
          <w:bCs/>
        </w:rPr>
        <w:t>means the document titled Grant Details that forms part of this Agreement.</w:t>
      </w:r>
    </w:p>
    <w:p w14:paraId="6B4F9520" w14:textId="77777777" w:rsidR="00634841" w:rsidRPr="00C15829" w:rsidRDefault="00634841" w:rsidP="002419AF">
      <w:pPr>
        <w:widowControl w:val="0"/>
        <w:numPr>
          <w:ilvl w:val="0"/>
          <w:numId w:val="11"/>
        </w:numPr>
        <w:spacing w:after="60" w:line="240" w:lineRule="auto"/>
        <w:ind w:left="284" w:hanging="284"/>
        <w:rPr>
          <w:rFonts w:eastAsia="Times New Roman" w:cstheme="minorHAnsi"/>
        </w:rPr>
      </w:pPr>
      <w:r w:rsidRPr="00C15829">
        <w:rPr>
          <w:rFonts w:eastAsia="Times New Roman" w:cstheme="minorHAnsi"/>
          <w:b/>
        </w:rPr>
        <w:t>Intellectual Property Rights</w:t>
      </w:r>
      <w:r w:rsidRPr="00C15829">
        <w:rPr>
          <w:rFonts w:eastAsia="Times New Roman" w:cstheme="minorHAnsi"/>
        </w:rPr>
        <w:t xml:space="preserve"> means all copyright, patents, registered and unregistered trademarks (including service marks), registered designs, and other rights resulting from intellectual activity (other than moral rights under the </w:t>
      </w:r>
      <w:r w:rsidRPr="00C15829">
        <w:rPr>
          <w:rFonts w:eastAsia="Times New Roman" w:cstheme="minorHAnsi"/>
          <w:i/>
        </w:rPr>
        <w:t>Copyright Act 1968</w:t>
      </w:r>
      <w:r w:rsidRPr="00C15829">
        <w:rPr>
          <w:rFonts w:eastAsia="Times New Roman" w:cstheme="minorHAnsi"/>
        </w:rPr>
        <w:t>).</w:t>
      </w:r>
    </w:p>
    <w:p w14:paraId="6718D393" w14:textId="77777777" w:rsidR="00634841" w:rsidRPr="00C15829" w:rsidRDefault="00634841" w:rsidP="002419AF">
      <w:pPr>
        <w:widowControl w:val="0"/>
        <w:numPr>
          <w:ilvl w:val="0"/>
          <w:numId w:val="11"/>
        </w:numPr>
        <w:spacing w:after="60" w:line="240" w:lineRule="auto"/>
        <w:ind w:left="284" w:hanging="284"/>
        <w:rPr>
          <w:rFonts w:eastAsia="Times New Roman" w:cstheme="minorHAnsi"/>
          <w:bCs/>
        </w:rPr>
      </w:pPr>
      <w:r w:rsidRPr="00C15829">
        <w:rPr>
          <w:rFonts w:eastAsia="Times New Roman" w:cstheme="minorHAnsi"/>
          <w:b/>
          <w:bCs/>
        </w:rPr>
        <w:t>Material</w:t>
      </w:r>
      <w:r w:rsidRPr="00C15829">
        <w:rPr>
          <w:rFonts w:eastAsia="Times New Roman" w:cstheme="minorHAnsi"/>
        </w:rPr>
        <w:t xml:space="preserve"> </w:t>
      </w:r>
      <w:r w:rsidRPr="00C15829">
        <w:rPr>
          <w:rFonts w:eastAsia="Times New Roman" w:cstheme="minorHAnsi"/>
          <w:bCs/>
        </w:rPr>
        <w:t>includes documents, equipment, software (including source code and object code versions), goods, information and data stored by any means including all copies and extracts of them.</w:t>
      </w:r>
    </w:p>
    <w:p w14:paraId="3E799E6C" w14:textId="77777777" w:rsidR="00634841" w:rsidRPr="00C15829" w:rsidRDefault="00634841" w:rsidP="002419AF">
      <w:pPr>
        <w:widowControl w:val="0"/>
        <w:numPr>
          <w:ilvl w:val="0"/>
          <w:numId w:val="11"/>
        </w:numPr>
        <w:spacing w:after="60" w:line="240" w:lineRule="auto"/>
        <w:ind w:left="284" w:hanging="284"/>
        <w:rPr>
          <w:rFonts w:eastAsia="Times New Roman" w:cstheme="minorHAnsi"/>
        </w:rPr>
      </w:pPr>
      <w:r w:rsidRPr="00C15829">
        <w:rPr>
          <w:rFonts w:eastAsia="Times New Roman" w:cstheme="minorHAnsi"/>
          <w:b/>
        </w:rPr>
        <w:t>Party</w:t>
      </w:r>
      <w:r w:rsidRPr="00C15829">
        <w:rPr>
          <w:rFonts w:eastAsia="Times New Roman" w:cstheme="minorHAnsi"/>
        </w:rPr>
        <w:t xml:space="preserve"> means the Grantee or the Commonwealth.</w:t>
      </w:r>
    </w:p>
    <w:p w14:paraId="5ABF5DEA" w14:textId="77777777" w:rsidR="00634841" w:rsidRPr="00C15829" w:rsidRDefault="00634841" w:rsidP="002419AF">
      <w:pPr>
        <w:widowControl w:val="0"/>
        <w:numPr>
          <w:ilvl w:val="0"/>
          <w:numId w:val="11"/>
        </w:numPr>
        <w:spacing w:after="60" w:line="240" w:lineRule="auto"/>
        <w:ind w:left="284" w:hanging="284"/>
        <w:rPr>
          <w:rFonts w:eastAsia="Times New Roman" w:cstheme="minorHAnsi"/>
        </w:rPr>
      </w:pPr>
      <w:r w:rsidRPr="00C15829">
        <w:rPr>
          <w:rFonts w:eastAsia="Times New Roman" w:cstheme="minorHAnsi"/>
          <w:b/>
        </w:rPr>
        <w:t>Personal Information</w:t>
      </w:r>
      <w:r w:rsidRPr="00C15829">
        <w:rPr>
          <w:rFonts w:eastAsia="Times New Roman" w:cstheme="minorHAnsi"/>
        </w:rPr>
        <w:t xml:space="preserve"> has the same meaning as in the </w:t>
      </w:r>
      <w:r w:rsidRPr="00C15829">
        <w:rPr>
          <w:rFonts w:eastAsia="Times New Roman" w:cstheme="minorHAnsi"/>
          <w:i/>
        </w:rPr>
        <w:t>Privacy Act 1988.</w:t>
      </w:r>
    </w:p>
    <w:p w14:paraId="7A82BB30" w14:textId="40136C4B" w:rsidR="00973807" w:rsidRPr="00C15829" w:rsidRDefault="00634841" w:rsidP="002419AF">
      <w:pPr>
        <w:keepNext/>
        <w:keepLines/>
        <w:widowControl w:val="0"/>
        <w:numPr>
          <w:ilvl w:val="0"/>
          <w:numId w:val="11"/>
        </w:numPr>
        <w:spacing w:before="60" w:after="0" w:line="240" w:lineRule="auto"/>
        <w:ind w:left="284" w:hanging="284"/>
        <w:rPr>
          <w:rFonts w:eastAsia="Times New Roman" w:cstheme="minorHAnsi"/>
        </w:rPr>
      </w:pPr>
      <w:r w:rsidRPr="00C15829">
        <w:rPr>
          <w:rFonts w:eastAsia="Times New Roman" w:cstheme="minorHAnsi"/>
          <w:b/>
          <w:bCs/>
        </w:rPr>
        <w:t xml:space="preserve">Reporting Material </w:t>
      </w:r>
      <w:r w:rsidRPr="00C15829">
        <w:rPr>
          <w:rFonts w:eastAsia="Times New Roman" w:cstheme="minorHAnsi"/>
          <w:bCs/>
        </w:rPr>
        <w:t>means all Material</w:t>
      </w:r>
      <w:r w:rsidRPr="00C15829">
        <w:rPr>
          <w:rFonts w:eastAsia="Times New Roman" w:cstheme="minorHAnsi"/>
          <w:b/>
          <w:bCs/>
        </w:rPr>
        <w:t xml:space="preserve"> </w:t>
      </w:r>
      <w:r w:rsidRPr="00C15829">
        <w:rPr>
          <w:rFonts w:eastAsia="Times New Roman" w:cstheme="minorHAnsi"/>
        </w:rPr>
        <w:t>which the Grantee is required to provide to the Commonwealth for reporting purposes as specified in the Grant Details</w:t>
      </w:r>
      <w:r w:rsidR="009E034F" w:rsidRPr="00C15829">
        <w:rPr>
          <w:rFonts w:eastAsia="Times New Roman" w:cstheme="minorHAnsi"/>
        </w:rPr>
        <w:t xml:space="preserve"> and includes any Existing Material that is incorporated in or supplied with the Reporting Material</w:t>
      </w:r>
      <w:r w:rsidRPr="00C15829">
        <w:rPr>
          <w:rFonts w:eastAsia="Times New Roman" w:cstheme="minorHAnsi"/>
        </w:rPr>
        <w:t>.</w:t>
      </w:r>
      <w:r w:rsidR="00A26FF7" w:rsidRPr="00C15829">
        <w:rPr>
          <w:rFonts w:eastAsia="Times New Roman" w:cstheme="minorHAnsi"/>
        </w:rPr>
        <w:t xml:space="preserve"> </w:t>
      </w:r>
    </w:p>
    <w:sectPr w:rsidR="00973807" w:rsidRPr="00C15829" w:rsidSect="005314DB">
      <w:headerReference w:type="default" r:id="rId41"/>
      <w:footerReference w:type="default" r:id="rId42"/>
      <w:pgSz w:w="11906" w:h="16838"/>
      <w:pgMar w:top="720" w:right="720" w:bottom="720" w:left="720" w:header="227" w:footer="227" w:gutter="0"/>
      <w:pgNumType w:fmt="lowerRoman"/>
      <w:cols w:num="2" w:space="601"/>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6AC82F6B" w14:textId="77777777" w:rsidR="001A60C2" w:rsidRDefault="001A60C2" w:rsidP="003B52FC">
      <w:r>
        <w:separator/>
      </w:r>
    </w:p>
  </w:endnote>
  <w:endnote w:type="continuationSeparator" w:id="0">
    <w:p w14:paraId="7300829E" w14:textId="77777777" w:rsidR="001A60C2" w:rsidRDefault="001A60C2" w:rsidP="003B52F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lack">
    <w:panose1 w:val="020B0A04020102020204"/>
    <w:charset w:val="00"/>
    <w:family w:val="swiss"/>
    <w:pitch w:val="variable"/>
    <w:sig w:usb0="A00002AF" w:usb1="400078FB" w:usb2="00000000" w:usb3="00000000" w:csb0="0000009F" w:csb1="00000000"/>
  </w:font>
  <w:font w:name="Minion Pro">
    <w:panose1 w:val="00000000000000000000"/>
    <w:charset w:val="00"/>
    <w:family w:val="roman"/>
    <w:notTrueType/>
    <w:pitch w:val="variable"/>
    <w:sig w:usb0="20000287" w:usb1="00000001"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1ED956E" w14:textId="77777777" w:rsidR="001A60C2" w:rsidRDefault="001A60C2" w:rsidP="00983658">
    <w:pPr>
      <w:pStyle w:val="CircularInfoFooter"/>
      <w:rPr>
        <w:sz w:val="20"/>
        <w:szCs w:val="20"/>
      </w:rPr>
    </w:pPr>
  </w:p>
  <w:p w14:paraId="128A4EF1" w14:textId="77777777" w:rsidR="001A60C2" w:rsidRPr="00DD6B47" w:rsidRDefault="001A60C2" w:rsidP="00DD6B47">
    <w:pPr>
      <w:pStyle w:val="CircularInfoFooter"/>
      <w:jc w:val="left"/>
      <w:rPr>
        <w:sz w:val="20"/>
        <w:szCs w:val="20"/>
      </w:rPr>
    </w:pPr>
  </w:p>
  <w:p w14:paraId="5F032CF2" w14:textId="77777777" w:rsidR="001A60C2" w:rsidRDefault="001A60C2">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4766D55" w14:textId="579867E1" w:rsidR="001A60C2" w:rsidRPr="00A3204B" w:rsidRDefault="00DF68C9" w:rsidP="00A3204B">
    <w:pPr>
      <w:rPr>
        <w:color w:val="000000" w:themeColor="text1"/>
        <w:sz w:val="18"/>
        <w:szCs w:val="18"/>
      </w:rPr>
    </w:pPr>
    <w:r>
      <w:rPr>
        <w:b/>
        <w:sz w:val="18"/>
        <w:szCs w:val="18"/>
      </w:rPr>
      <w:t>October 2024</w:t>
    </w:r>
    <w:r w:rsidR="001A60C2" w:rsidRPr="00CD5A34">
      <w:rPr>
        <w:b/>
        <w:color w:val="000000" w:themeColor="text1"/>
        <w:sz w:val="18"/>
        <w:szCs w:val="18"/>
      </w:rPr>
      <w:br/>
      <w:t>Department of Finance</w:t>
    </w:r>
    <w:r w:rsidR="001A60C2" w:rsidRPr="00CD5A34">
      <w:rPr>
        <w:caps/>
        <w:color w:val="000000" w:themeColor="text1"/>
        <w:sz w:val="18"/>
        <w:szCs w:val="18"/>
      </w:rPr>
      <w:tab/>
    </w:r>
    <w:r w:rsidR="001A60C2" w:rsidRPr="00CD5A34">
      <w:rPr>
        <w:caps/>
        <w:color w:val="000000" w:themeColor="text1"/>
        <w:sz w:val="18"/>
        <w:szCs w:val="18"/>
      </w:rPr>
      <w:tab/>
    </w:r>
    <w:r w:rsidR="001A60C2" w:rsidRPr="00CD5A34">
      <w:rPr>
        <w:caps/>
        <w:color w:val="000000" w:themeColor="text1"/>
        <w:sz w:val="18"/>
        <w:szCs w:val="18"/>
      </w:rPr>
      <w:tab/>
    </w:r>
    <w:r w:rsidR="001A60C2" w:rsidRPr="00CD5A34">
      <w:rPr>
        <w:caps/>
        <w:color w:val="000000" w:themeColor="text1"/>
        <w:sz w:val="18"/>
        <w:szCs w:val="18"/>
      </w:rPr>
      <w:tab/>
    </w:r>
    <w:r w:rsidR="001A60C2" w:rsidRPr="00CD5A34">
      <w:rPr>
        <w:caps/>
        <w:color w:val="000000" w:themeColor="text1"/>
        <w:sz w:val="18"/>
        <w:szCs w:val="18"/>
      </w:rPr>
      <w:tab/>
    </w:r>
    <w:r w:rsidR="001A60C2" w:rsidRPr="00CD5A34">
      <w:rPr>
        <w:caps/>
        <w:color w:val="000000" w:themeColor="text1"/>
        <w:sz w:val="18"/>
        <w:szCs w:val="18"/>
      </w:rPr>
      <w:tab/>
    </w:r>
    <w:r w:rsidR="001A60C2" w:rsidRPr="00CD5A34">
      <w:rPr>
        <w:caps/>
        <w:color w:val="000000" w:themeColor="text1"/>
        <w:sz w:val="18"/>
        <w:szCs w:val="18"/>
      </w:rPr>
      <w:tab/>
    </w:r>
    <w:r w:rsidR="001A60C2" w:rsidRPr="00CD5A34">
      <w:rPr>
        <w:caps/>
        <w:color w:val="000000" w:themeColor="text1"/>
        <w:sz w:val="18"/>
        <w:szCs w:val="18"/>
      </w:rPr>
      <w:tab/>
    </w:r>
    <w:r w:rsidR="001A60C2" w:rsidRPr="00CD5A34">
      <w:rPr>
        <w:caps/>
        <w:color w:val="000000" w:themeColor="text1"/>
        <w:sz w:val="18"/>
        <w:szCs w:val="18"/>
      </w:rPr>
      <w:tab/>
    </w:r>
    <w:r w:rsidR="001A60C2" w:rsidRPr="00CD5A34">
      <w:rPr>
        <w:caps/>
        <w:color w:val="000000" w:themeColor="text1"/>
        <w:sz w:val="18"/>
        <w:szCs w:val="18"/>
      </w:rPr>
      <w:tab/>
      <w:t xml:space="preserve">     </w:t>
    </w:r>
    <w:r w:rsidR="001A60C2" w:rsidRPr="00CD5A34">
      <w:rPr>
        <w:caps/>
        <w:color w:val="000000" w:themeColor="text1"/>
        <w:sz w:val="18"/>
        <w:szCs w:val="18"/>
      </w:rPr>
      <w:fldChar w:fldCharType="begin"/>
    </w:r>
    <w:r w:rsidR="001A60C2" w:rsidRPr="00CD5A34">
      <w:rPr>
        <w:caps/>
        <w:color w:val="000000" w:themeColor="text1"/>
        <w:sz w:val="18"/>
        <w:szCs w:val="18"/>
      </w:rPr>
      <w:instrText xml:space="preserve"> PAGE   \* MERGEFORMAT </w:instrText>
    </w:r>
    <w:r w:rsidR="001A60C2" w:rsidRPr="00CD5A34">
      <w:rPr>
        <w:caps/>
        <w:color w:val="000000" w:themeColor="text1"/>
        <w:sz w:val="18"/>
        <w:szCs w:val="18"/>
      </w:rPr>
      <w:fldChar w:fldCharType="separate"/>
    </w:r>
    <w:r w:rsidR="00F67AE2">
      <w:rPr>
        <w:caps/>
        <w:noProof/>
        <w:color w:val="000000" w:themeColor="text1"/>
        <w:sz w:val="18"/>
        <w:szCs w:val="18"/>
      </w:rPr>
      <w:t>18</w:t>
    </w:r>
    <w:r w:rsidR="001A60C2" w:rsidRPr="00CD5A34">
      <w:rPr>
        <w:caps/>
        <w:noProof/>
        <w:color w:val="000000" w:themeColor="text1"/>
        <w:sz w:val="18"/>
        <w:szCs w:val="18"/>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1F2FBEA" w14:textId="788573A8" w:rsidR="001A60C2" w:rsidRPr="00A3204B" w:rsidRDefault="000847E1" w:rsidP="00A3204B">
    <w:pPr>
      <w:rPr>
        <w:color w:val="000000" w:themeColor="text1"/>
        <w:sz w:val="18"/>
        <w:szCs w:val="18"/>
      </w:rPr>
    </w:pPr>
    <w:r>
      <w:rPr>
        <w:b/>
        <w:sz w:val="18"/>
        <w:szCs w:val="18"/>
      </w:rPr>
      <w:t>October 2024</w:t>
    </w:r>
    <w:r w:rsidR="001A60C2" w:rsidRPr="00CD5A34">
      <w:rPr>
        <w:b/>
        <w:color w:val="000000" w:themeColor="text1"/>
        <w:sz w:val="18"/>
        <w:szCs w:val="18"/>
      </w:rPr>
      <w:br/>
      <w:t>Department of Finance</w:t>
    </w:r>
    <w:r w:rsidR="001A60C2" w:rsidRPr="00CD5A34">
      <w:rPr>
        <w:caps/>
        <w:color w:val="000000" w:themeColor="text1"/>
        <w:sz w:val="18"/>
        <w:szCs w:val="18"/>
      </w:rPr>
      <w:tab/>
    </w:r>
    <w:r w:rsidR="001A60C2" w:rsidRPr="00CD5A34">
      <w:rPr>
        <w:caps/>
        <w:color w:val="000000" w:themeColor="text1"/>
        <w:sz w:val="18"/>
        <w:szCs w:val="18"/>
      </w:rPr>
      <w:tab/>
    </w:r>
    <w:r w:rsidR="001A60C2" w:rsidRPr="00CD5A34">
      <w:rPr>
        <w:caps/>
        <w:color w:val="000000" w:themeColor="text1"/>
        <w:sz w:val="18"/>
        <w:szCs w:val="18"/>
      </w:rPr>
      <w:tab/>
    </w:r>
    <w:r w:rsidR="001A60C2" w:rsidRPr="00CD5A34">
      <w:rPr>
        <w:caps/>
        <w:color w:val="000000" w:themeColor="text1"/>
        <w:sz w:val="18"/>
        <w:szCs w:val="18"/>
      </w:rPr>
      <w:tab/>
    </w:r>
    <w:r w:rsidR="001A60C2" w:rsidRPr="00CD5A34">
      <w:rPr>
        <w:caps/>
        <w:color w:val="000000" w:themeColor="text1"/>
        <w:sz w:val="18"/>
        <w:szCs w:val="18"/>
      </w:rPr>
      <w:tab/>
    </w:r>
    <w:r w:rsidR="001A60C2" w:rsidRPr="00CD5A34">
      <w:rPr>
        <w:caps/>
        <w:color w:val="000000" w:themeColor="text1"/>
        <w:sz w:val="18"/>
        <w:szCs w:val="18"/>
      </w:rPr>
      <w:tab/>
    </w:r>
    <w:r w:rsidR="001A60C2" w:rsidRPr="00CD5A34">
      <w:rPr>
        <w:caps/>
        <w:color w:val="000000" w:themeColor="text1"/>
        <w:sz w:val="18"/>
        <w:szCs w:val="18"/>
      </w:rPr>
      <w:tab/>
    </w:r>
    <w:r w:rsidR="001A60C2" w:rsidRPr="00CD5A34">
      <w:rPr>
        <w:caps/>
        <w:color w:val="000000" w:themeColor="text1"/>
        <w:sz w:val="18"/>
        <w:szCs w:val="18"/>
      </w:rPr>
      <w:tab/>
    </w:r>
    <w:r w:rsidR="001A60C2" w:rsidRPr="00CD5A34">
      <w:rPr>
        <w:caps/>
        <w:color w:val="000000" w:themeColor="text1"/>
        <w:sz w:val="18"/>
        <w:szCs w:val="18"/>
      </w:rPr>
      <w:tab/>
    </w:r>
    <w:r w:rsidR="001A60C2" w:rsidRPr="00CD5A34">
      <w:rPr>
        <w:caps/>
        <w:color w:val="000000" w:themeColor="text1"/>
        <w:sz w:val="18"/>
        <w:szCs w:val="18"/>
      </w:rPr>
      <w:tab/>
      <w:t xml:space="preserve">     </w:t>
    </w:r>
    <w:r w:rsidR="001A60C2" w:rsidRPr="00CD5A34">
      <w:rPr>
        <w:caps/>
        <w:color w:val="000000" w:themeColor="text1"/>
        <w:sz w:val="18"/>
        <w:szCs w:val="18"/>
      </w:rPr>
      <w:fldChar w:fldCharType="begin"/>
    </w:r>
    <w:r w:rsidR="001A60C2" w:rsidRPr="00CD5A34">
      <w:rPr>
        <w:caps/>
        <w:color w:val="000000" w:themeColor="text1"/>
        <w:sz w:val="18"/>
        <w:szCs w:val="18"/>
      </w:rPr>
      <w:instrText xml:space="preserve"> PAGE   \* MERGEFORMAT </w:instrText>
    </w:r>
    <w:r w:rsidR="001A60C2" w:rsidRPr="00CD5A34">
      <w:rPr>
        <w:caps/>
        <w:color w:val="000000" w:themeColor="text1"/>
        <w:sz w:val="18"/>
        <w:szCs w:val="18"/>
      </w:rPr>
      <w:fldChar w:fldCharType="separate"/>
    </w:r>
    <w:r w:rsidR="00F67AE2">
      <w:rPr>
        <w:caps/>
        <w:noProof/>
        <w:color w:val="000000" w:themeColor="text1"/>
        <w:sz w:val="18"/>
        <w:szCs w:val="18"/>
      </w:rPr>
      <w:t>2</w:t>
    </w:r>
    <w:r w:rsidR="001A60C2" w:rsidRPr="00CD5A34">
      <w:rPr>
        <w:caps/>
        <w:noProof/>
        <w:color w:val="000000" w:themeColor="text1"/>
        <w:sz w:val="18"/>
        <w:szCs w:val="18"/>
      </w:rP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29636F4" w14:textId="77777777" w:rsidR="001A60C2" w:rsidRDefault="001A60C2">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61690F8" w14:textId="16BDAEA2" w:rsidR="001A60C2" w:rsidRPr="00554D45" w:rsidRDefault="000847E1" w:rsidP="00554D45">
    <w:r>
      <w:rPr>
        <w:b/>
        <w:sz w:val="18"/>
        <w:szCs w:val="18"/>
      </w:rPr>
      <w:t>October 2024</w:t>
    </w:r>
    <w:r w:rsidR="001A60C2">
      <w:rPr>
        <w:b/>
        <w:sz w:val="18"/>
        <w:szCs w:val="18"/>
      </w:rPr>
      <w:br/>
    </w:r>
    <w:r w:rsidR="001A60C2" w:rsidRPr="00CD79B4">
      <w:rPr>
        <w:b/>
        <w:sz w:val="18"/>
        <w:szCs w:val="18"/>
      </w:rPr>
      <w:t>Department of Finance</w:t>
    </w:r>
    <w:r w:rsidR="001A60C2">
      <w:rPr>
        <w:b/>
        <w:sz w:val="18"/>
        <w:szCs w:val="18"/>
      </w:rPr>
      <w:tab/>
    </w:r>
    <w:r w:rsidR="001A60C2">
      <w:rPr>
        <w:b/>
        <w:sz w:val="18"/>
        <w:szCs w:val="18"/>
      </w:rPr>
      <w:tab/>
    </w:r>
    <w:r w:rsidR="001A60C2">
      <w:rPr>
        <w:b/>
        <w:sz w:val="18"/>
        <w:szCs w:val="18"/>
      </w:rPr>
      <w:tab/>
    </w:r>
    <w:r w:rsidR="001A60C2">
      <w:rPr>
        <w:b/>
        <w:sz w:val="18"/>
        <w:szCs w:val="18"/>
      </w:rPr>
      <w:tab/>
    </w:r>
    <w:r w:rsidR="001A60C2">
      <w:rPr>
        <w:b/>
        <w:sz w:val="18"/>
        <w:szCs w:val="18"/>
      </w:rPr>
      <w:tab/>
    </w:r>
    <w:r w:rsidR="001A60C2">
      <w:rPr>
        <w:b/>
        <w:sz w:val="18"/>
        <w:szCs w:val="18"/>
      </w:rPr>
      <w:tab/>
    </w:r>
    <w:sdt>
      <w:sdtPr>
        <w:id w:val="77561800"/>
        <w:docPartObj>
          <w:docPartGallery w:val="Page Numbers (Top of Page)"/>
          <w:docPartUnique/>
        </w:docPartObj>
      </w:sdtPr>
      <w:sdtEndPr/>
      <w:sdtContent>
        <w:r w:rsidR="001A60C2">
          <w:tab/>
        </w:r>
        <w:r w:rsidR="001A60C2">
          <w:tab/>
        </w:r>
        <w:r w:rsidR="001A60C2" w:rsidRPr="00554D45">
          <w:rPr>
            <w:sz w:val="18"/>
            <w:szCs w:val="18"/>
          </w:rPr>
          <w:tab/>
        </w:r>
        <w:r w:rsidR="001A60C2" w:rsidRPr="00554D45">
          <w:rPr>
            <w:sz w:val="18"/>
            <w:szCs w:val="18"/>
          </w:rPr>
          <w:tab/>
          <w:t xml:space="preserve">Page </w:t>
        </w:r>
        <w:r w:rsidR="001A60C2" w:rsidRPr="00554D45">
          <w:rPr>
            <w:sz w:val="18"/>
            <w:szCs w:val="18"/>
          </w:rPr>
          <w:fldChar w:fldCharType="begin"/>
        </w:r>
        <w:r w:rsidR="001A60C2" w:rsidRPr="00554D45">
          <w:rPr>
            <w:sz w:val="18"/>
            <w:szCs w:val="18"/>
          </w:rPr>
          <w:instrText xml:space="preserve"> PAGE </w:instrText>
        </w:r>
        <w:r w:rsidR="001A60C2" w:rsidRPr="00554D45">
          <w:rPr>
            <w:sz w:val="18"/>
            <w:szCs w:val="18"/>
          </w:rPr>
          <w:fldChar w:fldCharType="separate"/>
        </w:r>
        <w:r w:rsidR="00F67AE2">
          <w:rPr>
            <w:noProof/>
            <w:sz w:val="18"/>
            <w:szCs w:val="18"/>
          </w:rPr>
          <w:t>iii</w:t>
        </w:r>
        <w:r w:rsidR="001A60C2" w:rsidRPr="00554D45">
          <w:rPr>
            <w:sz w:val="18"/>
            <w:szCs w:val="18"/>
          </w:rPr>
          <w:fldChar w:fldCharType="end"/>
        </w:r>
        <w:r w:rsidR="001A60C2" w:rsidRPr="00554D45">
          <w:rPr>
            <w:sz w:val="18"/>
            <w:szCs w:val="18"/>
          </w:rPr>
          <w:t xml:space="preserve"> of </w:t>
        </w:r>
        <w:r w:rsidR="001A60C2">
          <w:rPr>
            <w:sz w:val="18"/>
            <w:szCs w:val="18"/>
          </w:rPr>
          <w:t>ix</w:t>
        </w:r>
      </w:sdtContent>
    </w:sdt>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70894080" w14:textId="77777777" w:rsidR="001A60C2" w:rsidRDefault="001A60C2">
    <w:pPr>
      <w:pStyle w:val="Foote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70DEA354" w14:textId="2B89325F" w:rsidR="001A60C2" w:rsidRPr="00B40F9D" w:rsidRDefault="005F43ED" w:rsidP="00352BC5">
    <w:pPr>
      <w:pStyle w:val="Footer"/>
      <w:ind w:firstLine="284"/>
    </w:pPr>
    <w:r>
      <w:rPr>
        <w:b/>
        <w:sz w:val="18"/>
        <w:szCs w:val="18"/>
      </w:rPr>
      <w:t xml:space="preserve">October </w:t>
    </w:r>
    <w:r w:rsidR="001A60C2">
      <w:rPr>
        <w:b/>
        <w:sz w:val="18"/>
        <w:szCs w:val="18"/>
      </w:rPr>
      <w:t xml:space="preserve"> </w:t>
    </w:r>
    <w:r>
      <w:rPr>
        <w:b/>
        <w:sz w:val="18"/>
        <w:szCs w:val="18"/>
      </w:rPr>
      <w:t>2024</w:t>
    </w:r>
    <w:r w:rsidR="001A60C2">
      <w:rPr>
        <w:b/>
        <w:sz w:val="18"/>
        <w:szCs w:val="18"/>
      </w:rPr>
      <w:br/>
    </w:r>
    <w:r w:rsidR="001A60C2" w:rsidRPr="00CD79B4">
      <w:rPr>
        <w:b/>
        <w:sz w:val="18"/>
        <w:szCs w:val="18"/>
      </w:rPr>
      <w:t>Department of Finance</w:t>
    </w:r>
    <w:r w:rsidR="001A60C2">
      <w:rPr>
        <w:b/>
        <w:sz w:val="18"/>
        <w:szCs w:val="18"/>
      </w:rPr>
      <w:tab/>
    </w:r>
    <w:sdt>
      <w:sdtPr>
        <w:id w:val="-249587388"/>
        <w:docPartObj>
          <w:docPartGallery w:val="Page Numbers (Top of Page)"/>
          <w:docPartUnique/>
        </w:docPartObj>
      </w:sdtPr>
      <w:sdtEndPr/>
      <w:sdtContent>
        <w:r w:rsidR="001A60C2">
          <w:tab/>
        </w:r>
        <w:r w:rsidR="001A60C2" w:rsidRPr="00554D45">
          <w:rPr>
            <w:sz w:val="18"/>
            <w:szCs w:val="18"/>
          </w:rPr>
          <w:tab/>
          <w:t xml:space="preserve">Page </w:t>
        </w:r>
        <w:r w:rsidR="001A60C2" w:rsidRPr="00554D45">
          <w:rPr>
            <w:sz w:val="18"/>
            <w:szCs w:val="18"/>
          </w:rPr>
          <w:fldChar w:fldCharType="begin"/>
        </w:r>
        <w:r w:rsidR="001A60C2" w:rsidRPr="00554D45">
          <w:rPr>
            <w:sz w:val="18"/>
            <w:szCs w:val="18"/>
          </w:rPr>
          <w:instrText xml:space="preserve"> PAGE </w:instrText>
        </w:r>
        <w:r w:rsidR="001A60C2" w:rsidRPr="00554D45">
          <w:rPr>
            <w:sz w:val="18"/>
            <w:szCs w:val="18"/>
          </w:rPr>
          <w:fldChar w:fldCharType="separate"/>
        </w:r>
        <w:r w:rsidR="00F67AE2">
          <w:rPr>
            <w:noProof/>
            <w:sz w:val="18"/>
            <w:szCs w:val="18"/>
          </w:rPr>
          <w:t>ix</w:t>
        </w:r>
        <w:r w:rsidR="001A60C2" w:rsidRPr="00554D45">
          <w:rPr>
            <w:sz w:val="18"/>
            <w:szCs w:val="18"/>
          </w:rPr>
          <w:fldChar w:fldCharType="end"/>
        </w:r>
        <w:r w:rsidR="001A60C2" w:rsidRPr="00554D45">
          <w:rPr>
            <w:sz w:val="18"/>
            <w:szCs w:val="18"/>
          </w:rPr>
          <w:t xml:space="preserve"> of </w:t>
        </w:r>
        <w:r w:rsidR="001A60C2">
          <w:rPr>
            <w:sz w:val="18"/>
            <w:szCs w:val="18"/>
          </w:rPr>
          <w:t>ix</w:t>
        </w:r>
      </w:sdtContent>
    </w:sdt>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13A50B55" w14:textId="77777777" w:rsidR="001A60C2" w:rsidRDefault="001A60C2" w:rsidP="003B52FC"/>
  </w:footnote>
  <w:footnote w:type="continuationSeparator" w:id="0">
    <w:p w14:paraId="3747A9BA" w14:textId="77777777" w:rsidR="001A60C2" w:rsidRDefault="001A60C2" w:rsidP="003B52FC"/>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10C18513" w14:textId="77777777" w:rsidR="001A60C2" w:rsidRPr="00F43D70" w:rsidRDefault="001A60C2" w:rsidP="00F43D70">
    <w:pPr>
      <w:pStyle w:val="Header"/>
    </w:pPr>
    <w:r>
      <w:rPr>
        <w:noProof/>
        <w:lang w:eastAsia="en-AU"/>
      </w:rPr>
      <w:drawing>
        <wp:anchor distT="0" distB="0" distL="114300" distR="114300" simplePos="0" relativeHeight="251657216" behindDoc="1" locked="1" layoutInCell="0" allowOverlap="1" wp14:anchorId="64502E5B" wp14:editId="730F4E78">
          <wp:simplePos x="0" y="0"/>
          <wp:positionH relativeFrom="page">
            <wp:posOffset>588010</wp:posOffset>
          </wp:positionH>
          <wp:positionV relativeFrom="page">
            <wp:posOffset>344805</wp:posOffset>
          </wp:positionV>
          <wp:extent cx="2905125" cy="698500"/>
          <wp:effectExtent l="19050" t="0" r="9525" b="0"/>
          <wp:wrapNone/>
          <wp:docPr id="1" name="Picture 0" descr="Australian GovernmentDepartment of Finance and Deregul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0" descr="Australian GovernmentDepartment of Finance and Deregulation"/>
                  <pic:cNvPicPr>
                    <a:picLocks noChangeAspect="1" noChangeArrowheads="1"/>
                  </pic:cNvPicPr>
                </pic:nvPicPr>
                <pic:blipFill>
                  <a:blip r:embed="rId1"/>
                  <a:stretch>
                    <a:fillRect/>
                  </a:stretch>
                </pic:blipFill>
                <pic:spPr bwMode="auto">
                  <a:xfrm>
                    <a:off x="0" y="0"/>
                    <a:ext cx="2905125" cy="698500"/>
                  </a:xfrm>
                  <a:prstGeom prst="rect">
                    <a:avLst/>
                  </a:prstGeom>
                  <a:noFill/>
                </pic:spPr>
              </pic:pic>
            </a:graphicData>
          </a:graphic>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F848208" w14:textId="77777777" w:rsidR="001A60C2" w:rsidRDefault="001A60C2">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321A0D1" w14:textId="77777777" w:rsidR="001A60C2" w:rsidRPr="00983658" w:rsidRDefault="001A60C2" w:rsidP="00983658">
    <w:pPr>
      <w:pStyle w:val="Header"/>
      <w:tabs>
        <w:tab w:val="left" w:pos="7961"/>
      </w:tabs>
      <w:spacing w:after="0"/>
      <w:jc w:val="right"/>
      <w:rPr>
        <w:b/>
        <w:color w:val="FFFFFF"/>
      </w:rPr>
    </w:pPr>
    <w:r>
      <w:rPr>
        <w:noProof/>
        <w:lang w:eastAsia="en-AU"/>
      </w:rPr>
      <w:drawing>
        <wp:anchor distT="0" distB="0" distL="114300" distR="114300" simplePos="0" relativeHeight="251666432" behindDoc="1" locked="1" layoutInCell="1" allowOverlap="1" wp14:anchorId="2D4243A3" wp14:editId="7A80CB96">
          <wp:simplePos x="0" y="0"/>
          <wp:positionH relativeFrom="column">
            <wp:posOffset>-3192780</wp:posOffset>
          </wp:positionH>
          <wp:positionV relativeFrom="paragraph">
            <wp:posOffset>-31115</wp:posOffset>
          </wp:positionV>
          <wp:extent cx="13297535" cy="448310"/>
          <wp:effectExtent l="0" t="0" r="0" b="8890"/>
          <wp:wrapNone/>
          <wp:docPr id="2" name="Picture 1" descr="Header and document title - Commonwealth Simple Grant Agreement Template - User Guide" title="Document head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srcRect b="93790"/>
                  <a:stretch>
                    <a:fillRect/>
                  </a:stretch>
                </pic:blipFill>
                <pic:spPr bwMode="auto">
                  <a:xfrm>
                    <a:off x="0" y="0"/>
                    <a:ext cx="13297535" cy="448310"/>
                  </a:xfrm>
                  <a:prstGeom prst="rect">
                    <a:avLst/>
                  </a:prstGeom>
                  <a:noFill/>
                </pic:spPr>
              </pic:pic>
            </a:graphicData>
          </a:graphic>
        </wp:anchor>
      </w:drawing>
    </w:r>
    <w:r>
      <w:tab/>
    </w:r>
    <w:r>
      <w:rPr>
        <w:b/>
        <w:color w:val="FFFFFF"/>
      </w:rPr>
      <w:t>Commonwealth Simple</w:t>
    </w:r>
    <w:r w:rsidRPr="00983658">
      <w:rPr>
        <w:b/>
        <w:color w:val="FFFFFF"/>
      </w:rPr>
      <w:t xml:space="preserve"> Grant Agreement Template</w:t>
    </w:r>
    <w:r>
      <w:rPr>
        <w:b/>
        <w:color w:val="FFFFFF"/>
      </w:rPr>
      <w:t xml:space="preserve"> – User Guide</w:t>
    </w:r>
    <w:r>
      <w:rPr>
        <w:b/>
        <w:color w:val="FFFFFF"/>
      </w:rPr>
      <w:br/>
      <w:t>Department of Finance</w:t>
    </w:r>
  </w:p>
  <w:p w14:paraId="3C232660" w14:textId="77777777" w:rsidR="001A60C2" w:rsidRDefault="001A60C2" w:rsidP="00983658">
    <w:pPr>
      <w:pStyle w:val="Header"/>
      <w:tabs>
        <w:tab w:val="clear" w:pos="4680"/>
        <w:tab w:val="clear" w:pos="9360"/>
        <w:tab w:val="left" w:pos="7961"/>
      </w:tabs>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7A0E3504" w14:textId="77777777" w:rsidR="001A60C2" w:rsidRDefault="001A60C2">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4F1867BE" w14:textId="77777777" w:rsidR="001A60C2" w:rsidRDefault="001A60C2">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14AA20C7" w14:textId="77777777" w:rsidR="001A60C2" w:rsidRDefault="001A60C2" w:rsidP="00EB15A8">
    <w:pPr>
      <w:pStyle w:val="Heading1"/>
      <w:jc w:val="right"/>
      <w:rPr>
        <w:noProof/>
        <w:lang w:eastAsia="en-AU"/>
      </w:rPr>
    </w:pPr>
    <w:bookmarkStart w:id="90" w:name="_Attachment_A"/>
    <w:bookmarkEnd w:id="90"/>
    <w:r w:rsidRPr="001F0598">
      <w:rPr>
        <w:noProof/>
        <w:lang w:eastAsia="en-AU"/>
      </w:rPr>
      <w:t>Attachment A</w:t>
    </w:r>
  </w:p>
  <w:p w14:paraId="5DB82205" w14:textId="23E65DC7" w:rsidR="001A60C2" w:rsidRPr="00AB54C2" w:rsidRDefault="001A60C2" w:rsidP="00AB54C2">
    <w:pPr>
      <w:pStyle w:val="Heading1"/>
      <w:spacing w:before="0"/>
      <w:jc w:val="right"/>
      <w:rPr>
        <w:noProof/>
        <w:lang w:eastAsia="en-AU"/>
      </w:rPr>
    </w:pPr>
    <w:bookmarkStart w:id="91" w:name="_Example_Grant_Agreement"/>
    <w:bookmarkEnd w:id="91"/>
    <w:r>
      <w:rPr>
        <w:noProof/>
        <w:lang w:eastAsia="en-AU"/>
      </w:rPr>
      <w:t>Example Simple Grant Agreement</w:t>
    </w:r>
  </w:p>
  <w:p w14:paraId="7BFE0EB4" w14:textId="77777777" w:rsidR="001A60C2" w:rsidRDefault="001A60C2" w:rsidP="007B2B0D">
    <w:pPr>
      <w:pStyle w:val="FCHeader"/>
      <w:spacing w:after="0"/>
      <w:ind w:left="0" w:right="-45" w:firstLine="0"/>
      <w:jc w:val="center"/>
      <w:rPr>
        <w:sz w:val="40"/>
        <w:szCs w:val="32"/>
        <w:lang w:val="en-AU"/>
      </w:rPr>
    </w:pPr>
    <w:r>
      <w:rPr>
        <w:noProof/>
        <w:sz w:val="40"/>
        <w:szCs w:val="32"/>
        <w:lang w:val="en-AU" w:eastAsia="en-AU"/>
      </w:rPr>
      <w:drawing>
        <wp:inline distT="0" distB="0" distL="0" distR="0" wp14:anchorId="6E87F473" wp14:editId="70B9D20A">
          <wp:extent cx="1776535" cy="1207770"/>
          <wp:effectExtent l="19050" t="0" r="0" b="0"/>
          <wp:docPr id="12" name="Picture 12" descr="FIN_stacked_stri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8" descr="FIN_stacked_strip"/>
                  <pic:cNvPicPr>
                    <a:picLocks noChangeAspect="1" noChangeArrowheads="1"/>
                  </pic:cNvPicPr>
                </pic:nvPicPr>
                <pic:blipFill>
                  <a:blip r:embed="rId1"/>
                  <a:stretch>
                    <a:fillRect/>
                  </a:stretch>
                </pic:blipFill>
                <pic:spPr bwMode="auto">
                  <a:xfrm>
                    <a:off x="0" y="0"/>
                    <a:ext cx="1776535" cy="1207770"/>
                  </a:xfrm>
                  <a:prstGeom prst="rect">
                    <a:avLst/>
                  </a:prstGeom>
                  <a:noFill/>
                  <a:ln w="9525">
                    <a:noFill/>
                    <a:miter lim="800000"/>
                    <a:headEnd/>
                    <a:tailEnd/>
                  </a:ln>
                </pic:spPr>
              </pic:pic>
            </a:graphicData>
          </a:graphic>
        </wp:inline>
      </w:drawing>
    </w:r>
  </w:p>
  <w:p w14:paraId="5C86F704" w14:textId="77777777" w:rsidR="001A60C2" w:rsidRPr="00F94E07" w:rsidRDefault="001A60C2" w:rsidP="007B2B0D">
    <w:pPr>
      <w:pStyle w:val="FCHeader"/>
      <w:spacing w:after="0"/>
      <w:ind w:left="0" w:right="-45" w:firstLine="0"/>
      <w:rPr>
        <w:sz w:val="22"/>
        <w:szCs w:val="22"/>
        <w:lang w:val="en-AU"/>
      </w:rP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44E996A1" w14:textId="77777777" w:rsidR="001A60C2" w:rsidRDefault="001A60C2">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AC9F712" w14:textId="77777777" w:rsidR="001A60C2" w:rsidRDefault="001A60C2">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89FE6A1" w14:textId="77777777" w:rsidR="001A60C2" w:rsidRPr="00B9746E" w:rsidRDefault="001A60C2" w:rsidP="007B2B0D">
    <w:pPr>
      <w:pStyle w:val="FCHeader"/>
      <w:spacing w:before="0" w:after="0"/>
      <w:ind w:left="0" w:right="-45" w:firstLine="0"/>
      <w:rPr>
        <w:b w:val="0"/>
        <w:sz w:val="22"/>
        <w:szCs w:val="22"/>
        <w:lang w:val="en-AU"/>
      </w:rP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11F22533" w14:textId="77777777" w:rsidR="001A60C2" w:rsidRDefault="001A60C2">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D1F2679" w14:textId="77777777" w:rsidR="001A60C2" w:rsidRDefault="001A60C2">
    <w:pPr>
      <w:pStyle w:val="Heade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19F711D2" w14:textId="77777777" w:rsidR="001A60C2" w:rsidRDefault="001A60C2" w:rsidP="007B2B0D">
    <w:pPr>
      <w:pStyle w:val="Header"/>
      <w:pBdr>
        <w:bottom w:val="single" w:sz="4" w:space="1" w:color="auto"/>
      </w:pBdr>
      <w:jc w:val="right"/>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40CB2C4" w14:textId="77777777" w:rsidR="001A60C2" w:rsidRDefault="001A60C2">
    <w:pPr>
      <w:pStyle w:val="Header"/>
    </w:pP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114CAA1B" w14:textId="77777777" w:rsidR="001A60C2" w:rsidRPr="00AB55FA" w:rsidRDefault="001A60C2" w:rsidP="00352BC5">
    <w:pPr>
      <w:pStyle w:val="Heading1"/>
      <w:spacing w:before="0" w:after="120"/>
    </w:pPr>
    <w:r w:rsidRPr="00AB55FA">
      <w:t>Commonwealth General Grant Conditions</w:t>
    </w:r>
    <w:r w:rsidRPr="00AB55FA">
      <w:tab/>
    </w:r>
    <w:r w:rsidRPr="00AB55FA">
      <w:tab/>
    </w:r>
    <w:r w:rsidRPr="00AB55FA">
      <w:tab/>
    </w:r>
    <w:r w:rsidRPr="00AB55FA">
      <w:tab/>
    </w:r>
    <w:r w:rsidRPr="00AB55FA">
      <w:tab/>
      <w:t>Schedule 1</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0F3A57AC"/>
    <w:multiLevelType w:val="hybridMultilevel"/>
    <w:tmpl w:val="C26C47D8"/>
    <w:lvl w:ilvl="0" w:tplc="473ADDBE">
      <w:start w:val="1"/>
      <w:numFmt w:val="lowerLetter"/>
      <w:lvlText w:val="(%1)"/>
      <w:lvlJc w:val="left"/>
      <w:pPr>
        <w:ind w:left="502" w:hanging="360"/>
      </w:pPr>
      <w:rPr>
        <w:rFonts w:cs="Times New Roman" w:hint="default"/>
      </w:rPr>
    </w:lvl>
    <w:lvl w:ilvl="1" w:tplc="0C090019" w:tentative="1">
      <w:start w:val="1"/>
      <w:numFmt w:val="lowerLetter"/>
      <w:lvlText w:val="%2."/>
      <w:lvlJc w:val="left"/>
      <w:pPr>
        <w:ind w:left="1222" w:hanging="360"/>
      </w:pPr>
      <w:rPr>
        <w:rFonts w:cs="Times New Roman"/>
      </w:rPr>
    </w:lvl>
    <w:lvl w:ilvl="2" w:tplc="0C09001B" w:tentative="1">
      <w:start w:val="1"/>
      <w:numFmt w:val="lowerRoman"/>
      <w:lvlText w:val="%3."/>
      <w:lvlJc w:val="right"/>
      <w:pPr>
        <w:ind w:left="1942" w:hanging="180"/>
      </w:pPr>
      <w:rPr>
        <w:rFonts w:cs="Times New Roman"/>
      </w:rPr>
    </w:lvl>
    <w:lvl w:ilvl="3" w:tplc="0C09000F" w:tentative="1">
      <w:start w:val="1"/>
      <w:numFmt w:val="decimal"/>
      <w:lvlText w:val="%4."/>
      <w:lvlJc w:val="left"/>
      <w:pPr>
        <w:ind w:left="2662" w:hanging="360"/>
      </w:pPr>
      <w:rPr>
        <w:rFonts w:cs="Times New Roman"/>
      </w:rPr>
    </w:lvl>
    <w:lvl w:ilvl="4" w:tplc="0C090019" w:tentative="1">
      <w:start w:val="1"/>
      <w:numFmt w:val="lowerLetter"/>
      <w:lvlText w:val="%5."/>
      <w:lvlJc w:val="left"/>
      <w:pPr>
        <w:ind w:left="3382" w:hanging="360"/>
      </w:pPr>
      <w:rPr>
        <w:rFonts w:cs="Times New Roman"/>
      </w:rPr>
    </w:lvl>
    <w:lvl w:ilvl="5" w:tplc="0C09001B" w:tentative="1">
      <w:start w:val="1"/>
      <w:numFmt w:val="lowerRoman"/>
      <w:lvlText w:val="%6."/>
      <w:lvlJc w:val="right"/>
      <w:pPr>
        <w:ind w:left="4102" w:hanging="180"/>
      </w:pPr>
      <w:rPr>
        <w:rFonts w:cs="Times New Roman"/>
      </w:rPr>
    </w:lvl>
    <w:lvl w:ilvl="6" w:tplc="0C09000F" w:tentative="1">
      <w:start w:val="1"/>
      <w:numFmt w:val="decimal"/>
      <w:lvlText w:val="%7."/>
      <w:lvlJc w:val="left"/>
      <w:pPr>
        <w:ind w:left="4822" w:hanging="360"/>
      </w:pPr>
      <w:rPr>
        <w:rFonts w:cs="Times New Roman"/>
      </w:rPr>
    </w:lvl>
    <w:lvl w:ilvl="7" w:tplc="0C090019" w:tentative="1">
      <w:start w:val="1"/>
      <w:numFmt w:val="lowerLetter"/>
      <w:lvlText w:val="%8."/>
      <w:lvlJc w:val="left"/>
      <w:pPr>
        <w:ind w:left="5542" w:hanging="360"/>
      </w:pPr>
      <w:rPr>
        <w:rFonts w:cs="Times New Roman"/>
      </w:rPr>
    </w:lvl>
    <w:lvl w:ilvl="8" w:tplc="0C09001B" w:tentative="1">
      <w:start w:val="1"/>
      <w:numFmt w:val="lowerRoman"/>
      <w:lvlText w:val="%9."/>
      <w:lvlJc w:val="right"/>
      <w:pPr>
        <w:ind w:left="6262" w:hanging="180"/>
      </w:pPr>
      <w:rPr>
        <w:rFonts w:cs="Times New Roman"/>
      </w:rPr>
    </w:lvl>
  </w:abstractNum>
  <w:abstractNum w:abstractNumId="1" w15:restartNumberingAfterBreak="0">
    <w:nsid w:val="105543AB"/>
    <w:multiLevelType w:val="hybridMultilevel"/>
    <w:tmpl w:val="7B725E66"/>
    <w:lvl w:ilvl="0" w:tplc="0C090005">
      <w:start w:val="1"/>
      <w:numFmt w:val="bullet"/>
      <w:pStyle w:val="Numberedpara1stindent"/>
      <w:lvlText w:val=""/>
      <w:lvlJc w:val="left"/>
      <w:pPr>
        <w:ind w:left="833" w:hanging="473"/>
      </w:pPr>
      <w:rPr>
        <w:rFonts w:ascii="Wingdings" w:hAnsi="Wingdings" w:hint="default"/>
        <w:b w:val="0"/>
        <w:i w:val="0"/>
        <w:color w:val="auto"/>
      </w:rPr>
    </w:lvl>
    <w:lvl w:ilvl="1" w:tplc="0C090003">
      <w:start w:val="1"/>
      <w:numFmt w:val="bullet"/>
      <w:lvlText w:val="o"/>
      <w:lvlJc w:val="left"/>
      <w:pPr>
        <w:ind w:left="1440" w:hanging="360"/>
      </w:pPr>
      <w:rPr>
        <w:rFonts w:ascii="Courier New" w:hAnsi="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 w15:restartNumberingAfterBreak="0">
    <w:nsid w:val="1ED225E5"/>
    <w:multiLevelType w:val="hybridMultilevel"/>
    <w:tmpl w:val="7C88FB14"/>
    <w:lvl w:ilvl="0" w:tplc="473ADDBE">
      <w:start w:val="1"/>
      <w:numFmt w:val="lowerLetter"/>
      <w:lvlText w:val="(%1)"/>
      <w:lvlJc w:val="left"/>
      <w:pPr>
        <w:ind w:left="429" w:hanging="360"/>
      </w:pPr>
      <w:rPr>
        <w:rFonts w:cs="Times New Roman" w:hint="default"/>
      </w:rPr>
    </w:lvl>
    <w:lvl w:ilvl="1" w:tplc="0C090019" w:tentative="1">
      <w:start w:val="1"/>
      <w:numFmt w:val="lowerLetter"/>
      <w:lvlText w:val="%2."/>
      <w:lvlJc w:val="left"/>
      <w:pPr>
        <w:ind w:left="1149" w:hanging="360"/>
      </w:pPr>
      <w:rPr>
        <w:rFonts w:cs="Times New Roman"/>
      </w:rPr>
    </w:lvl>
    <w:lvl w:ilvl="2" w:tplc="0C09001B" w:tentative="1">
      <w:start w:val="1"/>
      <w:numFmt w:val="lowerRoman"/>
      <w:lvlText w:val="%3."/>
      <w:lvlJc w:val="right"/>
      <w:pPr>
        <w:ind w:left="1869" w:hanging="180"/>
      </w:pPr>
      <w:rPr>
        <w:rFonts w:cs="Times New Roman"/>
      </w:rPr>
    </w:lvl>
    <w:lvl w:ilvl="3" w:tplc="0C09000F" w:tentative="1">
      <w:start w:val="1"/>
      <w:numFmt w:val="decimal"/>
      <w:lvlText w:val="%4."/>
      <w:lvlJc w:val="left"/>
      <w:pPr>
        <w:ind w:left="2589" w:hanging="360"/>
      </w:pPr>
      <w:rPr>
        <w:rFonts w:cs="Times New Roman"/>
      </w:rPr>
    </w:lvl>
    <w:lvl w:ilvl="4" w:tplc="0C090019" w:tentative="1">
      <w:start w:val="1"/>
      <w:numFmt w:val="lowerLetter"/>
      <w:lvlText w:val="%5."/>
      <w:lvlJc w:val="left"/>
      <w:pPr>
        <w:ind w:left="3309" w:hanging="360"/>
      </w:pPr>
      <w:rPr>
        <w:rFonts w:cs="Times New Roman"/>
      </w:rPr>
    </w:lvl>
    <w:lvl w:ilvl="5" w:tplc="0C09001B" w:tentative="1">
      <w:start w:val="1"/>
      <w:numFmt w:val="lowerRoman"/>
      <w:lvlText w:val="%6."/>
      <w:lvlJc w:val="right"/>
      <w:pPr>
        <w:ind w:left="4029" w:hanging="180"/>
      </w:pPr>
      <w:rPr>
        <w:rFonts w:cs="Times New Roman"/>
      </w:rPr>
    </w:lvl>
    <w:lvl w:ilvl="6" w:tplc="0C09000F" w:tentative="1">
      <w:start w:val="1"/>
      <w:numFmt w:val="decimal"/>
      <w:lvlText w:val="%7."/>
      <w:lvlJc w:val="left"/>
      <w:pPr>
        <w:ind w:left="4749" w:hanging="360"/>
      </w:pPr>
      <w:rPr>
        <w:rFonts w:cs="Times New Roman"/>
      </w:rPr>
    </w:lvl>
    <w:lvl w:ilvl="7" w:tplc="0C090019" w:tentative="1">
      <w:start w:val="1"/>
      <w:numFmt w:val="lowerLetter"/>
      <w:lvlText w:val="%8."/>
      <w:lvlJc w:val="left"/>
      <w:pPr>
        <w:ind w:left="5469" w:hanging="360"/>
      </w:pPr>
      <w:rPr>
        <w:rFonts w:cs="Times New Roman"/>
      </w:rPr>
    </w:lvl>
    <w:lvl w:ilvl="8" w:tplc="0C09001B" w:tentative="1">
      <w:start w:val="1"/>
      <w:numFmt w:val="lowerRoman"/>
      <w:lvlText w:val="%9."/>
      <w:lvlJc w:val="right"/>
      <w:pPr>
        <w:ind w:left="6189" w:hanging="180"/>
      </w:pPr>
      <w:rPr>
        <w:rFonts w:cs="Times New Roman"/>
      </w:rPr>
    </w:lvl>
  </w:abstractNum>
  <w:abstractNum w:abstractNumId="3" w15:restartNumberingAfterBreak="0">
    <w:nsid w:val="25DA559B"/>
    <w:multiLevelType w:val="hybridMultilevel"/>
    <w:tmpl w:val="97B80566"/>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440" w:hanging="360"/>
      </w:pPr>
      <w:rPr>
        <w:rFonts w:ascii="Courier New" w:hAnsi="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 w15:restartNumberingAfterBreak="0">
    <w:nsid w:val="294214C9"/>
    <w:multiLevelType w:val="multilevel"/>
    <w:tmpl w:val="F33A7C80"/>
    <w:styleLink w:val="Bullets"/>
    <w:lvl w:ilvl="0">
      <w:start w:val="1"/>
      <w:numFmt w:val="bullet"/>
      <w:pStyle w:val="Bullets1stindent"/>
      <w:lvlText w:val=""/>
      <w:lvlJc w:val="left"/>
      <w:pPr>
        <w:ind w:left="360" w:hanging="360"/>
      </w:pPr>
      <w:rPr>
        <w:rFonts w:ascii="Symbol" w:hAnsi="Symbol" w:hint="default"/>
        <w:color w:val="auto"/>
      </w:rPr>
    </w:lvl>
    <w:lvl w:ilvl="1">
      <w:start w:val="1"/>
      <w:numFmt w:val="bullet"/>
      <w:pStyle w:val="Bullets2ndindent"/>
      <w:lvlText w:val=""/>
      <w:lvlJc w:val="left"/>
      <w:pPr>
        <w:tabs>
          <w:tab w:val="num" w:pos="567"/>
        </w:tabs>
        <w:ind w:left="567" w:hanging="283"/>
      </w:pPr>
      <w:rPr>
        <w:rFonts w:ascii="Symbol" w:hAnsi="Symbol" w:hint="default"/>
        <w:color w:val="auto"/>
      </w:rPr>
    </w:lvl>
    <w:lvl w:ilvl="2">
      <w:start w:val="1"/>
      <w:numFmt w:val="bullet"/>
      <w:pStyle w:val="Bulletslast1stindent"/>
      <w:lvlText w:val="•"/>
      <w:lvlJc w:val="left"/>
      <w:pPr>
        <w:tabs>
          <w:tab w:val="num" w:pos="284"/>
        </w:tabs>
        <w:ind w:left="284" w:hanging="284"/>
      </w:pPr>
      <w:rPr>
        <w:rFonts w:ascii="Cambria" w:hAnsi="Cambria" w:hint="default"/>
        <w:color w:val="45C7ED"/>
      </w:rPr>
    </w:lvl>
    <w:lvl w:ilvl="3">
      <w:start w:val="1"/>
      <w:numFmt w:val="bullet"/>
      <w:pStyle w:val="Bulletslast2ndindent"/>
      <w:lvlText w:val="•"/>
      <w:lvlJc w:val="left"/>
      <w:pPr>
        <w:tabs>
          <w:tab w:val="num" w:pos="567"/>
        </w:tabs>
        <w:ind w:left="567" w:hanging="283"/>
      </w:pPr>
      <w:rPr>
        <w:rFonts w:ascii="Cambria" w:hAnsi="Cambria" w:hint="default"/>
        <w:color w:val="45C7ED"/>
      </w:rPr>
    </w:lvl>
    <w:lvl w:ilvl="4">
      <w:start w:val="1"/>
      <w:numFmt w:val="none"/>
      <w:lvlText w:val=""/>
      <w:lvlJc w:val="left"/>
      <w:rPr>
        <w:rFonts w:cs="Times New Roman" w:hint="default"/>
      </w:rPr>
    </w:lvl>
    <w:lvl w:ilvl="5">
      <w:start w:val="1"/>
      <w:numFmt w:val="bullet"/>
      <w:pStyle w:val="Tablebullets1stindent"/>
      <w:lvlText w:val="•"/>
      <w:lvlJc w:val="left"/>
      <w:pPr>
        <w:tabs>
          <w:tab w:val="num" w:pos="266"/>
        </w:tabs>
        <w:ind w:left="266" w:hanging="170"/>
      </w:pPr>
      <w:rPr>
        <w:rFonts w:ascii="Cambria" w:hAnsi="Cambria" w:hint="default"/>
        <w:color w:val="45C7ED"/>
      </w:rPr>
    </w:lvl>
    <w:lvl w:ilvl="6">
      <w:start w:val="1"/>
      <w:numFmt w:val="bullet"/>
      <w:pStyle w:val="Tablebullets2ndindent"/>
      <w:lvlText w:val="•"/>
      <w:lvlJc w:val="left"/>
      <w:pPr>
        <w:tabs>
          <w:tab w:val="num" w:pos="437"/>
        </w:tabs>
        <w:ind w:left="437" w:hanging="171"/>
      </w:pPr>
      <w:rPr>
        <w:rFonts w:ascii="Cambria" w:hAnsi="Cambria" w:hint="default"/>
        <w:color w:val="45C7ED"/>
      </w:rPr>
    </w:lvl>
    <w:lvl w:ilvl="7">
      <w:start w:val="1"/>
      <w:numFmt w:val="none"/>
      <w:lvlText w:val=""/>
      <w:lvlJc w:val="left"/>
      <w:pPr>
        <w:tabs>
          <w:tab w:val="num" w:pos="0"/>
        </w:tabs>
      </w:pPr>
      <w:rPr>
        <w:rFonts w:cs="Times New Roman" w:hint="default"/>
      </w:rPr>
    </w:lvl>
    <w:lvl w:ilvl="8">
      <w:start w:val="1"/>
      <w:numFmt w:val="none"/>
      <w:lvlText w:val=""/>
      <w:lvlJc w:val="left"/>
      <w:pPr>
        <w:tabs>
          <w:tab w:val="num" w:pos="0"/>
        </w:tabs>
      </w:pPr>
      <w:rPr>
        <w:rFonts w:cs="Times New Roman" w:hint="default"/>
      </w:rPr>
    </w:lvl>
  </w:abstractNum>
  <w:abstractNum w:abstractNumId="5" w15:restartNumberingAfterBreak="0">
    <w:nsid w:val="32DE2F67"/>
    <w:multiLevelType w:val="hybridMultilevel"/>
    <w:tmpl w:val="7A2C63DE"/>
    <w:lvl w:ilvl="0" w:tplc="473ADDBE">
      <w:start w:val="1"/>
      <w:numFmt w:val="lowerLetter"/>
      <w:lvlText w:val="(%1)"/>
      <w:lvlJc w:val="left"/>
      <w:pPr>
        <w:tabs>
          <w:tab w:val="num" w:pos="360"/>
        </w:tabs>
        <w:ind w:left="360" w:hanging="360"/>
      </w:pPr>
      <w:rPr>
        <w:rFonts w:cs="Times New Roman" w:hint="default"/>
      </w:rPr>
    </w:lvl>
    <w:lvl w:ilvl="1" w:tplc="0C090019" w:tentative="1">
      <w:start w:val="1"/>
      <w:numFmt w:val="lowerLetter"/>
      <w:lvlText w:val="%2."/>
      <w:lvlJc w:val="left"/>
      <w:pPr>
        <w:tabs>
          <w:tab w:val="num" w:pos="1026"/>
        </w:tabs>
        <w:ind w:left="1026" w:hanging="360"/>
      </w:pPr>
      <w:rPr>
        <w:rFonts w:cs="Times New Roman"/>
      </w:rPr>
    </w:lvl>
    <w:lvl w:ilvl="2" w:tplc="0C09001B" w:tentative="1">
      <w:start w:val="1"/>
      <w:numFmt w:val="lowerRoman"/>
      <w:lvlText w:val="%3."/>
      <w:lvlJc w:val="right"/>
      <w:pPr>
        <w:tabs>
          <w:tab w:val="num" w:pos="1746"/>
        </w:tabs>
        <w:ind w:left="1746" w:hanging="180"/>
      </w:pPr>
      <w:rPr>
        <w:rFonts w:cs="Times New Roman"/>
      </w:rPr>
    </w:lvl>
    <w:lvl w:ilvl="3" w:tplc="0C09000F" w:tentative="1">
      <w:start w:val="1"/>
      <w:numFmt w:val="decimal"/>
      <w:lvlText w:val="%4."/>
      <w:lvlJc w:val="left"/>
      <w:pPr>
        <w:tabs>
          <w:tab w:val="num" w:pos="2466"/>
        </w:tabs>
        <w:ind w:left="2466" w:hanging="360"/>
      </w:pPr>
      <w:rPr>
        <w:rFonts w:cs="Times New Roman"/>
      </w:rPr>
    </w:lvl>
    <w:lvl w:ilvl="4" w:tplc="0C090019" w:tentative="1">
      <w:start w:val="1"/>
      <w:numFmt w:val="lowerLetter"/>
      <w:lvlText w:val="%5."/>
      <w:lvlJc w:val="left"/>
      <w:pPr>
        <w:tabs>
          <w:tab w:val="num" w:pos="3186"/>
        </w:tabs>
        <w:ind w:left="3186" w:hanging="360"/>
      </w:pPr>
      <w:rPr>
        <w:rFonts w:cs="Times New Roman"/>
      </w:rPr>
    </w:lvl>
    <w:lvl w:ilvl="5" w:tplc="0C09001B" w:tentative="1">
      <w:start w:val="1"/>
      <w:numFmt w:val="lowerRoman"/>
      <w:lvlText w:val="%6."/>
      <w:lvlJc w:val="right"/>
      <w:pPr>
        <w:tabs>
          <w:tab w:val="num" w:pos="3906"/>
        </w:tabs>
        <w:ind w:left="3906" w:hanging="180"/>
      </w:pPr>
      <w:rPr>
        <w:rFonts w:cs="Times New Roman"/>
      </w:rPr>
    </w:lvl>
    <w:lvl w:ilvl="6" w:tplc="0C09000F" w:tentative="1">
      <w:start w:val="1"/>
      <w:numFmt w:val="decimal"/>
      <w:lvlText w:val="%7."/>
      <w:lvlJc w:val="left"/>
      <w:pPr>
        <w:tabs>
          <w:tab w:val="num" w:pos="4626"/>
        </w:tabs>
        <w:ind w:left="4626" w:hanging="360"/>
      </w:pPr>
      <w:rPr>
        <w:rFonts w:cs="Times New Roman"/>
      </w:rPr>
    </w:lvl>
    <w:lvl w:ilvl="7" w:tplc="0C090019" w:tentative="1">
      <w:start w:val="1"/>
      <w:numFmt w:val="lowerLetter"/>
      <w:lvlText w:val="%8."/>
      <w:lvlJc w:val="left"/>
      <w:pPr>
        <w:tabs>
          <w:tab w:val="num" w:pos="5346"/>
        </w:tabs>
        <w:ind w:left="5346" w:hanging="360"/>
      </w:pPr>
      <w:rPr>
        <w:rFonts w:cs="Times New Roman"/>
      </w:rPr>
    </w:lvl>
    <w:lvl w:ilvl="8" w:tplc="0C09001B" w:tentative="1">
      <w:start w:val="1"/>
      <w:numFmt w:val="lowerRoman"/>
      <w:lvlText w:val="%9."/>
      <w:lvlJc w:val="right"/>
      <w:pPr>
        <w:tabs>
          <w:tab w:val="num" w:pos="6066"/>
        </w:tabs>
        <w:ind w:left="6066" w:hanging="180"/>
      </w:pPr>
      <w:rPr>
        <w:rFonts w:cs="Times New Roman"/>
      </w:rPr>
    </w:lvl>
  </w:abstractNum>
  <w:abstractNum w:abstractNumId="6" w15:restartNumberingAfterBreak="0">
    <w:nsid w:val="3EC556C6"/>
    <w:multiLevelType w:val="hybridMultilevel"/>
    <w:tmpl w:val="7C88FB14"/>
    <w:lvl w:ilvl="0" w:tplc="473ADDBE">
      <w:start w:val="1"/>
      <w:numFmt w:val="lowerLetter"/>
      <w:lvlText w:val="(%1)"/>
      <w:lvlJc w:val="left"/>
      <w:pPr>
        <w:ind w:left="720" w:hanging="360"/>
      </w:pPr>
      <w:rPr>
        <w:rFonts w:cs="Times New Roman" w:hint="default"/>
      </w:rPr>
    </w:lvl>
    <w:lvl w:ilvl="1" w:tplc="0C090019" w:tentative="1">
      <w:start w:val="1"/>
      <w:numFmt w:val="lowerLetter"/>
      <w:lvlText w:val="%2."/>
      <w:lvlJc w:val="left"/>
      <w:pPr>
        <w:ind w:left="1440" w:hanging="360"/>
      </w:pPr>
      <w:rPr>
        <w:rFonts w:cs="Times New Roman"/>
      </w:rPr>
    </w:lvl>
    <w:lvl w:ilvl="2" w:tplc="0C09001B" w:tentative="1">
      <w:start w:val="1"/>
      <w:numFmt w:val="lowerRoman"/>
      <w:lvlText w:val="%3."/>
      <w:lvlJc w:val="right"/>
      <w:pPr>
        <w:ind w:left="2160" w:hanging="180"/>
      </w:pPr>
      <w:rPr>
        <w:rFonts w:cs="Times New Roman"/>
      </w:rPr>
    </w:lvl>
    <w:lvl w:ilvl="3" w:tplc="0C09000F" w:tentative="1">
      <w:start w:val="1"/>
      <w:numFmt w:val="decimal"/>
      <w:lvlText w:val="%4."/>
      <w:lvlJc w:val="left"/>
      <w:pPr>
        <w:ind w:left="2880" w:hanging="360"/>
      </w:pPr>
      <w:rPr>
        <w:rFonts w:cs="Times New Roman"/>
      </w:rPr>
    </w:lvl>
    <w:lvl w:ilvl="4" w:tplc="0C090019" w:tentative="1">
      <w:start w:val="1"/>
      <w:numFmt w:val="lowerLetter"/>
      <w:lvlText w:val="%5."/>
      <w:lvlJc w:val="left"/>
      <w:pPr>
        <w:ind w:left="3600" w:hanging="360"/>
      </w:pPr>
      <w:rPr>
        <w:rFonts w:cs="Times New Roman"/>
      </w:rPr>
    </w:lvl>
    <w:lvl w:ilvl="5" w:tplc="0C09001B" w:tentative="1">
      <w:start w:val="1"/>
      <w:numFmt w:val="lowerRoman"/>
      <w:lvlText w:val="%6."/>
      <w:lvlJc w:val="right"/>
      <w:pPr>
        <w:ind w:left="4320" w:hanging="180"/>
      </w:pPr>
      <w:rPr>
        <w:rFonts w:cs="Times New Roman"/>
      </w:rPr>
    </w:lvl>
    <w:lvl w:ilvl="6" w:tplc="0C09000F" w:tentative="1">
      <w:start w:val="1"/>
      <w:numFmt w:val="decimal"/>
      <w:lvlText w:val="%7."/>
      <w:lvlJc w:val="left"/>
      <w:pPr>
        <w:ind w:left="5040" w:hanging="360"/>
      </w:pPr>
      <w:rPr>
        <w:rFonts w:cs="Times New Roman"/>
      </w:rPr>
    </w:lvl>
    <w:lvl w:ilvl="7" w:tplc="0C090019" w:tentative="1">
      <w:start w:val="1"/>
      <w:numFmt w:val="lowerLetter"/>
      <w:lvlText w:val="%8."/>
      <w:lvlJc w:val="left"/>
      <w:pPr>
        <w:ind w:left="5760" w:hanging="360"/>
      </w:pPr>
      <w:rPr>
        <w:rFonts w:cs="Times New Roman"/>
      </w:rPr>
    </w:lvl>
    <w:lvl w:ilvl="8" w:tplc="0C09001B" w:tentative="1">
      <w:start w:val="1"/>
      <w:numFmt w:val="lowerRoman"/>
      <w:lvlText w:val="%9."/>
      <w:lvlJc w:val="right"/>
      <w:pPr>
        <w:ind w:left="6480" w:hanging="180"/>
      </w:pPr>
      <w:rPr>
        <w:rFonts w:cs="Times New Roman"/>
      </w:rPr>
    </w:lvl>
  </w:abstractNum>
  <w:abstractNum w:abstractNumId="7" w15:restartNumberingAfterBreak="0">
    <w:nsid w:val="41644C13"/>
    <w:multiLevelType w:val="hybridMultilevel"/>
    <w:tmpl w:val="C0BA52A4"/>
    <w:lvl w:ilvl="0" w:tplc="473ADDBE">
      <w:start w:val="1"/>
      <w:numFmt w:val="lowerLetter"/>
      <w:lvlText w:val="(%1)"/>
      <w:lvlJc w:val="left"/>
      <w:pPr>
        <w:ind w:left="502" w:hanging="360"/>
      </w:pPr>
      <w:rPr>
        <w:rFonts w:cs="Times New Roman" w:hint="default"/>
      </w:rPr>
    </w:lvl>
    <w:lvl w:ilvl="1" w:tplc="0C090019" w:tentative="1">
      <w:start w:val="1"/>
      <w:numFmt w:val="lowerLetter"/>
      <w:lvlText w:val="%2."/>
      <w:lvlJc w:val="left"/>
      <w:pPr>
        <w:ind w:left="1222" w:hanging="360"/>
      </w:pPr>
      <w:rPr>
        <w:rFonts w:cs="Times New Roman"/>
      </w:rPr>
    </w:lvl>
    <w:lvl w:ilvl="2" w:tplc="0C09001B" w:tentative="1">
      <w:start w:val="1"/>
      <w:numFmt w:val="lowerRoman"/>
      <w:lvlText w:val="%3."/>
      <w:lvlJc w:val="right"/>
      <w:pPr>
        <w:ind w:left="1942" w:hanging="180"/>
      </w:pPr>
      <w:rPr>
        <w:rFonts w:cs="Times New Roman"/>
      </w:rPr>
    </w:lvl>
    <w:lvl w:ilvl="3" w:tplc="0C09000F" w:tentative="1">
      <w:start w:val="1"/>
      <w:numFmt w:val="decimal"/>
      <w:lvlText w:val="%4."/>
      <w:lvlJc w:val="left"/>
      <w:pPr>
        <w:ind w:left="2662" w:hanging="360"/>
      </w:pPr>
      <w:rPr>
        <w:rFonts w:cs="Times New Roman"/>
      </w:rPr>
    </w:lvl>
    <w:lvl w:ilvl="4" w:tplc="0C090019" w:tentative="1">
      <w:start w:val="1"/>
      <w:numFmt w:val="lowerLetter"/>
      <w:lvlText w:val="%5."/>
      <w:lvlJc w:val="left"/>
      <w:pPr>
        <w:ind w:left="3382" w:hanging="360"/>
      </w:pPr>
      <w:rPr>
        <w:rFonts w:cs="Times New Roman"/>
      </w:rPr>
    </w:lvl>
    <w:lvl w:ilvl="5" w:tplc="0C09001B" w:tentative="1">
      <w:start w:val="1"/>
      <w:numFmt w:val="lowerRoman"/>
      <w:lvlText w:val="%6."/>
      <w:lvlJc w:val="right"/>
      <w:pPr>
        <w:ind w:left="4102" w:hanging="180"/>
      </w:pPr>
      <w:rPr>
        <w:rFonts w:cs="Times New Roman"/>
      </w:rPr>
    </w:lvl>
    <w:lvl w:ilvl="6" w:tplc="0C09000F" w:tentative="1">
      <w:start w:val="1"/>
      <w:numFmt w:val="decimal"/>
      <w:lvlText w:val="%7."/>
      <w:lvlJc w:val="left"/>
      <w:pPr>
        <w:ind w:left="4822" w:hanging="360"/>
      </w:pPr>
      <w:rPr>
        <w:rFonts w:cs="Times New Roman"/>
      </w:rPr>
    </w:lvl>
    <w:lvl w:ilvl="7" w:tplc="0C090019" w:tentative="1">
      <w:start w:val="1"/>
      <w:numFmt w:val="lowerLetter"/>
      <w:lvlText w:val="%8."/>
      <w:lvlJc w:val="left"/>
      <w:pPr>
        <w:ind w:left="5542" w:hanging="360"/>
      </w:pPr>
      <w:rPr>
        <w:rFonts w:cs="Times New Roman"/>
      </w:rPr>
    </w:lvl>
    <w:lvl w:ilvl="8" w:tplc="0C09001B" w:tentative="1">
      <w:start w:val="1"/>
      <w:numFmt w:val="lowerRoman"/>
      <w:lvlText w:val="%9."/>
      <w:lvlJc w:val="right"/>
      <w:pPr>
        <w:ind w:left="6262" w:hanging="180"/>
      </w:pPr>
      <w:rPr>
        <w:rFonts w:cs="Times New Roman"/>
      </w:rPr>
    </w:lvl>
  </w:abstractNum>
  <w:abstractNum w:abstractNumId="8" w15:restartNumberingAfterBreak="0">
    <w:nsid w:val="48B0570A"/>
    <w:multiLevelType w:val="hybridMultilevel"/>
    <w:tmpl w:val="1E22598C"/>
    <w:lvl w:ilvl="0" w:tplc="0C09000F">
      <w:start w:val="1"/>
      <w:numFmt w:val="decimal"/>
      <w:lvlText w:val="%1."/>
      <w:lvlJc w:val="left"/>
      <w:pPr>
        <w:ind w:left="1080" w:hanging="360"/>
      </w:pPr>
    </w:lvl>
    <w:lvl w:ilvl="1" w:tplc="0C090005">
      <w:start w:val="1"/>
      <w:numFmt w:val="bullet"/>
      <w:lvlText w:val=""/>
      <w:lvlJc w:val="left"/>
      <w:pPr>
        <w:ind w:left="1800" w:hanging="360"/>
      </w:pPr>
      <w:rPr>
        <w:rFonts w:ascii="Wingdings" w:hAnsi="Wingdings" w:hint="default"/>
      </w:rPr>
    </w:lvl>
    <w:lvl w:ilvl="2" w:tplc="0C09001B">
      <w:start w:val="1"/>
      <w:numFmt w:val="lowerRoman"/>
      <w:lvlText w:val="%3."/>
      <w:lvlJc w:val="right"/>
      <w:pPr>
        <w:ind w:left="2520" w:hanging="180"/>
      </w:pPr>
    </w:lvl>
    <w:lvl w:ilvl="3" w:tplc="0C09000F" w:tentative="1">
      <w:start w:val="1"/>
      <w:numFmt w:val="decimal"/>
      <w:lvlText w:val="%4."/>
      <w:lvlJc w:val="left"/>
      <w:pPr>
        <w:ind w:left="3240" w:hanging="360"/>
      </w:pPr>
    </w:lvl>
    <w:lvl w:ilvl="4" w:tplc="0C090019" w:tentative="1">
      <w:start w:val="1"/>
      <w:numFmt w:val="lowerLetter"/>
      <w:lvlText w:val="%5."/>
      <w:lvlJc w:val="left"/>
      <w:pPr>
        <w:ind w:left="3960" w:hanging="360"/>
      </w:pPr>
    </w:lvl>
    <w:lvl w:ilvl="5" w:tplc="0C09001B" w:tentative="1">
      <w:start w:val="1"/>
      <w:numFmt w:val="lowerRoman"/>
      <w:lvlText w:val="%6."/>
      <w:lvlJc w:val="right"/>
      <w:pPr>
        <w:ind w:left="4680" w:hanging="180"/>
      </w:pPr>
    </w:lvl>
    <w:lvl w:ilvl="6" w:tplc="0C09000F" w:tentative="1">
      <w:start w:val="1"/>
      <w:numFmt w:val="decimal"/>
      <w:lvlText w:val="%7."/>
      <w:lvlJc w:val="left"/>
      <w:pPr>
        <w:ind w:left="5400" w:hanging="360"/>
      </w:pPr>
    </w:lvl>
    <w:lvl w:ilvl="7" w:tplc="0C090019" w:tentative="1">
      <w:start w:val="1"/>
      <w:numFmt w:val="lowerLetter"/>
      <w:lvlText w:val="%8."/>
      <w:lvlJc w:val="left"/>
      <w:pPr>
        <w:ind w:left="6120" w:hanging="360"/>
      </w:pPr>
    </w:lvl>
    <w:lvl w:ilvl="8" w:tplc="0C09001B" w:tentative="1">
      <w:start w:val="1"/>
      <w:numFmt w:val="lowerRoman"/>
      <w:lvlText w:val="%9."/>
      <w:lvlJc w:val="right"/>
      <w:pPr>
        <w:ind w:left="6840" w:hanging="180"/>
      </w:pPr>
    </w:lvl>
  </w:abstractNum>
  <w:abstractNum w:abstractNumId="9" w15:restartNumberingAfterBreak="0">
    <w:nsid w:val="4F1523F7"/>
    <w:multiLevelType w:val="multilevel"/>
    <w:tmpl w:val="5524A17A"/>
    <w:styleLink w:val="Numbers"/>
    <w:lvl w:ilvl="0">
      <w:start w:val="1"/>
      <w:numFmt w:val="decimal"/>
      <w:lvlText w:val="%1."/>
      <w:lvlJc w:val="left"/>
      <w:pPr>
        <w:tabs>
          <w:tab w:val="num" w:pos="567"/>
        </w:tabs>
        <w:ind w:left="567" w:hanging="567"/>
      </w:pPr>
      <w:rPr>
        <w:rFonts w:cs="Times New Roman" w:hint="default"/>
      </w:rPr>
    </w:lvl>
    <w:lvl w:ilvl="1">
      <w:start w:val="1"/>
      <w:numFmt w:val="decimal"/>
      <w:lvlText w:val="%1.%2"/>
      <w:lvlJc w:val="left"/>
      <w:pPr>
        <w:tabs>
          <w:tab w:val="num" w:pos="737"/>
        </w:tabs>
        <w:ind w:left="737" w:hanging="737"/>
      </w:pPr>
      <w:rPr>
        <w:rFonts w:cs="Times New Roman" w:hint="default"/>
      </w:rPr>
    </w:lvl>
    <w:lvl w:ilvl="2">
      <w:start w:val="1"/>
      <w:numFmt w:val="decimal"/>
      <w:lvlText w:val="1.%3"/>
      <w:lvlJc w:val="left"/>
      <w:pPr>
        <w:tabs>
          <w:tab w:val="num" w:pos="737"/>
        </w:tabs>
        <w:ind w:left="737" w:hanging="737"/>
      </w:pPr>
      <w:rPr>
        <w:rFonts w:cs="Times New Roman" w:hint="default"/>
      </w:rPr>
    </w:lvl>
    <w:lvl w:ilvl="3">
      <w:start w:val="1"/>
      <w:numFmt w:val="decimal"/>
      <w:lvlRestart w:val="0"/>
      <w:lvlText w:val="%1.%4"/>
      <w:lvlJc w:val="left"/>
      <w:pPr>
        <w:tabs>
          <w:tab w:val="num" w:pos="567"/>
        </w:tabs>
        <w:ind w:left="567" w:hanging="567"/>
      </w:pPr>
      <w:rPr>
        <w:rFonts w:cs="Times New Roman" w:hint="default"/>
        <w:b/>
        <w:i w:val="0"/>
      </w:rPr>
    </w:lvl>
    <w:lvl w:ilvl="4">
      <w:start w:val="1"/>
      <w:numFmt w:val="lowerLetter"/>
      <w:pStyle w:val="Numberedpara2ndindent"/>
      <w:lvlText w:val="%5."/>
      <w:lvlJc w:val="left"/>
      <w:pPr>
        <w:tabs>
          <w:tab w:val="num" w:pos="851"/>
        </w:tabs>
        <w:ind w:left="851" w:hanging="284"/>
      </w:pPr>
      <w:rPr>
        <w:rFonts w:cs="Times New Roman" w:hint="default"/>
      </w:rPr>
    </w:lvl>
    <w:lvl w:ilvl="5">
      <w:start w:val="1"/>
      <w:numFmt w:val="lowerRoman"/>
      <w:pStyle w:val="Numberedpara3rdindent"/>
      <w:lvlText w:val="%6."/>
      <w:lvlJc w:val="left"/>
      <w:pPr>
        <w:tabs>
          <w:tab w:val="num" w:pos="1134"/>
        </w:tabs>
        <w:ind w:left="1134" w:hanging="283"/>
      </w:pPr>
      <w:rPr>
        <w:rFonts w:cs="Times New Roman" w:hint="default"/>
      </w:rPr>
    </w:lvl>
    <w:lvl w:ilvl="6">
      <w:start w:val="1"/>
      <w:numFmt w:val="decimal"/>
      <w:lvlRestart w:val="0"/>
      <w:pStyle w:val="Figuretitle"/>
      <w:suff w:val="space"/>
      <w:lvlText w:val="Figure %7:"/>
      <w:lvlJc w:val="left"/>
      <w:rPr>
        <w:rFonts w:cs="Times New Roman" w:hint="default"/>
      </w:rPr>
    </w:lvl>
    <w:lvl w:ilvl="7">
      <w:start w:val="1"/>
      <w:numFmt w:val="decimal"/>
      <w:lvlRestart w:val="0"/>
      <w:pStyle w:val="Notetitle"/>
      <w:suff w:val="space"/>
      <w:lvlText w:val="Note %8:"/>
      <w:lvlJc w:val="left"/>
      <w:rPr>
        <w:rFonts w:cs="Times New Roman" w:hint="default"/>
      </w:rPr>
    </w:lvl>
    <w:lvl w:ilvl="8">
      <w:start w:val="1"/>
      <w:numFmt w:val="decimal"/>
      <w:lvlRestart w:val="0"/>
      <w:pStyle w:val="Tabletitle"/>
      <w:suff w:val="space"/>
      <w:lvlText w:val="Table %1.%9:"/>
      <w:lvlJc w:val="left"/>
      <w:rPr>
        <w:rFonts w:cs="Times New Roman" w:hint="default"/>
      </w:rPr>
    </w:lvl>
  </w:abstractNum>
  <w:abstractNum w:abstractNumId="10" w15:restartNumberingAfterBreak="0">
    <w:nsid w:val="4F79083F"/>
    <w:multiLevelType w:val="hybridMultilevel"/>
    <w:tmpl w:val="A6B26468"/>
    <w:lvl w:ilvl="0" w:tplc="C220D2B6">
      <w:start w:val="1"/>
      <w:numFmt w:val="decimal"/>
      <w:lvlText w:val="%1."/>
      <w:lvlJc w:val="left"/>
      <w:pPr>
        <w:ind w:left="1080" w:hanging="360"/>
      </w:pPr>
      <w:rPr>
        <w:b w:val="0"/>
      </w:rPr>
    </w:lvl>
    <w:lvl w:ilvl="1" w:tplc="0C090005">
      <w:start w:val="1"/>
      <w:numFmt w:val="bullet"/>
      <w:lvlText w:val=""/>
      <w:lvlJc w:val="left"/>
      <w:pPr>
        <w:ind w:left="1800" w:hanging="360"/>
      </w:pPr>
      <w:rPr>
        <w:rFonts w:ascii="Wingdings" w:hAnsi="Wingdings" w:hint="default"/>
      </w:rPr>
    </w:lvl>
    <w:lvl w:ilvl="2" w:tplc="0C09001B" w:tentative="1">
      <w:start w:val="1"/>
      <w:numFmt w:val="lowerRoman"/>
      <w:lvlText w:val="%3."/>
      <w:lvlJc w:val="right"/>
      <w:pPr>
        <w:ind w:left="2520" w:hanging="180"/>
      </w:pPr>
    </w:lvl>
    <w:lvl w:ilvl="3" w:tplc="0C09000F" w:tentative="1">
      <w:start w:val="1"/>
      <w:numFmt w:val="decimal"/>
      <w:lvlText w:val="%4."/>
      <w:lvlJc w:val="left"/>
      <w:pPr>
        <w:ind w:left="3240" w:hanging="360"/>
      </w:pPr>
    </w:lvl>
    <w:lvl w:ilvl="4" w:tplc="0C090019" w:tentative="1">
      <w:start w:val="1"/>
      <w:numFmt w:val="lowerLetter"/>
      <w:lvlText w:val="%5."/>
      <w:lvlJc w:val="left"/>
      <w:pPr>
        <w:ind w:left="3960" w:hanging="360"/>
      </w:pPr>
    </w:lvl>
    <w:lvl w:ilvl="5" w:tplc="0C09001B" w:tentative="1">
      <w:start w:val="1"/>
      <w:numFmt w:val="lowerRoman"/>
      <w:lvlText w:val="%6."/>
      <w:lvlJc w:val="right"/>
      <w:pPr>
        <w:ind w:left="4680" w:hanging="180"/>
      </w:pPr>
    </w:lvl>
    <w:lvl w:ilvl="6" w:tplc="0C09000F" w:tentative="1">
      <w:start w:val="1"/>
      <w:numFmt w:val="decimal"/>
      <w:lvlText w:val="%7."/>
      <w:lvlJc w:val="left"/>
      <w:pPr>
        <w:ind w:left="5400" w:hanging="360"/>
      </w:pPr>
    </w:lvl>
    <w:lvl w:ilvl="7" w:tplc="0C090019" w:tentative="1">
      <w:start w:val="1"/>
      <w:numFmt w:val="lowerLetter"/>
      <w:lvlText w:val="%8."/>
      <w:lvlJc w:val="left"/>
      <w:pPr>
        <w:ind w:left="6120" w:hanging="360"/>
      </w:pPr>
    </w:lvl>
    <w:lvl w:ilvl="8" w:tplc="0C09001B" w:tentative="1">
      <w:start w:val="1"/>
      <w:numFmt w:val="lowerRoman"/>
      <w:lvlText w:val="%9."/>
      <w:lvlJc w:val="right"/>
      <w:pPr>
        <w:ind w:left="6840" w:hanging="180"/>
      </w:pPr>
    </w:lvl>
  </w:abstractNum>
  <w:abstractNum w:abstractNumId="11" w15:restartNumberingAfterBreak="0">
    <w:nsid w:val="52BF3D40"/>
    <w:multiLevelType w:val="hybridMultilevel"/>
    <w:tmpl w:val="021C47A8"/>
    <w:lvl w:ilvl="0" w:tplc="473ADDBE">
      <w:start w:val="1"/>
      <w:numFmt w:val="lowerLetter"/>
      <w:lvlText w:val="(%1)"/>
      <w:lvlJc w:val="left"/>
      <w:pPr>
        <w:tabs>
          <w:tab w:val="num" w:pos="720"/>
        </w:tabs>
        <w:ind w:left="720" w:hanging="360"/>
      </w:pPr>
      <w:rPr>
        <w:rFonts w:cs="Times New Roman" w:hint="default"/>
      </w:rPr>
    </w:lvl>
    <w:lvl w:ilvl="1" w:tplc="0C090003" w:tentative="1">
      <w:start w:val="1"/>
      <w:numFmt w:val="bullet"/>
      <w:lvlText w:val="o"/>
      <w:lvlJc w:val="left"/>
      <w:pPr>
        <w:tabs>
          <w:tab w:val="num" w:pos="1440"/>
        </w:tabs>
        <w:ind w:left="1440" w:hanging="360"/>
      </w:pPr>
      <w:rPr>
        <w:rFonts w:ascii="Courier New" w:hAnsi="Courier New" w:hint="default"/>
      </w:rPr>
    </w:lvl>
    <w:lvl w:ilvl="2" w:tplc="0C090005" w:tentative="1">
      <w:start w:val="1"/>
      <w:numFmt w:val="bullet"/>
      <w:lvlText w:val=""/>
      <w:lvlJc w:val="left"/>
      <w:pPr>
        <w:tabs>
          <w:tab w:val="num" w:pos="2160"/>
        </w:tabs>
        <w:ind w:left="2160" w:hanging="360"/>
      </w:pPr>
      <w:rPr>
        <w:rFonts w:ascii="Wingdings" w:hAnsi="Wingdings" w:hint="default"/>
      </w:rPr>
    </w:lvl>
    <w:lvl w:ilvl="3" w:tplc="0C090001" w:tentative="1">
      <w:start w:val="1"/>
      <w:numFmt w:val="bullet"/>
      <w:lvlText w:val=""/>
      <w:lvlJc w:val="left"/>
      <w:pPr>
        <w:tabs>
          <w:tab w:val="num" w:pos="2880"/>
        </w:tabs>
        <w:ind w:left="2880" w:hanging="360"/>
      </w:pPr>
      <w:rPr>
        <w:rFonts w:ascii="Symbol" w:hAnsi="Symbol" w:hint="default"/>
      </w:rPr>
    </w:lvl>
    <w:lvl w:ilvl="4" w:tplc="0C090003" w:tentative="1">
      <w:start w:val="1"/>
      <w:numFmt w:val="bullet"/>
      <w:lvlText w:val="o"/>
      <w:lvlJc w:val="left"/>
      <w:pPr>
        <w:tabs>
          <w:tab w:val="num" w:pos="3600"/>
        </w:tabs>
        <w:ind w:left="3600" w:hanging="360"/>
      </w:pPr>
      <w:rPr>
        <w:rFonts w:ascii="Courier New" w:hAnsi="Courier New" w:hint="default"/>
      </w:rPr>
    </w:lvl>
    <w:lvl w:ilvl="5" w:tplc="0C090005" w:tentative="1">
      <w:start w:val="1"/>
      <w:numFmt w:val="bullet"/>
      <w:lvlText w:val=""/>
      <w:lvlJc w:val="left"/>
      <w:pPr>
        <w:tabs>
          <w:tab w:val="num" w:pos="4320"/>
        </w:tabs>
        <w:ind w:left="4320" w:hanging="360"/>
      </w:pPr>
      <w:rPr>
        <w:rFonts w:ascii="Wingdings" w:hAnsi="Wingdings" w:hint="default"/>
      </w:rPr>
    </w:lvl>
    <w:lvl w:ilvl="6" w:tplc="0C090001" w:tentative="1">
      <w:start w:val="1"/>
      <w:numFmt w:val="bullet"/>
      <w:lvlText w:val=""/>
      <w:lvlJc w:val="left"/>
      <w:pPr>
        <w:tabs>
          <w:tab w:val="num" w:pos="5040"/>
        </w:tabs>
        <w:ind w:left="5040" w:hanging="360"/>
      </w:pPr>
      <w:rPr>
        <w:rFonts w:ascii="Symbol" w:hAnsi="Symbol" w:hint="default"/>
      </w:rPr>
    </w:lvl>
    <w:lvl w:ilvl="7" w:tplc="0C090003" w:tentative="1">
      <w:start w:val="1"/>
      <w:numFmt w:val="bullet"/>
      <w:lvlText w:val="o"/>
      <w:lvlJc w:val="left"/>
      <w:pPr>
        <w:tabs>
          <w:tab w:val="num" w:pos="5760"/>
        </w:tabs>
        <w:ind w:left="5760" w:hanging="360"/>
      </w:pPr>
      <w:rPr>
        <w:rFonts w:ascii="Courier New" w:hAnsi="Courier New" w:hint="default"/>
      </w:rPr>
    </w:lvl>
    <w:lvl w:ilvl="8" w:tplc="0C090005" w:tentative="1">
      <w:start w:val="1"/>
      <w:numFmt w:val="bullet"/>
      <w:lvlText w:val=""/>
      <w:lvlJc w:val="left"/>
      <w:pPr>
        <w:tabs>
          <w:tab w:val="num" w:pos="6480"/>
        </w:tabs>
        <w:ind w:left="6480" w:hanging="360"/>
      </w:pPr>
      <w:rPr>
        <w:rFonts w:ascii="Wingdings" w:hAnsi="Wingdings" w:hint="default"/>
      </w:rPr>
    </w:lvl>
  </w:abstractNum>
  <w:abstractNum w:abstractNumId="12" w15:restartNumberingAfterBreak="0">
    <w:nsid w:val="539364EF"/>
    <w:multiLevelType w:val="hybridMultilevel"/>
    <w:tmpl w:val="C26C47D8"/>
    <w:lvl w:ilvl="0" w:tplc="473ADDBE">
      <w:start w:val="1"/>
      <w:numFmt w:val="lowerLetter"/>
      <w:lvlText w:val="(%1)"/>
      <w:lvlJc w:val="left"/>
      <w:pPr>
        <w:ind w:left="502" w:hanging="360"/>
      </w:pPr>
      <w:rPr>
        <w:rFonts w:cs="Times New Roman" w:hint="default"/>
      </w:rPr>
    </w:lvl>
    <w:lvl w:ilvl="1" w:tplc="0C090019" w:tentative="1">
      <w:start w:val="1"/>
      <w:numFmt w:val="lowerLetter"/>
      <w:lvlText w:val="%2."/>
      <w:lvlJc w:val="left"/>
      <w:pPr>
        <w:ind w:left="1222" w:hanging="360"/>
      </w:pPr>
      <w:rPr>
        <w:rFonts w:cs="Times New Roman"/>
      </w:rPr>
    </w:lvl>
    <w:lvl w:ilvl="2" w:tplc="0C09001B" w:tentative="1">
      <w:start w:val="1"/>
      <w:numFmt w:val="lowerRoman"/>
      <w:lvlText w:val="%3."/>
      <w:lvlJc w:val="right"/>
      <w:pPr>
        <w:ind w:left="1942" w:hanging="180"/>
      </w:pPr>
      <w:rPr>
        <w:rFonts w:cs="Times New Roman"/>
      </w:rPr>
    </w:lvl>
    <w:lvl w:ilvl="3" w:tplc="0C09000F" w:tentative="1">
      <w:start w:val="1"/>
      <w:numFmt w:val="decimal"/>
      <w:lvlText w:val="%4."/>
      <w:lvlJc w:val="left"/>
      <w:pPr>
        <w:ind w:left="2662" w:hanging="360"/>
      </w:pPr>
      <w:rPr>
        <w:rFonts w:cs="Times New Roman"/>
      </w:rPr>
    </w:lvl>
    <w:lvl w:ilvl="4" w:tplc="0C090019" w:tentative="1">
      <w:start w:val="1"/>
      <w:numFmt w:val="lowerLetter"/>
      <w:lvlText w:val="%5."/>
      <w:lvlJc w:val="left"/>
      <w:pPr>
        <w:ind w:left="3382" w:hanging="360"/>
      </w:pPr>
      <w:rPr>
        <w:rFonts w:cs="Times New Roman"/>
      </w:rPr>
    </w:lvl>
    <w:lvl w:ilvl="5" w:tplc="0C09001B" w:tentative="1">
      <w:start w:val="1"/>
      <w:numFmt w:val="lowerRoman"/>
      <w:lvlText w:val="%6."/>
      <w:lvlJc w:val="right"/>
      <w:pPr>
        <w:ind w:left="4102" w:hanging="180"/>
      </w:pPr>
      <w:rPr>
        <w:rFonts w:cs="Times New Roman"/>
      </w:rPr>
    </w:lvl>
    <w:lvl w:ilvl="6" w:tplc="0C09000F" w:tentative="1">
      <w:start w:val="1"/>
      <w:numFmt w:val="decimal"/>
      <w:lvlText w:val="%7."/>
      <w:lvlJc w:val="left"/>
      <w:pPr>
        <w:ind w:left="4822" w:hanging="360"/>
      </w:pPr>
      <w:rPr>
        <w:rFonts w:cs="Times New Roman"/>
      </w:rPr>
    </w:lvl>
    <w:lvl w:ilvl="7" w:tplc="0C090019" w:tentative="1">
      <w:start w:val="1"/>
      <w:numFmt w:val="lowerLetter"/>
      <w:lvlText w:val="%8."/>
      <w:lvlJc w:val="left"/>
      <w:pPr>
        <w:ind w:left="5542" w:hanging="360"/>
      </w:pPr>
      <w:rPr>
        <w:rFonts w:cs="Times New Roman"/>
      </w:rPr>
    </w:lvl>
    <w:lvl w:ilvl="8" w:tplc="0C09001B" w:tentative="1">
      <w:start w:val="1"/>
      <w:numFmt w:val="lowerRoman"/>
      <w:lvlText w:val="%9."/>
      <w:lvlJc w:val="right"/>
      <w:pPr>
        <w:ind w:left="6262" w:hanging="180"/>
      </w:pPr>
      <w:rPr>
        <w:rFonts w:cs="Times New Roman"/>
      </w:rPr>
    </w:lvl>
  </w:abstractNum>
  <w:abstractNum w:abstractNumId="13" w15:restartNumberingAfterBreak="0">
    <w:nsid w:val="55363467"/>
    <w:multiLevelType w:val="hybridMultilevel"/>
    <w:tmpl w:val="7C88FB14"/>
    <w:lvl w:ilvl="0" w:tplc="473ADDBE">
      <w:start w:val="1"/>
      <w:numFmt w:val="lowerLetter"/>
      <w:lvlText w:val="(%1)"/>
      <w:lvlJc w:val="left"/>
      <w:pPr>
        <w:ind w:left="720" w:hanging="360"/>
      </w:pPr>
      <w:rPr>
        <w:rFonts w:cs="Times New Roman" w:hint="default"/>
      </w:rPr>
    </w:lvl>
    <w:lvl w:ilvl="1" w:tplc="0C090019" w:tentative="1">
      <w:start w:val="1"/>
      <w:numFmt w:val="lowerLetter"/>
      <w:lvlText w:val="%2."/>
      <w:lvlJc w:val="left"/>
      <w:pPr>
        <w:ind w:left="1440" w:hanging="360"/>
      </w:pPr>
      <w:rPr>
        <w:rFonts w:cs="Times New Roman"/>
      </w:rPr>
    </w:lvl>
    <w:lvl w:ilvl="2" w:tplc="0C09001B" w:tentative="1">
      <w:start w:val="1"/>
      <w:numFmt w:val="lowerRoman"/>
      <w:lvlText w:val="%3."/>
      <w:lvlJc w:val="right"/>
      <w:pPr>
        <w:ind w:left="2160" w:hanging="180"/>
      </w:pPr>
      <w:rPr>
        <w:rFonts w:cs="Times New Roman"/>
      </w:rPr>
    </w:lvl>
    <w:lvl w:ilvl="3" w:tplc="0C09000F" w:tentative="1">
      <w:start w:val="1"/>
      <w:numFmt w:val="decimal"/>
      <w:lvlText w:val="%4."/>
      <w:lvlJc w:val="left"/>
      <w:pPr>
        <w:ind w:left="2880" w:hanging="360"/>
      </w:pPr>
      <w:rPr>
        <w:rFonts w:cs="Times New Roman"/>
      </w:rPr>
    </w:lvl>
    <w:lvl w:ilvl="4" w:tplc="0C090019" w:tentative="1">
      <w:start w:val="1"/>
      <w:numFmt w:val="lowerLetter"/>
      <w:lvlText w:val="%5."/>
      <w:lvlJc w:val="left"/>
      <w:pPr>
        <w:ind w:left="3600" w:hanging="360"/>
      </w:pPr>
      <w:rPr>
        <w:rFonts w:cs="Times New Roman"/>
      </w:rPr>
    </w:lvl>
    <w:lvl w:ilvl="5" w:tplc="0C09001B" w:tentative="1">
      <w:start w:val="1"/>
      <w:numFmt w:val="lowerRoman"/>
      <w:lvlText w:val="%6."/>
      <w:lvlJc w:val="right"/>
      <w:pPr>
        <w:ind w:left="4320" w:hanging="180"/>
      </w:pPr>
      <w:rPr>
        <w:rFonts w:cs="Times New Roman"/>
      </w:rPr>
    </w:lvl>
    <w:lvl w:ilvl="6" w:tplc="0C09000F" w:tentative="1">
      <w:start w:val="1"/>
      <w:numFmt w:val="decimal"/>
      <w:lvlText w:val="%7."/>
      <w:lvlJc w:val="left"/>
      <w:pPr>
        <w:ind w:left="5040" w:hanging="360"/>
      </w:pPr>
      <w:rPr>
        <w:rFonts w:cs="Times New Roman"/>
      </w:rPr>
    </w:lvl>
    <w:lvl w:ilvl="7" w:tplc="0C090019" w:tentative="1">
      <w:start w:val="1"/>
      <w:numFmt w:val="lowerLetter"/>
      <w:lvlText w:val="%8."/>
      <w:lvlJc w:val="left"/>
      <w:pPr>
        <w:ind w:left="5760" w:hanging="360"/>
      </w:pPr>
      <w:rPr>
        <w:rFonts w:cs="Times New Roman"/>
      </w:rPr>
    </w:lvl>
    <w:lvl w:ilvl="8" w:tplc="0C09001B" w:tentative="1">
      <w:start w:val="1"/>
      <w:numFmt w:val="lowerRoman"/>
      <w:lvlText w:val="%9."/>
      <w:lvlJc w:val="right"/>
      <w:pPr>
        <w:ind w:left="6480" w:hanging="180"/>
      </w:pPr>
      <w:rPr>
        <w:rFonts w:cs="Times New Roman"/>
      </w:rPr>
    </w:lvl>
  </w:abstractNum>
  <w:abstractNum w:abstractNumId="14" w15:restartNumberingAfterBreak="0">
    <w:nsid w:val="568318AC"/>
    <w:multiLevelType w:val="hybridMultilevel"/>
    <w:tmpl w:val="C26C47D8"/>
    <w:lvl w:ilvl="0" w:tplc="473ADDBE">
      <w:start w:val="1"/>
      <w:numFmt w:val="lowerLetter"/>
      <w:lvlText w:val="(%1)"/>
      <w:lvlJc w:val="left"/>
      <w:pPr>
        <w:ind w:left="502" w:hanging="360"/>
      </w:pPr>
      <w:rPr>
        <w:rFonts w:cs="Times New Roman" w:hint="default"/>
      </w:rPr>
    </w:lvl>
    <w:lvl w:ilvl="1" w:tplc="0C090019" w:tentative="1">
      <w:start w:val="1"/>
      <w:numFmt w:val="lowerLetter"/>
      <w:lvlText w:val="%2."/>
      <w:lvlJc w:val="left"/>
      <w:pPr>
        <w:ind w:left="1222" w:hanging="360"/>
      </w:pPr>
      <w:rPr>
        <w:rFonts w:cs="Times New Roman"/>
      </w:rPr>
    </w:lvl>
    <w:lvl w:ilvl="2" w:tplc="0C09001B" w:tentative="1">
      <w:start w:val="1"/>
      <w:numFmt w:val="lowerRoman"/>
      <w:lvlText w:val="%3."/>
      <w:lvlJc w:val="right"/>
      <w:pPr>
        <w:ind w:left="1942" w:hanging="180"/>
      </w:pPr>
      <w:rPr>
        <w:rFonts w:cs="Times New Roman"/>
      </w:rPr>
    </w:lvl>
    <w:lvl w:ilvl="3" w:tplc="0C09000F" w:tentative="1">
      <w:start w:val="1"/>
      <w:numFmt w:val="decimal"/>
      <w:lvlText w:val="%4."/>
      <w:lvlJc w:val="left"/>
      <w:pPr>
        <w:ind w:left="2662" w:hanging="360"/>
      </w:pPr>
      <w:rPr>
        <w:rFonts w:cs="Times New Roman"/>
      </w:rPr>
    </w:lvl>
    <w:lvl w:ilvl="4" w:tplc="0C090019" w:tentative="1">
      <w:start w:val="1"/>
      <w:numFmt w:val="lowerLetter"/>
      <w:lvlText w:val="%5."/>
      <w:lvlJc w:val="left"/>
      <w:pPr>
        <w:ind w:left="3382" w:hanging="360"/>
      </w:pPr>
      <w:rPr>
        <w:rFonts w:cs="Times New Roman"/>
      </w:rPr>
    </w:lvl>
    <w:lvl w:ilvl="5" w:tplc="0C09001B" w:tentative="1">
      <w:start w:val="1"/>
      <w:numFmt w:val="lowerRoman"/>
      <w:lvlText w:val="%6."/>
      <w:lvlJc w:val="right"/>
      <w:pPr>
        <w:ind w:left="4102" w:hanging="180"/>
      </w:pPr>
      <w:rPr>
        <w:rFonts w:cs="Times New Roman"/>
      </w:rPr>
    </w:lvl>
    <w:lvl w:ilvl="6" w:tplc="0C09000F" w:tentative="1">
      <w:start w:val="1"/>
      <w:numFmt w:val="decimal"/>
      <w:lvlText w:val="%7."/>
      <w:lvlJc w:val="left"/>
      <w:pPr>
        <w:ind w:left="4822" w:hanging="360"/>
      </w:pPr>
      <w:rPr>
        <w:rFonts w:cs="Times New Roman"/>
      </w:rPr>
    </w:lvl>
    <w:lvl w:ilvl="7" w:tplc="0C090019" w:tentative="1">
      <w:start w:val="1"/>
      <w:numFmt w:val="lowerLetter"/>
      <w:lvlText w:val="%8."/>
      <w:lvlJc w:val="left"/>
      <w:pPr>
        <w:ind w:left="5542" w:hanging="360"/>
      </w:pPr>
      <w:rPr>
        <w:rFonts w:cs="Times New Roman"/>
      </w:rPr>
    </w:lvl>
    <w:lvl w:ilvl="8" w:tplc="0C09001B" w:tentative="1">
      <w:start w:val="1"/>
      <w:numFmt w:val="lowerRoman"/>
      <w:lvlText w:val="%9."/>
      <w:lvlJc w:val="right"/>
      <w:pPr>
        <w:ind w:left="6262" w:hanging="180"/>
      </w:pPr>
      <w:rPr>
        <w:rFonts w:cs="Times New Roman"/>
      </w:rPr>
    </w:lvl>
  </w:abstractNum>
  <w:abstractNum w:abstractNumId="15" w15:restartNumberingAfterBreak="0">
    <w:nsid w:val="57180BDB"/>
    <w:multiLevelType w:val="hybridMultilevel"/>
    <w:tmpl w:val="021C47A8"/>
    <w:lvl w:ilvl="0" w:tplc="473ADDBE">
      <w:start w:val="1"/>
      <w:numFmt w:val="lowerLetter"/>
      <w:lvlText w:val="(%1)"/>
      <w:lvlJc w:val="left"/>
      <w:pPr>
        <w:tabs>
          <w:tab w:val="num" w:pos="720"/>
        </w:tabs>
        <w:ind w:left="720" w:hanging="360"/>
      </w:pPr>
      <w:rPr>
        <w:rFonts w:cs="Times New Roman" w:hint="default"/>
      </w:rPr>
    </w:lvl>
    <w:lvl w:ilvl="1" w:tplc="0C090003" w:tentative="1">
      <w:start w:val="1"/>
      <w:numFmt w:val="bullet"/>
      <w:lvlText w:val="o"/>
      <w:lvlJc w:val="left"/>
      <w:pPr>
        <w:tabs>
          <w:tab w:val="num" w:pos="1440"/>
        </w:tabs>
        <w:ind w:left="1440" w:hanging="360"/>
      </w:pPr>
      <w:rPr>
        <w:rFonts w:ascii="Courier New" w:hAnsi="Courier New" w:hint="default"/>
      </w:rPr>
    </w:lvl>
    <w:lvl w:ilvl="2" w:tplc="0C090005" w:tentative="1">
      <w:start w:val="1"/>
      <w:numFmt w:val="bullet"/>
      <w:lvlText w:val=""/>
      <w:lvlJc w:val="left"/>
      <w:pPr>
        <w:tabs>
          <w:tab w:val="num" w:pos="2160"/>
        </w:tabs>
        <w:ind w:left="2160" w:hanging="360"/>
      </w:pPr>
      <w:rPr>
        <w:rFonts w:ascii="Wingdings" w:hAnsi="Wingdings" w:hint="default"/>
      </w:rPr>
    </w:lvl>
    <w:lvl w:ilvl="3" w:tplc="0C090001" w:tentative="1">
      <w:start w:val="1"/>
      <w:numFmt w:val="bullet"/>
      <w:lvlText w:val=""/>
      <w:lvlJc w:val="left"/>
      <w:pPr>
        <w:tabs>
          <w:tab w:val="num" w:pos="2880"/>
        </w:tabs>
        <w:ind w:left="2880" w:hanging="360"/>
      </w:pPr>
      <w:rPr>
        <w:rFonts w:ascii="Symbol" w:hAnsi="Symbol" w:hint="default"/>
      </w:rPr>
    </w:lvl>
    <w:lvl w:ilvl="4" w:tplc="0C090003" w:tentative="1">
      <w:start w:val="1"/>
      <w:numFmt w:val="bullet"/>
      <w:lvlText w:val="o"/>
      <w:lvlJc w:val="left"/>
      <w:pPr>
        <w:tabs>
          <w:tab w:val="num" w:pos="3600"/>
        </w:tabs>
        <w:ind w:left="3600" w:hanging="360"/>
      </w:pPr>
      <w:rPr>
        <w:rFonts w:ascii="Courier New" w:hAnsi="Courier New" w:hint="default"/>
      </w:rPr>
    </w:lvl>
    <w:lvl w:ilvl="5" w:tplc="0C090005" w:tentative="1">
      <w:start w:val="1"/>
      <w:numFmt w:val="bullet"/>
      <w:lvlText w:val=""/>
      <w:lvlJc w:val="left"/>
      <w:pPr>
        <w:tabs>
          <w:tab w:val="num" w:pos="4320"/>
        </w:tabs>
        <w:ind w:left="4320" w:hanging="360"/>
      </w:pPr>
      <w:rPr>
        <w:rFonts w:ascii="Wingdings" w:hAnsi="Wingdings" w:hint="default"/>
      </w:rPr>
    </w:lvl>
    <w:lvl w:ilvl="6" w:tplc="0C090001" w:tentative="1">
      <w:start w:val="1"/>
      <w:numFmt w:val="bullet"/>
      <w:lvlText w:val=""/>
      <w:lvlJc w:val="left"/>
      <w:pPr>
        <w:tabs>
          <w:tab w:val="num" w:pos="5040"/>
        </w:tabs>
        <w:ind w:left="5040" w:hanging="360"/>
      </w:pPr>
      <w:rPr>
        <w:rFonts w:ascii="Symbol" w:hAnsi="Symbol" w:hint="default"/>
      </w:rPr>
    </w:lvl>
    <w:lvl w:ilvl="7" w:tplc="0C090003" w:tentative="1">
      <w:start w:val="1"/>
      <w:numFmt w:val="bullet"/>
      <w:lvlText w:val="o"/>
      <w:lvlJc w:val="left"/>
      <w:pPr>
        <w:tabs>
          <w:tab w:val="num" w:pos="5760"/>
        </w:tabs>
        <w:ind w:left="5760" w:hanging="360"/>
      </w:pPr>
      <w:rPr>
        <w:rFonts w:ascii="Courier New" w:hAnsi="Courier New" w:hint="default"/>
      </w:rPr>
    </w:lvl>
    <w:lvl w:ilvl="8" w:tplc="0C090005" w:tentative="1">
      <w:start w:val="1"/>
      <w:numFmt w:val="bullet"/>
      <w:lvlText w:val=""/>
      <w:lvlJc w:val="left"/>
      <w:pPr>
        <w:tabs>
          <w:tab w:val="num" w:pos="6480"/>
        </w:tabs>
        <w:ind w:left="6480" w:hanging="360"/>
      </w:pPr>
      <w:rPr>
        <w:rFonts w:ascii="Wingdings" w:hAnsi="Wingdings" w:hint="default"/>
      </w:rPr>
    </w:lvl>
  </w:abstractNum>
  <w:abstractNum w:abstractNumId="16" w15:restartNumberingAfterBreak="0">
    <w:nsid w:val="575E00AB"/>
    <w:multiLevelType w:val="hybridMultilevel"/>
    <w:tmpl w:val="8C261D1A"/>
    <w:lvl w:ilvl="0" w:tplc="C220D2B6">
      <w:start w:val="1"/>
      <w:numFmt w:val="decimal"/>
      <w:lvlText w:val="%1."/>
      <w:lvlJc w:val="left"/>
      <w:pPr>
        <w:ind w:left="1080" w:hanging="360"/>
      </w:pPr>
      <w:rPr>
        <w:b w:val="0"/>
      </w:rPr>
    </w:lvl>
    <w:lvl w:ilvl="1" w:tplc="0C090005">
      <w:start w:val="1"/>
      <w:numFmt w:val="bullet"/>
      <w:lvlText w:val=""/>
      <w:lvlJc w:val="left"/>
      <w:pPr>
        <w:ind w:left="1800" w:hanging="360"/>
      </w:pPr>
      <w:rPr>
        <w:rFonts w:ascii="Wingdings" w:hAnsi="Wingdings" w:hint="default"/>
      </w:rPr>
    </w:lvl>
    <w:lvl w:ilvl="2" w:tplc="0C09001B" w:tentative="1">
      <w:start w:val="1"/>
      <w:numFmt w:val="lowerRoman"/>
      <w:lvlText w:val="%3."/>
      <w:lvlJc w:val="right"/>
      <w:pPr>
        <w:ind w:left="2520" w:hanging="180"/>
      </w:pPr>
    </w:lvl>
    <w:lvl w:ilvl="3" w:tplc="0C09000F" w:tentative="1">
      <w:start w:val="1"/>
      <w:numFmt w:val="decimal"/>
      <w:lvlText w:val="%4."/>
      <w:lvlJc w:val="left"/>
      <w:pPr>
        <w:ind w:left="3240" w:hanging="360"/>
      </w:pPr>
    </w:lvl>
    <w:lvl w:ilvl="4" w:tplc="0C090019" w:tentative="1">
      <w:start w:val="1"/>
      <w:numFmt w:val="lowerLetter"/>
      <w:lvlText w:val="%5."/>
      <w:lvlJc w:val="left"/>
      <w:pPr>
        <w:ind w:left="3960" w:hanging="360"/>
      </w:pPr>
    </w:lvl>
    <w:lvl w:ilvl="5" w:tplc="0C09001B" w:tentative="1">
      <w:start w:val="1"/>
      <w:numFmt w:val="lowerRoman"/>
      <w:lvlText w:val="%6."/>
      <w:lvlJc w:val="right"/>
      <w:pPr>
        <w:ind w:left="4680" w:hanging="180"/>
      </w:pPr>
    </w:lvl>
    <w:lvl w:ilvl="6" w:tplc="0C09000F" w:tentative="1">
      <w:start w:val="1"/>
      <w:numFmt w:val="decimal"/>
      <w:lvlText w:val="%7."/>
      <w:lvlJc w:val="left"/>
      <w:pPr>
        <w:ind w:left="5400" w:hanging="360"/>
      </w:pPr>
    </w:lvl>
    <w:lvl w:ilvl="7" w:tplc="0C090019" w:tentative="1">
      <w:start w:val="1"/>
      <w:numFmt w:val="lowerLetter"/>
      <w:lvlText w:val="%8."/>
      <w:lvlJc w:val="left"/>
      <w:pPr>
        <w:ind w:left="6120" w:hanging="360"/>
      </w:pPr>
    </w:lvl>
    <w:lvl w:ilvl="8" w:tplc="0C09001B" w:tentative="1">
      <w:start w:val="1"/>
      <w:numFmt w:val="lowerRoman"/>
      <w:lvlText w:val="%9."/>
      <w:lvlJc w:val="right"/>
      <w:pPr>
        <w:ind w:left="6840" w:hanging="180"/>
      </w:pPr>
    </w:lvl>
  </w:abstractNum>
  <w:abstractNum w:abstractNumId="17" w15:restartNumberingAfterBreak="0">
    <w:nsid w:val="5E6A53D1"/>
    <w:multiLevelType w:val="hybridMultilevel"/>
    <w:tmpl w:val="EFB21512"/>
    <w:lvl w:ilvl="0" w:tplc="91B2DDA0">
      <w:start w:val="1"/>
      <w:numFmt w:val="lowerLetter"/>
      <w:pStyle w:val="AlphaList"/>
      <w:lvlText w:val="%1)"/>
      <w:lvlJc w:val="left"/>
      <w:pPr>
        <w:ind w:left="1070" w:hanging="360"/>
      </w:pPr>
      <w:rPr>
        <w:rFonts w:cs="Times New Roman"/>
      </w:rPr>
    </w:lvl>
    <w:lvl w:ilvl="1" w:tplc="0C090019" w:tentative="1">
      <w:start w:val="1"/>
      <w:numFmt w:val="lowerLetter"/>
      <w:lvlText w:val="%2."/>
      <w:lvlJc w:val="left"/>
      <w:pPr>
        <w:ind w:left="1790" w:hanging="360"/>
      </w:pPr>
      <w:rPr>
        <w:rFonts w:cs="Times New Roman"/>
      </w:rPr>
    </w:lvl>
    <w:lvl w:ilvl="2" w:tplc="0C09001B" w:tentative="1">
      <w:start w:val="1"/>
      <w:numFmt w:val="lowerRoman"/>
      <w:lvlText w:val="%3."/>
      <w:lvlJc w:val="right"/>
      <w:pPr>
        <w:ind w:left="2510" w:hanging="180"/>
      </w:pPr>
      <w:rPr>
        <w:rFonts w:cs="Times New Roman"/>
      </w:rPr>
    </w:lvl>
    <w:lvl w:ilvl="3" w:tplc="0C09000F" w:tentative="1">
      <w:start w:val="1"/>
      <w:numFmt w:val="decimal"/>
      <w:lvlText w:val="%4."/>
      <w:lvlJc w:val="left"/>
      <w:pPr>
        <w:ind w:left="3230" w:hanging="360"/>
      </w:pPr>
      <w:rPr>
        <w:rFonts w:cs="Times New Roman"/>
      </w:rPr>
    </w:lvl>
    <w:lvl w:ilvl="4" w:tplc="0C090019" w:tentative="1">
      <w:start w:val="1"/>
      <w:numFmt w:val="lowerLetter"/>
      <w:lvlText w:val="%5."/>
      <w:lvlJc w:val="left"/>
      <w:pPr>
        <w:ind w:left="3950" w:hanging="360"/>
      </w:pPr>
      <w:rPr>
        <w:rFonts w:cs="Times New Roman"/>
      </w:rPr>
    </w:lvl>
    <w:lvl w:ilvl="5" w:tplc="0C09001B" w:tentative="1">
      <w:start w:val="1"/>
      <w:numFmt w:val="lowerRoman"/>
      <w:lvlText w:val="%6."/>
      <w:lvlJc w:val="right"/>
      <w:pPr>
        <w:ind w:left="4670" w:hanging="180"/>
      </w:pPr>
      <w:rPr>
        <w:rFonts w:cs="Times New Roman"/>
      </w:rPr>
    </w:lvl>
    <w:lvl w:ilvl="6" w:tplc="0C09000F" w:tentative="1">
      <w:start w:val="1"/>
      <w:numFmt w:val="decimal"/>
      <w:lvlText w:val="%7."/>
      <w:lvlJc w:val="left"/>
      <w:pPr>
        <w:ind w:left="5390" w:hanging="360"/>
      </w:pPr>
      <w:rPr>
        <w:rFonts w:cs="Times New Roman"/>
      </w:rPr>
    </w:lvl>
    <w:lvl w:ilvl="7" w:tplc="0C090019" w:tentative="1">
      <w:start w:val="1"/>
      <w:numFmt w:val="lowerLetter"/>
      <w:lvlText w:val="%8."/>
      <w:lvlJc w:val="left"/>
      <w:pPr>
        <w:ind w:left="6110" w:hanging="360"/>
      </w:pPr>
      <w:rPr>
        <w:rFonts w:cs="Times New Roman"/>
      </w:rPr>
    </w:lvl>
    <w:lvl w:ilvl="8" w:tplc="0C09001B" w:tentative="1">
      <w:start w:val="1"/>
      <w:numFmt w:val="lowerRoman"/>
      <w:lvlText w:val="%9."/>
      <w:lvlJc w:val="right"/>
      <w:pPr>
        <w:ind w:left="6830" w:hanging="180"/>
      </w:pPr>
      <w:rPr>
        <w:rFonts w:cs="Times New Roman"/>
      </w:rPr>
    </w:lvl>
  </w:abstractNum>
  <w:abstractNum w:abstractNumId="18" w15:restartNumberingAfterBreak="0">
    <w:nsid w:val="5F0E568E"/>
    <w:multiLevelType w:val="hybridMultilevel"/>
    <w:tmpl w:val="C26C47D8"/>
    <w:lvl w:ilvl="0" w:tplc="473ADDBE">
      <w:start w:val="1"/>
      <w:numFmt w:val="lowerLetter"/>
      <w:lvlText w:val="(%1)"/>
      <w:lvlJc w:val="left"/>
      <w:pPr>
        <w:ind w:left="502" w:hanging="360"/>
      </w:pPr>
      <w:rPr>
        <w:rFonts w:cs="Times New Roman" w:hint="default"/>
      </w:rPr>
    </w:lvl>
    <w:lvl w:ilvl="1" w:tplc="0C090019" w:tentative="1">
      <w:start w:val="1"/>
      <w:numFmt w:val="lowerLetter"/>
      <w:lvlText w:val="%2."/>
      <w:lvlJc w:val="left"/>
      <w:pPr>
        <w:ind w:left="1222" w:hanging="360"/>
      </w:pPr>
      <w:rPr>
        <w:rFonts w:cs="Times New Roman"/>
      </w:rPr>
    </w:lvl>
    <w:lvl w:ilvl="2" w:tplc="0C09001B" w:tentative="1">
      <w:start w:val="1"/>
      <w:numFmt w:val="lowerRoman"/>
      <w:lvlText w:val="%3."/>
      <w:lvlJc w:val="right"/>
      <w:pPr>
        <w:ind w:left="1942" w:hanging="180"/>
      </w:pPr>
      <w:rPr>
        <w:rFonts w:cs="Times New Roman"/>
      </w:rPr>
    </w:lvl>
    <w:lvl w:ilvl="3" w:tplc="0C09000F" w:tentative="1">
      <w:start w:val="1"/>
      <w:numFmt w:val="decimal"/>
      <w:lvlText w:val="%4."/>
      <w:lvlJc w:val="left"/>
      <w:pPr>
        <w:ind w:left="2662" w:hanging="360"/>
      </w:pPr>
      <w:rPr>
        <w:rFonts w:cs="Times New Roman"/>
      </w:rPr>
    </w:lvl>
    <w:lvl w:ilvl="4" w:tplc="0C090019" w:tentative="1">
      <w:start w:val="1"/>
      <w:numFmt w:val="lowerLetter"/>
      <w:lvlText w:val="%5."/>
      <w:lvlJc w:val="left"/>
      <w:pPr>
        <w:ind w:left="3382" w:hanging="360"/>
      </w:pPr>
      <w:rPr>
        <w:rFonts w:cs="Times New Roman"/>
      </w:rPr>
    </w:lvl>
    <w:lvl w:ilvl="5" w:tplc="0C09001B" w:tentative="1">
      <w:start w:val="1"/>
      <w:numFmt w:val="lowerRoman"/>
      <w:lvlText w:val="%6."/>
      <w:lvlJc w:val="right"/>
      <w:pPr>
        <w:ind w:left="4102" w:hanging="180"/>
      </w:pPr>
      <w:rPr>
        <w:rFonts w:cs="Times New Roman"/>
      </w:rPr>
    </w:lvl>
    <w:lvl w:ilvl="6" w:tplc="0C09000F" w:tentative="1">
      <w:start w:val="1"/>
      <w:numFmt w:val="decimal"/>
      <w:lvlText w:val="%7."/>
      <w:lvlJc w:val="left"/>
      <w:pPr>
        <w:ind w:left="4822" w:hanging="360"/>
      </w:pPr>
      <w:rPr>
        <w:rFonts w:cs="Times New Roman"/>
      </w:rPr>
    </w:lvl>
    <w:lvl w:ilvl="7" w:tplc="0C090019" w:tentative="1">
      <w:start w:val="1"/>
      <w:numFmt w:val="lowerLetter"/>
      <w:lvlText w:val="%8."/>
      <w:lvlJc w:val="left"/>
      <w:pPr>
        <w:ind w:left="5542" w:hanging="360"/>
      </w:pPr>
      <w:rPr>
        <w:rFonts w:cs="Times New Roman"/>
      </w:rPr>
    </w:lvl>
    <w:lvl w:ilvl="8" w:tplc="0C09001B" w:tentative="1">
      <w:start w:val="1"/>
      <w:numFmt w:val="lowerRoman"/>
      <w:lvlText w:val="%9."/>
      <w:lvlJc w:val="right"/>
      <w:pPr>
        <w:ind w:left="6262" w:hanging="180"/>
      </w:pPr>
      <w:rPr>
        <w:rFonts w:cs="Times New Roman"/>
      </w:rPr>
    </w:lvl>
  </w:abstractNum>
  <w:abstractNum w:abstractNumId="19" w15:restartNumberingAfterBreak="0">
    <w:nsid w:val="6B920B83"/>
    <w:multiLevelType w:val="hybridMultilevel"/>
    <w:tmpl w:val="7C88FB14"/>
    <w:lvl w:ilvl="0" w:tplc="473ADDBE">
      <w:start w:val="1"/>
      <w:numFmt w:val="lowerLetter"/>
      <w:lvlText w:val="(%1)"/>
      <w:lvlJc w:val="left"/>
      <w:pPr>
        <w:ind w:left="720" w:hanging="360"/>
      </w:pPr>
      <w:rPr>
        <w:rFonts w:cs="Times New Roman" w:hint="default"/>
      </w:rPr>
    </w:lvl>
    <w:lvl w:ilvl="1" w:tplc="0C090019" w:tentative="1">
      <w:start w:val="1"/>
      <w:numFmt w:val="lowerLetter"/>
      <w:lvlText w:val="%2."/>
      <w:lvlJc w:val="left"/>
      <w:pPr>
        <w:ind w:left="1440" w:hanging="360"/>
      </w:pPr>
      <w:rPr>
        <w:rFonts w:cs="Times New Roman"/>
      </w:rPr>
    </w:lvl>
    <w:lvl w:ilvl="2" w:tplc="0C09001B" w:tentative="1">
      <w:start w:val="1"/>
      <w:numFmt w:val="lowerRoman"/>
      <w:lvlText w:val="%3."/>
      <w:lvlJc w:val="right"/>
      <w:pPr>
        <w:ind w:left="2160" w:hanging="180"/>
      </w:pPr>
      <w:rPr>
        <w:rFonts w:cs="Times New Roman"/>
      </w:rPr>
    </w:lvl>
    <w:lvl w:ilvl="3" w:tplc="0C09000F" w:tentative="1">
      <w:start w:val="1"/>
      <w:numFmt w:val="decimal"/>
      <w:lvlText w:val="%4."/>
      <w:lvlJc w:val="left"/>
      <w:pPr>
        <w:ind w:left="2880" w:hanging="360"/>
      </w:pPr>
      <w:rPr>
        <w:rFonts w:cs="Times New Roman"/>
      </w:rPr>
    </w:lvl>
    <w:lvl w:ilvl="4" w:tplc="0C090019" w:tentative="1">
      <w:start w:val="1"/>
      <w:numFmt w:val="lowerLetter"/>
      <w:lvlText w:val="%5."/>
      <w:lvlJc w:val="left"/>
      <w:pPr>
        <w:ind w:left="3600" w:hanging="360"/>
      </w:pPr>
      <w:rPr>
        <w:rFonts w:cs="Times New Roman"/>
      </w:rPr>
    </w:lvl>
    <w:lvl w:ilvl="5" w:tplc="0C09001B" w:tentative="1">
      <w:start w:val="1"/>
      <w:numFmt w:val="lowerRoman"/>
      <w:lvlText w:val="%6."/>
      <w:lvlJc w:val="right"/>
      <w:pPr>
        <w:ind w:left="4320" w:hanging="180"/>
      </w:pPr>
      <w:rPr>
        <w:rFonts w:cs="Times New Roman"/>
      </w:rPr>
    </w:lvl>
    <w:lvl w:ilvl="6" w:tplc="0C09000F" w:tentative="1">
      <w:start w:val="1"/>
      <w:numFmt w:val="decimal"/>
      <w:lvlText w:val="%7."/>
      <w:lvlJc w:val="left"/>
      <w:pPr>
        <w:ind w:left="5040" w:hanging="360"/>
      </w:pPr>
      <w:rPr>
        <w:rFonts w:cs="Times New Roman"/>
      </w:rPr>
    </w:lvl>
    <w:lvl w:ilvl="7" w:tplc="0C090019" w:tentative="1">
      <w:start w:val="1"/>
      <w:numFmt w:val="lowerLetter"/>
      <w:lvlText w:val="%8."/>
      <w:lvlJc w:val="left"/>
      <w:pPr>
        <w:ind w:left="5760" w:hanging="360"/>
      </w:pPr>
      <w:rPr>
        <w:rFonts w:cs="Times New Roman"/>
      </w:rPr>
    </w:lvl>
    <w:lvl w:ilvl="8" w:tplc="0C09001B" w:tentative="1">
      <w:start w:val="1"/>
      <w:numFmt w:val="lowerRoman"/>
      <w:lvlText w:val="%9."/>
      <w:lvlJc w:val="right"/>
      <w:pPr>
        <w:ind w:left="6480" w:hanging="180"/>
      </w:pPr>
      <w:rPr>
        <w:rFonts w:cs="Times New Roman"/>
      </w:rPr>
    </w:lvl>
  </w:abstractNum>
  <w:abstractNum w:abstractNumId="20" w15:restartNumberingAfterBreak="0">
    <w:nsid w:val="72D11BEF"/>
    <w:multiLevelType w:val="hybridMultilevel"/>
    <w:tmpl w:val="A94C45EC"/>
    <w:lvl w:ilvl="0" w:tplc="2E560574">
      <w:start w:val="1"/>
      <w:numFmt w:val="decimal"/>
      <w:pStyle w:val="Chapternumber"/>
      <w:lvlText w:val="%1"/>
      <w:lvlJc w:val="left"/>
      <w:pPr>
        <w:ind w:left="360" w:hanging="360"/>
      </w:pPr>
      <w:rPr>
        <w:rFonts w:cs="Times New Roman" w:hint="default"/>
      </w:rPr>
    </w:lvl>
    <w:lvl w:ilvl="1" w:tplc="04090019" w:tentative="1">
      <w:start w:val="1"/>
      <w:numFmt w:val="lowerLetter"/>
      <w:lvlText w:val="%2."/>
      <w:lvlJc w:val="left"/>
      <w:pPr>
        <w:ind w:left="1440" w:hanging="360"/>
      </w:pPr>
      <w:rPr>
        <w:rFonts w:cs="Times New Roman"/>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21" w15:restartNumberingAfterBreak="0">
    <w:nsid w:val="73A12551"/>
    <w:multiLevelType w:val="hybridMultilevel"/>
    <w:tmpl w:val="F77CF26C"/>
    <w:lvl w:ilvl="0" w:tplc="9F761A64">
      <w:start w:val="1"/>
      <w:numFmt w:val="lowerRoman"/>
      <w:pStyle w:val="Romannumerals2ndindent"/>
      <w:lvlText w:val="%1."/>
      <w:lvlJc w:val="right"/>
      <w:pPr>
        <w:ind w:left="1637" w:hanging="360"/>
      </w:pPr>
      <w:rPr>
        <w:rFonts w:cs="Times New Roman"/>
        <w:color w:val="auto"/>
      </w:rPr>
    </w:lvl>
    <w:lvl w:ilvl="1" w:tplc="0C090019" w:tentative="1">
      <w:start w:val="1"/>
      <w:numFmt w:val="lowerLetter"/>
      <w:lvlText w:val="%2."/>
      <w:lvlJc w:val="left"/>
      <w:pPr>
        <w:ind w:left="2880" w:hanging="360"/>
      </w:pPr>
      <w:rPr>
        <w:rFonts w:cs="Times New Roman"/>
      </w:rPr>
    </w:lvl>
    <w:lvl w:ilvl="2" w:tplc="0C09001B" w:tentative="1">
      <w:start w:val="1"/>
      <w:numFmt w:val="lowerRoman"/>
      <w:lvlText w:val="%3."/>
      <w:lvlJc w:val="right"/>
      <w:pPr>
        <w:ind w:left="3600" w:hanging="180"/>
      </w:pPr>
      <w:rPr>
        <w:rFonts w:cs="Times New Roman"/>
      </w:rPr>
    </w:lvl>
    <w:lvl w:ilvl="3" w:tplc="0C09000F" w:tentative="1">
      <w:start w:val="1"/>
      <w:numFmt w:val="decimal"/>
      <w:lvlText w:val="%4."/>
      <w:lvlJc w:val="left"/>
      <w:pPr>
        <w:ind w:left="4320" w:hanging="360"/>
      </w:pPr>
      <w:rPr>
        <w:rFonts w:cs="Times New Roman"/>
      </w:rPr>
    </w:lvl>
    <w:lvl w:ilvl="4" w:tplc="0C090019" w:tentative="1">
      <w:start w:val="1"/>
      <w:numFmt w:val="lowerLetter"/>
      <w:lvlText w:val="%5."/>
      <w:lvlJc w:val="left"/>
      <w:pPr>
        <w:ind w:left="5040" w:hanging="360"/>
      </w:pPr>
      <w:rPr>
        <w:rFonts w:cs="Times New Roman"/>
      </w:rPr>
    </w:lvl>
    <w:lvl w:ilvl="5" w:tplc="0C09001B" w:tentative="1">
      <w:start w:val="1"/>
      <w:numFmt w:val="lowerRoman"/>
      <w:lvlText w:val="%6."/>
      <w:lvlJc w:val="right"/>
      <w:pPr>
        <w:ind w:left="5760" w:hanging="180"/>
      </w:pPr>
      <w:rPr>
        <w:rFonts w:cs="Times New Roman"/>
      </w:rPr>
    </w:lvl>
    <w:lvl w:ilvl="6" w:tplc="0C09000F" w:tentative="1">
      <w:start w:val="1"/>
      <w:numFmt w:val="decimal"/>
      <w:lvlText w:val="%7."/>
      <w:lvlJc w:val="left"/>
      <w:pPr>
        <w:ind w:left="6480" w:hanging="360"/>
      </w:pPr>
      <w:rPr>
        <w:rFonts w:cs="Times New Roman"/>
      </w:rPr>
    </w:lvl>
    <w:lvl w:ilvl="7" w:tplc="0C090019" w:tentative="1">
      <w:start w:val="1"/>
      <w:numFmt w:val="lowerLetter"/>
      <w:lvlText w:val="%8."/>
      <w:lvlJc w:val="left"/>
      <w:pPr>
        <w:ind w:left="7200" w:hanging="360"/>
      </w:pPr>
      <w:rPr>
        <w:rFonts w:cs="Times New Roman"/>
      </w:rPr>
    </w:lvl>
    <w:lvl w:ilvl="8" w:tplc="0C09001B" w:tentative="1">
      <w:start w:val="1"/>
      <w:numFmt w:val="lowerRoman"/>
      <w:lvlText w:val="%9."/>
      <w:lvlJc w:val="right"/>
      <w:pPr>
        <w:ind w:left="7920" w:hanging="180"/>
      </w:pPr>
      <w:rPr>
        <w:rFonts w:cs="Times New Roman"/>
      </w:rPr>
    </w:lvl>
  </w:abstractNum>
  <w:abstractNum w:abstractNumId="22" w15:restartNumberingAfterBreak="0">
    <w:nsid w:val="7477512D"/>
    <w:multiLevelType w:val="hybridMultilevel"/>
    <w:tmpl w:val="F2320C18"/>
    <w:lvl w:ilvl="0" w:tplc="06880CDE">
      <w:start w:val="153"/>
      <w:numFmt w:val="decimal"/>
      <w:lvlText w:val="%1."/>
      <w:lvlJc w:val="left"/>
      <w:pPr>
        <w:ind w:left="1080" w:hanging="360"/>
      </w:pPr>
      <w:rPr>
        <w:rFonts w:hint="default"/>
        <w:b w:val="0"/>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3" w15:restartNumberingAfterBreak="0">
    <w:nsid w:val="7AD804F2"/>
    <w:multiLevelType w:val="multilevel"/>
    <w:tmpl w:val="441EB4DC"/>
    <w:lvl w:ilvl="0">
      <w:start w:val="1"/>
      <w:numFmt w:val="decimal"/>
      <w:lvlText w:val="%1."/>
      <w:lvlJc w:val="left"/>
      <w:pPr>
        <w:ind w:left="360" w:hanging="360"/>
      </w:pPr>
    </w:lvl>
    <w:lvl w:ilvl="1">
      <w:start w:val="1"/>
      <w:numFmt w:val="decimal"/>
      <w:pStyle w:val="G3"/>
      <w:lvlText w:val="%1.%2."/>
      <w:lvlJc w:val="left"/>
      <w:pPr>
        <w:ind w:left="1000" w:hanging="432"/>
      </w:pPr>
      <w:rPr>
        <w:sz w:val="24"/>
        <w:szCs w:val="24"/>
      </w:r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num w:numId="1" w16cid:durableId="1818718085">
    <w:abstractNumId w:val="9"/>
    <w:lvlOverride w:ilvl="0">
      <w:lvl w:ilvl="0">
        <w:start w:val="1"/>
        <w:numFmt w:val="decimal"/>
        <w:lvlText w:val="%1."/>
        <w:lvlJc w:val="left"/>
        <w:pPr>
          <w:tabs>
            <w:tab w:val="num" w:pos="567"/>
          </w:tabs>
          <w:ind w:left="567" w:hanging="567"/>
        </w:pPr>
        <w:rPr>
          <w:rFonts w:cs="Times New Roman" w:hint="default"/>
        </w:rPr>
      </w:lvl>
    </w:lvlOverride>
    <w:lvlOverride w:ilvl="1">
      <w:lvl w:ilvl="1">
        <w:start w:val="1"/>
        <w:numFmt w:val="decimal"/>
        <w:lvlText w:val="%1.%2"/>
        <w:lvlJc w:val="left"/>
        <w:pPr>
          <w:tabs>
            <w:tab w:val="num" w:pos="737"/>
          </w:tabs>
          <w:ind w:left="737" w:hanging="737"/>
        </w:pPr>
        <w:rPr>
          <w:rFonts w:cs="Times New Roman" w:hint="default"/>
        </w:rPr>
      </w:lvl>
    </w:lvlOverride>
    <w:lvlOverride w:ilvl="2">
      <w:lvl w:ilvl="2">
        <w:start w:val="1"/>
        <w:numFmt w:val="decimal"/>
        <w:lvlText w:val="1.%3"/>
        <w:lvlJc w:val="left"/>
        <w:pPr>
          <w:tabs>
            <w:tab w:val="num" w:pos="737"/>
          </w:tabs>
          <w:ind w:left="737" w:hanging="737"/>
        </w:pPr>
        <w:rPr>
          <w:rFonts w:cs="Times New Roman" w:hint="default"/>
        </w:rPr>
      </w:lvl>
    </w:lvlOverride>
    <w:lvlOverride w:ilvl="3">
      <w:lvl w:ilvl="3">
        <w:start w:val="1"/>
        <w:numFmt w:val="decimal"/>
        <w:lvlRestart w:val="0"/>
        <w:lvlText w:val="%1.%4"/>
        <w:lvlJc w:val="left"/>
        <w:pPr>
          <w:tabs>
            <w:tab w:val="num" w:pos="567"/>
          </w:tabs>
          <w:ind w:left="567" w:hanging="567"/>
        </w:pPr>
        <w:rPr>
          <w:rFonts w:cs="Times New Roman" w:hint="default"/>
          <w:b/>
          <w:i w:val="0"/>
        </w:rPr>
      </w:lvl>
    </w:lvlOverride>
    <w:lvlOverride w:ilvl="4">
      <w:lvl w:ilvl="4">
        <w:start w:val="1"/>
        <w:numFmt w:val="lowerLetter"/>
        <w:pStyle w:val="Numberedpara2ndindent"/>
        <w:lvlText w:val="%5."/>
        <w:lvlJc w:val="left"/>
        <w:pPr>
          <w:tabs>
            <w:tab w:val="num" w:pos="851"/>
          </w:tabs>
          <w:ind w:left="851" w:hanging="284"/>
        </w:pPr>
        <w:rPr>
          <w:rFonts w:cs="Times New Roman" w:hint="default"/>
        </w:rPr>
      </w:lvl>
    </w:lvlOverride>
    <w:lvlOverride w:ilvl="5">
      <w:lvl w:ilvl="5">
        <w:start w:val="1"/>
        <w:numFmt w:val="lowerRoman"/>
        <w:pStyle w:val="Numberedpara3rdindent"/>
        <w:lvlText w:val="%6."/>
        <w:lvlJc w:val="left"/>
        <w:pPr>
          <w:tabs>
            <w:tab w:val="num" w:pos="1134"/>
          </w:tabs>
          <w:ind w:left="1134" w:hanging="283"/>
        </w:pPr>
        <w:rPr>
          <w:rFonts w:cs="Times New Roman" w:hint="default"/>
        </w:rPr>
      </w:lvl>
    </w:lvlOverride>
    <w:lvlOverride w:ilvl="6">
      <w:lvl w:ilvl="6">
        <w:start w:val="1"/>
        <w:numFmt w:val="decimal"/>
        <w:lvlRestart w:val="0"/>
        <w:pStyle w:val="Figuretitle"/>
        <w:suff w:val="space"/>
        <w:lvlText w:val="Figure %7:"/>
        <w:lvlJc w:val="left"/>
        <w:rPr>
          <w:rFonts w:cs="Times New Roman" w:hint="default"/>
        </w:rPr>
      </w:lvl>
    </w:lvlOverride>
    <w:lvlOverride w:ilvl="7">
      <w:lvl w:ilvl="7">
        <w:start w:val="1"/>
        <w:numFmt w:val="decimal"/>
        <w:lvlRestart w:val="0"/>
        <w:pStyle w:val="Notetitle"/>
        <w:suff w:val="space"/>
        <w:lvlText w:val="Note %8:"/>
        <w:lvlJc w:val="left"/>
        <w:rPr>
          <w:rFonts w:cs="Times New Roman" w:hint="default"/>
        </w:rPr>
      </w:lvl>
    </w:lvlOverride>
    <w:lvlOverride w:ilvl="8">
      <w:lvl w:ilvl="8">
        <w:start w:val="1"/>
        <w:numFmt w:val="decimal"/>
        <w:lvlRestart w:val="0"/>
        <w:pStyle w:val="Tabletitle"/>
        <w:suff w:val="space"/>
        <w:lvlText w:val="Table %1.%9:"/>
        <w:lvlJc w:val="left"/>
        <w:rPr>
          <w:rFonts w:cs="Times New Roman" w:hint="default"/>
        </w:rPr>
      </w:lvl>
    </w:lvlOverride>
  </w:num>
  <w:num w:numId="2" w16cid:durableId="1060127397">
    <w:abstractNumId w:val="20"/>
  </w:num>
  <w:num w:numId="3" w16cid:durableId="549801103">
    <w:abstractNumId w:val="4"/>
  </w:num>
  <w:num w:numId="4" w16cid:durableId="1319991459">
    <w:abstractNumId w:val="21"/>
  </w:num>
  <w:num w:numId="5" w16cid:durableId="1675262684">
    <w:abstractNumId w:val="17"/>
  </w:num>
  <w:num w:numId="6" w16cid:durableId="497233924">
    <w:abstractNumId w:val="1"/>
  </w:num>
  <w:num w:numId="7" w16cid:durableId="1529024080">
    <w:abstractNumId w:val="7"/>
  </w:num>
  <w:num w:numId="8" w16cid:durableId="1830514180">
    <w:abstractNumId w:val="9"/>
  </w:num>
  <w:num w:numId="9" w16cid:durableId="1858807269">
    <w:abstractNumId w:val="14"/>
  </w:num>
  <w:num w:numId="10" w16cid:durableId="499581778">
    <w:abstractNumId w:val="18"/>
  </w:num>
  <w:num w:numId="11" w16cid:durableId="73823894">
    <w:abstractNumId w:val="3"/>
  </w:num>
  <w:num w:numId="12" w16cid:durableId="99957887">
    <w:abstractNumId w:val="6"/>
  </w:num>
  <w:num w:numId="13" w16cid:durableId="1991135042">
    <w:abstractNumId w:val="13"/>
  </w:num>
  <w:num w:numId="14" w16cid:durableId="1060444539">
    <w:abstractNumId w:val="19"/>
  </w:num>
  <w:num w:numId="15" w16cid:durableId="1215045724">
    <w:abstractNumId w:val="5"/>
  </w:num>
  <w:num w:numId="16" w16cid:durableId="1523740691">
    <w:abstractNumId w:val="2"/>
  </w:num>
  <w:num w:numId="17" w16cid:durableId="1429693550">
    <w:abstractNumId w:val="23"/>
  </w:num>
  <w:num w:numId="18" w16cid:durableId="857306149">
    <w:abstractNumId w:val="10"/>
  </w:num>
  <w:num w:numId="19" w16cid:durableId="1570463641">
    <w:abstractNumId w:val="12"/>
  </w:num>
  <w:num w:numId="20" w16cid:durableId="1789352153">
    <w:abstractNumId w:val="0"/>
  </w:num>
  <w:num w:numId="21" w16cid:durableId="59719069">
    <w:abstractNumId w:val="8"/>
  </w:num>
  <w:num w:numId="22" w16cid:durableId="1744448501">
    <w:abstractNumId w:val="1"/>
  </w:num>
  <w:num w:numId="23" w16cid:durableId="1897159733">
    <w:abstractNumId w:val="1"/>
  </w:num>
  <w:num w:numId="24" w16cid:durableId="121189204">
    <w:abstractNumId w:val="1"/>
  </w:num>
  <w:num w:numId="25" w16cid:durableId="722288817">
    <w:abstractNumId w:val="1"/>
  </w:num>
  <w:num w:numId="26" w16cid:durableId="568002384">
    <w:abstractNumId w:val="16"/>
  </w:num>
  <w:num w:numId="27" w16cid:durableId="1558206034">
    <w:abstractNumId w:val="1"/>
  </w:num>
  <w:num w:numId="28" w16cid:durableId="739331380">
    <w:abstractNumId w:val="1"/>
  </w:num>
  <w:num w:numId="29" w16cid:durableId="1554855207">
    <w:abstractNumId w:val="1"/>
  </w:num>
  <w:num w:numId="30" w16cid:durableId="21715786">
    <w:abstractNumId w:val="1"/>
  </w:num>
  <w:num w:numId="31" w16cid:durableId="1468427569">
    <w:abstractNumId w:val="1"/>
  </w:num>
  <w:num w:numId="32" w16cid:durableId="1930696700">
    <w:abstractNumId w:val="11"/>
  </w:num>
  <w:num w:numId="33" w16cid:durableId="48919235">
    <w:abstractNumId w:val="15"/>
  </w:num>
  <w:num w:numId="34" w16cid:durableId="2036498391">
    <w:abstractNumId w:val="1"/>
  </w:num>
  <w:num w:numId="35" w16cid:durableId="1018115777">
    <w:abstractNumId w:val="1"/>
  </w:num>
  <w:num w:numId="36" w16cid:durableId="1467625956">
    <w:abstractNumId w:val="1"/>
  </w:num>
  <w:num w:numId="37" w16cid:durableId="1275137964">
    <w:abstractNumId w:val="1"/>
  </w:num>
  <w:num w:numId="38" w16cid:durableId="427042997">
    <w:abstractNumId w:val="22"/>
  </w:num>
  <w:numIdMacAtCleanup w:val="2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96"/>
  <w:displayBackgroundShape/>
  <w:embedSystemFonts/>
  <w:attachedTemplate r:id="rId1"/>
  <w:stylePaneFormatFilter w:val="1028" w:allStyles="0" w:customStyles="0" w:latentStyles="0" w:stylesInUse="1" w:headingStyles="1" w:numberingStyles="0" w:tableStyles="0" w:directFormattingOnRuns="0" w:directFormattingOnParagraphs="0" w:directFormattingOnNumbering="0" w:directFormattingOnTables="0" w:clearFormatting="1" w:top3HeadingStyles="0" w:visibleStyles="0" w:alternateStyleNames="0"/>
  <w:defaultTabStop w:val="720"/>
  <w:drawingGridHorizontalSpacing w:val="110"/>
  <w:drawingGridVerticalSpacing w:val="181"/>
  <w:displayHorizontalDrawingGridEvery w:val="2"/>
  <w:displayVerticalDrawingGridEvery w:val="0"/>
  <w:noPunctuationKerning/>
  <w:characterSpacingControl w:val="doNotCompress"/>
  <w:hdrShapeDefaults>
    <o:shapedefaults v:ext="edit" spidmax="106497"/>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A62775"/>
    <w:rsid w:val="00001D32"/>
    <w:rsid w:val="000022BF"/>
    <w:rsid w:val="00002922"/>
    <w:rsid w:val="000043FB"/>
    <w:rsid w:val="000061F3"/>
    <w:rsid w:val="00006385"/>
    <w:rsid w:val="000068AD"/>
    <w:rsid w:val="00010776"/>
    <w:rsid w:val="00010EA3"/>
    <w:rsid w:val="00013C05"/>
    <w:rsid w:val="00015312"/>
    <w:rsid w:val="00015A86"/>
    <w:rsid w:val="00016298"/>
    <w:rsid w:val="000200BD"/>
    <w:rsid w:val="00021369"/>
    <w:rsid w:val="00025493"/>
    <w:rsid w:val="00026C7B"/>
    <w:rsid w:val="000273F7"/>
    <w:rsid w:val="00031483"/>
    <w:rsid w:val="00031F0C"/>
    <w:rsid w:val="000325DB"/>
    <w:rsid w:val="00032EB4"/>
    <w:rsid w:val="00033027"/>
    <w:rsid w:val="0003304B"/>
    <w:rsid w:val="000330AC"/>
    <w:rsid w:val="0003335E"/>
    <w:rsid w:val="00033439"/>
    <w:rsid w:val="0003392F"/>
    <w:rsid w:val="00033E50"/>
    <w:rsid w:val="00036256"/>
    <w:rsid w:val="000403F1"/>
    <w:rsid w:val="00041ED4"/>
    <w:rsid w:val="00042ACB"/>
    <w:rsid w:val="00045B03"/>
    <w:rsid w:val="00045CD2"/>
    <w:rsid w:val="0004666A"/>
    <w:rsid w:val="00047383"/>
    <w:rsid w:val="00050B67"/>
    <w:rsid w:val="00050D74"/>
    <w:rsid w:val="000532F9"/>
    <w:rsid w:val="00054967"/>
    <w:rsid w:val="00055038"/>
    <w:rsid w:val="00060262"/>
    <w:rsid w:val="00060607"/>
    <w:rsid w:val="00061276"/>
    <w:rsid w:val="0006136D"/>
    <w:rsid w:val="00061FA9"/>
    <w:rsid w:val="00062245"/>
    <w:rsid w:val="000664B4"/>
    <w:rsid w:val="000709CD"/>
    <w:rsid w:val="0007250B"/>
    <w:rsid w:val="00073A44"/>
    <w:rsid w:val="00074588"/>
    <w:rsid w:val="00075F7A"/>
    <w:rsid w:val="0007608C"/>
    <w:rsid w:val="00076B34"/>
    <w:rsid w:val="00077082"/>
    <w:rsid w:val="000775EB"/>
    <w:rsid w:val="00080610"/>
    <w:rsid w:val="00080A4F"/>
    <w:rsid w:val="000847E1"/>
    <w:rsid w:val="00084CCF"/>
    <w:rsid w:val="000850F5"/>
    <w:rsid w:val="00090F9B"/>
    <w:rsid w:val="00091B44"/>
    <w:rsid w:val="00093241"/>
    <w:rsid w:val="000940DC"/>
    <w:rsid w:val="00095546"/>
    <w:rsid w:val="00096475"/>
    <w:rsid w:val="00096C17"/>
    <w:rsid w:val="00097327"/>
    <w:rsid w:val="000A0408"/>
    <w:rsid w:val="000A0698"/>
    <w:rsid w:val="000A308B"/>
    <w:rsid w:val="000A31BF"/>
    <w:rsid w:val="000B0265"/>
    <w:rsid w:val="000B1738"/>
    <w:rsid w:val="000B17A4"/>
    <w:rsid w:val="000B2DA8"/>
    <w:rsid w:val="000B343C"/>
    <w:rsid w:val="000B50AA"/>
    <w:rsid w:val="000B69F4"/>
    <w:rsid w:val="000B6F08"/>
    <w:rsid w:val="000C2A7D"/>
    <w:rsid w:val="000C3E2D"/>
    <w:rsid w:val="000C6452"/>
    <w:rsid w:val="000C6967"/>
    <w:rsid w:val="000C738A"/>
    <w:rsid w:val="000C7980"/>
    <w:rsid w:val="000C7AAB"/>
    <w:rsid w:val="000D0F7E"/>
    <w:rsid w:val="000D1FAE"/>
    <w:rsid w:val="000D24EC"/>
    <w:rsid w:val="000D2EDB"/>
    <w:rsid w:val="000D433F"/>
    <w:rsid w:val="000D5329"/>
    <w:rsid w:val="000D6298"/>
    <w:rsid w:val="000D6CD7"/>
    <w:rsid w:val="000D708F"/>
    <w:rsid w:val="000D7181"/>
    <w:rsid w:val="000D77C9"/>
    <w:rsid w:val="000E2162"/>
    <w:rsid w:val="000E21F5"/>
    <w:rsid w:val="000E427F"/>
    <w:rsid w:val="000E42FA"/>
    <w:rsid w:val="000E6797"/>
    <w:rsid w:val="000F3017"/>
    <w:rsid w:val="000F530D"/>
    <w:rsid w:val="000F6381"/>
    <w:rsid w:val="001015CC"/>
    <w:rsid w:val="001018EB"/>
    <w:rsid w:val="0010224B"/>
    <w:rsid w:val="001030EF"/>
    <w:rsid w:val="001032F2"/>
    <w:rsid w:val="00105F30"/>
    <w:rsid w:val="00107FF1"/>
    <w:rsid w:val="001105DF"/>
    <w:rsid w:val="001127C9"/>
    <w:rsid w:val="00113501"/>
    <w:rsid w:val="00113995"/>
    <w:rsid w:val="00115B7A"/>
    <w:rsid w:val="00117AF9"/>
    <w:rsid w:val="00120110"/>
    <w:rsid w:val="001206BB"/>
    <w:rsid w:val="001207A8"/>
    <w:rsid w:val="001215D7"/>
    <w:rsid w:val="00121FE8"/>
    <w:rsid w:val="00124546"/>
    <w:rsid w:val="00125693"/>
    <w:rsid w:val="00130452"/>
    <w:rsid w:val="00130B01"/>
    <w:rsid w:val="00130EBF"/>
    <w:rsid w:val="00131864"/>
    <w:rsid w:val="0013218A"/>
    <w:rsid w:val="00133DE8"/>
    <w:rsid w:val="001345DB"/>
    <w:rsid w:val="00134BCC"/>
    <w:rsid w:val="00135934"/>
    <w:rsid w:val="00135AB2"/>
    <w:rsid w:val="00136781"/>
    <w:rsid w:val="00141279"/>
    <w:rsid w:val="00142305"/>
    <w:rsid w:val="001427E4"/>
    <w:rsid w:val="00142D2C"/>
    <w:rsid w:val="00142F4F"/>
    <w:rsid w:val="00143F5B"/>
    <w:rsid w:val="001445E6"/>
    <w:rsid w:val="00145958"/>
    <w:rsid w:val="0015181E"/>
    <w:rsid w:val="001520E5"/>
    <w:rsid w:val="001525D3"/>
    <w:rsid w:val="001533C1"/>
    <w:rsid w:val="00154EC8"/>
    <w:rsid w:val="0015633A"/>
    <w:rsid w:val="0016016D"/>
    <w:rsid w:val="00161118"/>
    <w:rsid w:val="001634F0"/>
    <w:rsid w:val="0016375A"/>
    <w:rsid w:val="00165162"/>
    <w:rsid w:val="00165AB5"/>
    <w:rsid w:val="00165DD9"/>
    <w:rsid w:val="00166410"/>
    <w:rsid w:val="00166536"/>
    <w:rsid w:val="0016793C"/>
    <w:rsid w:val="00167AFA"/>
    <w:rsid w:val="00167E27"/>
    <w:rsid w:val="00171FA7"/>
    <w:rsid w:val="00173188"/>
    <w:rsid w:val="00174021"/>
    <w:rsid w:val="00176A64"/>
    <w:rsid w:val="0017746C"/>
    <w:rsid w:val="001832F6"/>
    <w:rsid w:val="001836AF"/>
    <w:rsid w:val="00183947"/>
    <w:rsid w:val="001850EC"/>
    <w:rsid w:val="001879FF"/>
    <w:rsid w:val="00190096"/>
    <w:rsid w:val="00190168"/>
    <w:rsid w:val="0019063C"/>
    <w:rsid w:val="00190C91"/>
    <w:rsid w:val="00192C51"/>
    <w:rsid w:val="00193F2F"/>
    <w:rsid w:val="0019527B"/>
    <w:rsid w:val="00196390"/>
    <w:rsid w:val="0019687F"/>
    <w:rsid w:val="00197BC2"/>
    <w:rsid w:val="001A0954"/>
    <w:rsid w:val="001A11B5"/>
    <w:rsid w:val="001A13B2"/>
    <w:rsid w:val="001A14C3"/>
    <w:rsid w:val="001A2271"/>
    <w:rsid w:val="001A2CF6"/>
    <w:rsid w:val="001A3767"/>
    <w:rsid w:val="001A502B"/>
    <w:rsid w:val="001A5779"/>
    <w:rsid w:val="001A60C2"/>
    <w:rsid w:val="001A7E84"/>
    <w:rsid w:val="001B0475"/>
    <w:rsid w:val="001B130E"/>
    <w:rsid w:val="001B1793"/>
    <w:rsid w:val="001B501C"/>
    <w:rsid w:val="001B5A8B"/>
    <w:rsid w:val="001B64CA"/>
    <w:rsid w:val="001C0A6B"/>
    <w:rsid w:val="001C1524"/>
    <w:rsid w:val="001C2760"/>
    <w:rsid w:val="001C50DA"/>
    <w:rsid w:val="001C6B8C"/>
    <w:rsid w:val="001C71BA"/>
    <w:rsid w:val="001C758A"/>
    <w:rsid w:val="001C7D4C"/>
    <w:rsid w:val="001D01DD"/>
    <w:rsid w:val="001D31E3"/>
    <w:rsid w:val="001D37F3"/>
    <w:rsid w:val="001E0368"/>
    <w:rsid w:val="001E0AFC"/>
    <w:rsid w:val="001E278F"/>
    <w:rsid w:val="001E2B64"/>
    <w:rsid w:val="001E389A"/>
    <w:rsid w:val="001E44FC"/>
    <w:rsid w:val="001E486E"/>
    <w:rsid w:val="001E4CDC"/>
    <w:rsid w:val="001E516E"/>
    <w:rsid w:val="001E6EFB"/>
    <w:rsid w:val="001F04BC"/>
    <w:rsid w:val="001F0598"/>
    <w:rsid w:val="001F0D34"/>
    <w:rsid w:val="001F13DC"/>
    <w:rsid w:val="001F1A00"/>
    <w:rsid w:val="001F1F18"/>
    <w:rsid w:val="001F392F"/>
    <w:rsid w:val="001F3EAD"/>
    <w:rsid w:val="001F4163"/>
    <w:rsid w:val="00201922"/>
    <w:rsid w:val="00202AE0"/>
    <w:rsid w:val="002031C5"/>
    <w:rsid w:val="002046B4"/>
    <w:rsid w:val="00204F8D"/>
    <w:rsid w:val="002066BD"/>
    <w:rsid w:val="00206EA0"/>
    <w:rsid w:val="002074F3"/>
    <w:rsid w:val="00207AF0"/>
    <w:rsid w:val="0021135A"/>
    <w:rsid w:val="00212F9D"/>
    <w:rsid w:val="00213D83"/>
    <w:rsid w:val="00215310"/>
    <w:rsid w:val="00216C27"/>
    <w:rsid w:val="00222DC5"/>
    <w:rsid w:val="002236FB"/>
    <w:rsid w:val="00224981"/>
    <w:rsid w:val="00224F64"/>
    <w:rsid w:val="00225710"/>
    <w:rsid w:val="002258D7"/>
    <w:rsid w:val="00226833"/>
    <w:rsid w:val="00226D6C"/>
    <w:rsid w:val="00231B50"/>
    <w:rsid w:val="00233092"/>
    <w:rsid w:val="00233957"/>
    <w:rsid w:val="002339B6"/>
    <w:rsid w:val="002339C3"/>
    <w:rsid w:val="00234BC8"/>
    <w:rsid w:val="00235138"/>
    <w:rsid w:val="002352E2"/>
    <w:rsid w:val="00235FC7"/>
    <w:rsid w:val="002362B4"/>
    <w:rsid w:val="00237384"/>
    <w:rsid w:val="00237A7C"/>
    <w:rsid w:val="002406DF"/>
    <w:rsid w:val="002419AF"/>
    <w:rsid w:val="002423EC"/>
    <w:rsid w:val="002428A5"/>
    <w:rsid w:val="002445F2"/>
    <w:rsid w:val="00244CEC"/>
    <w:rsid w:val="00246498"/>
    <w:rsid w:val="00246E9B"/>
    <w:rsid w:val="00246F19"/>
    <w:rsid w:val="0025010F"/>
    <w:rsid w:val="00252FF5"/>
    <w:rsid w:val="00253BA3"/>
    <w:rsid w:val="00254745"/>
    <w:rsid w:val="00254D9D"/>
    <w:rsid w:val="002556C1"/>
    <w:rsid w:val="00256C4A"/>
    <w:rsid w:val="00257CEE"/>
    <w:rsid w:val="00257D9B"/>
    <w:rsid w:val="0026254D"/>
    <w:rsid w:val="0026468A"/>
    <w:rsid w:val="00266115"/>
    <w:rsid w:val="0026774F"/>
    <w:rsid w:val="00267CF1"/>
    <w:rsid w:val="0027084F"/>
    <w:rsid w:val="00271B32"/>
    <w:rsid w:val="00271D05"/>
    <w:rsid w:val="002753C6"/>
    <w:rsid w:val="00275D5F"/>
    <w:rsid w:val="002765BD"/>
    <w:rsid w:val="00276859"/>
    <w:rsid w:val="00277808"/>
    <w:rsid w:val="00280260"/>
    <w:rsid w:val="00280DB3"/>
    <w:rsid w:val="0028377F"/>
    <w:rsid w:val="002845AE"/>
    <w:rsid w:val="002848A8"/>
    <w:rsid w:val="002907DB"/>
    <w:rsid w:val="00290CFF"/>
    <w:rsid w:val="00291DF4"/>
    <w:rsid w:val="002940C0"/>
    <w:rsid w:val="002943B0"/>
    <w:rsid w:val="00294873"/>
    <w:rsid w:val="00294AF3"/>
    <w:rsid w:val="00296E11"/>
    <w:rsid w:val="002970E3"/>
    <w:rsid w:val="002A071F"/>
    <w:rsid w:val="002A3ACE"/>
    <w:rsid w:val="002A4A6A"/>
    <w:rsid w:val="002A4DF3"/>
    <w:rsid w:val="002A5A8C"/>
    <w:rsid w:val="002A6ABD"/>
    <w:rsid w:val="002B1200"/>
    <w:rsid w:val="002B1B93"/>
    <w:rsid w:val="002B26F6"/>
    <w:rsid w:val="002B28A6"/>
    <w:rsid w:val="002B33BD"/>
    <w:rsid w:val="002B42C8"/>
    <w:rsid w:val="002B4701"/>
    <w:rsid w:val="002B7033"/>
    <w:rsid w:val="002C3624"/>
    <w:rsid w:val="002C39B4"/>
    <w:rsid w:val="002C4252"/>
    <w:rsid w:val="002C6BDF"/>
    <w:rsid w:val="002C6C95"/>
    <w:rsid w:val="002D0080"/>
    <w:rsid w:val="002D1157"/>
    <w:rsid w:val="002D1CDE"/>
    <w:rsid w:val="002D2303"/>
    <w:rsid w:val="002D2384"/>
    <w:rsid w:val="002D246F"/>
    <w:rsid w:val="002D2C62"/>
    <w:rsid w:val="002D2F0E"/>
    <w:rsid w:val="002D3885"/>
    <w:rsid w:val="002D3AD2"/>
    <w:rsid w:val="002D4A6C"/>
    <w:rsid w:val="002D55EC"/>
    <w:rsid w:val="002D5CFD"/>
    <w:rsid w:val="002D5FBA"/>
    <w:rsid w:val="002E0120"/>
    <w:rsid w:val="002E1923"/>
    <w:rsid w:val="002E1B06"/>
    <w:rsid w:val="002E1EEA"/>
    <w:rsid w:val="002E1F0C"/>
    <w:rsid w:val="002E317A"/>
    <w:rsid w:val="002E5200"/>
    <w:rsid w:val="002E5499"/>
    <w:rsid w:val="002E553B"/>
    <w:rsid w:val="002E561C"/>
    <w:rsid w:val="002E6351"/>
    <w:rsid w:val="002E73D8"/>
    <w:rsid w:val="002F1910"/>
    <w:rsid w:val="002F27B1"/>
    <w:rsid w:val="002F3141"/>
    <w:rsid w:val="002F39BC"/>
    <w:rsid w:val="002F3FE2"/>
    <w:rsid w:val="002F45A3"/>
    <w:rsid w:val="002F5528"/>
    <w:rsid w:val="0030063C"/>
    <w:rsid w:val="00301DD3"/>
    <w:rsid w:val="0030464C"/>
    <w:rsid w:val="00305A43"/>
    <w:rsid w:val="0030612E"/>
    <w:rsid w:val="00306DDD"/>
    <w:rsid w:val="003070CB"/>
    <w:rsid w:val="003114F0"/>
    <w:rsid w:val="00311B49"/>
    <w:rsid w:val="00315196"/>
    <w:rsid w:val="00315ACC"/>
    <w:rsid w:val="00315BBA"/>
    <w:rsid w:val="00316488"/>
    <w:rsid w:val="00316CBB"/>
    <w:rsid w:val="00316D11"/>
    <w:rsid w:val="003205EC"/>
    <w:rsid w:val="00321A1C"/>
    <w:rsid w:val="0032203B"/>
    <w:rsid w:val="00327AB6"/>
    <w:rsid w:val="00327EFB"/>
    <w:rsid w:val="003306C0"/>
    <w:rsid w:val="00330DA3"/>
    <w:rsid w:val="003310E3"/>
    <w:rsid w:val="003321B1"/>
    <w:rsid w:val="00334669"/>
    <w:rsid w:val="0034101C"/>
    <w:rsid w:val="003412BB"/>
    <w:rsid w:val="003414CA"/>
    <w:rsid w:val="00343B14"/>
    <w:rsid w:val="00344F9C"/>
    <w:rsid w:val="00344FF9"/>
    <w:rsid w:val="00345ADC"/>
    <w:rsid w:val="0034635F"/>
    <w:rsid w:val="00347DE0"/>
    <w:rsid w:val="00351036"/>
    <w:rsid w:val="0035109E"/>
    <w:rsid w:val="00352BC5"/>
    <w:rsid w:val="00353639"/>
    <w:rsid w:val="00354029"/>
    <w:rsid w:val="00356858"/>
    <w:rsid w:val="003600DB"/>
    <w:rsid w:val="003608AC"/>
    <w:rsid w:val="003609FE"/>
    <w:rsid w:val="003613EC"/>
    <w:rsid w:val="00361823"/>
    <w:rsid w:val="0036299D"/>
    <w:rsid w:val="00362B14"/>
    <w:rsid w:val="00363DD0"/>
    <w:rsid w:val="00364451"/>
    <w:rsid w:val="003652B6"/>
    <w:rsid w:val="00365C69"/>
    <w:rsid w:val="00366074"/>
    <w:rsid w:val="0036737B"/>
    <w:rsid w:val="00370955"/>
    <w:rsid w:val="0037218B"/>
    <w:rsid w:val="00374A78"/>
    <w:rsid w:val="00374D1C"/>
    <w:rsid w:val="00375B3E"/>
    <w:rsid w:val="00376B7A"/>
    <w:rsid w:val="00377C32"/>
    <w:rsid w:val="00377E50"/>
    <w:rsid w:val="003810B5"/>
    <w:rsid w:val="003819DF"/>
    <w:rsid w:val="00384199"/>
    <w:rsid w:val="0038493B"/>
    <w:rsid w:val="0038551B"/>
    <w:rsid w:val="00387664"/>
    <w:rsid w:val="003914A4"/>
    <w:rsid w:val="003947F4"/>
    <w:rsid w:val="003A1126"/>
    <w:rsid w:val="003A2E35"/>
    <w:rsid w:val="003A2F04"/>
    <w:rsid w:val="003A4FF9"/>
    <w:rsid w:val="003A53C8"/>
    <w:rsid w:val="003A561E"/>
    <w:rsid w:val="003A62B1"/>
    <w:rsid w:val="003A6E05"/>
    <w:rsid w:val="003A76E2"/>
    <w:rsid w:val="003B238D"/>
    <w:rsid w:val="003B3E0E"/>
    <w:rsid w:val="003B402A"/>
    <w:rsid w:val="003B52FC"/>
    <w:rsid w:val="003B5E28"/>
    <w:rsid w:val="003C1085"/>
    <w:rsid w:val="003C15FF"/>
    <w:rsid w:val="003C223C"/>
    <w:rsid w:val="003C23FC"/>
    <w:rsid w:val="003C279A"/>
    <w:rsid w:val="003C2906"/>
    <w:rsid w:val="003C3544"/>
    <w:rsid w:val="003C530D"/>
    <w:rsid w:val="003C713C"/>
    <w:rsid w:val="003D11C0"/>
    <w:rsid w:val="003D15D0"/>
    <w:rsid w:val="003D2697"/>
    <w:rsid w:val="003D2D36"/>
    <w:rsid w:val="003D40D2"/>
    <w:rsid w:val="003D7B72"/>
    <w:rsid w:val="003E1CCD"/>
    <w:rsid w:val="003E39B7"/>
    <w:rsid w:val="003E5288"/>
    <w:rsid w:val="003E551D"/>
    <w:rsid w:val="003E5CC9"/>
    <w:rsid w:val="003E5DAB"/>
    <w:rsid w:val="003E780A"/>
    <w:rsid w:val="003F4E63"/>
    <w:rsid w:val="003F5DBF"/>
    <w:rsid w:val="003F75D5"/>
    <w:rsid w:val="003F7B06"/>
    <w:rsid w:val="00400D7D"/>
    <w:rsid w:val="0040260B"/>
    <w:rsid w:val="00403B11"/>
    <w:rsid w:val="00405D56"/>
    <w:rsid w:val="00406326"/>
    <w:rsid w:val="0040765D"/>
    <w:rsid w:val="00412DA0"/>
    <w:rsid w:val="004135F5"/>
    <w:rsid w:val="004139EE"/>
    <w:rsid w:val="00414224"/>
    <w:rsid w:val="004149A4"/>
    <w:rsid w:val="0041559B"/>
    <w:rsid w:val="0041583F"/>
    <w:rsid w:val="00415A3E"/>
    <w:rsid w:val="00416BE5"/>
    <w:rsid w:val="00416D37"/>
    <w:rsid w:val="004170E4"/>
    <w:rsid w:val="00417A8F"/>
    <w:rsid w:val="0042002C"/>
    <w:rsid w:val="00420F73"/>
    <w:rsid w:val="00421633"/>
    <w:rsid w:val="00423B06"/>
    <w:rsid w:val="00423FDB"/>
    <w:rsid w:val="0042404B"/>
    <w:rsid w:val="00424BE7"/>
    <w:rsid w:val="00426032"/>
    <w:rsid w:val="00426BAB"/>
    <w:rsid w:val="00431838"/>
    <w:rsid w:val="00432E46"/>
    <w:rsid w:val="004371DD"/>
    <w:rsid w:val="004374F7"/>
    <w:rsid w:val="004416BF"/>
    <w:rsid w:val="00443D8D"/>
    <w:rsid w:val="004471C1"/>
    <w:rsid w:val="00451BB8"/>
    <w:rsid w:val="00451C58"/>
    <w:rsid w:val="00451DE3"/>
    <w:rsid w:val="004520DD"/>
    <w:rsid w:val="00452813"/>
    <w:rsid w:val="00452956"/>
    <w:rsid w:val="0045353E"/>
    <w:rsid w:val="0045585F"/>
    <w:rsid w:val="00455942"/>
    <w:rsid w:val="0045706D"/>
    <w:rsid w:val="00457399"/>
    <w:rsid w:val="00461983"/>
    <w:rsid w:val="00462953"/>
    <w:rsid w:val="00463FF8"/>
    <w:rsid w:val="004651E4"/>
    <w:rsid w:val="00465FDA"/>
    <w:rsid w:val="0046733A"/>
    <w:rsid w:val="004739F2"/>
    <w:rsid w:val="00473E49"/>
    <w:rsid w:val="004746D2"/>
    <w:rsid w:val="00474E81"/>
    <w:rsid w:val="004758DC"/>
    <w:rsid w:val="00476FA2"/>
    <w:rsid w:val="00481A17"/>
    <w:rsid w:val="00481FB0"/>
    <w:rsid w:val="0048226F"/>
    <w:rsid w:val="00482C62"/>
    <w:rsid w:val="0048329A"/>
    <w:rsid w:val="00483C34"/>
    <w:rsid w:val="00484279"/>
    <w:rsid w:val="00485D62"/>
    <w:rsid w:val="00490888"/>
    <w:rsid w:val="00491485"/>
    <w:rsid w:val="00491FE6"/>
    <w:rsid w:val="004923A6"/>
    <w:rsid w:val="004930DB"/>
    <w:rsid w:val="0049376A"/>
    <w:rsid w:val="004937BD"/>
    <w:rsid w:val="00494CB6"/>
    <w:rsid w:val="00497236"/>
    <w:rsid w:val="004A086C"/>
    <w:rsid w:val="004A0A15"/>
    <w:rsid w:val="004A0C8E"/>
    <w:rsid w:val="004A2C14"/>
    <w:rsid w:val="004A31F6"/>
    <w:rsid w:val="004A398B"/>
    <w:rsid w:val="004A3B93"/>
    <w:rsid w:val="004A408F"/>
    <w:rsid w:val="004A57D4"/>
    <w:rsid w:val="004A5BAE"/>
    <w:rsid w:val="004A6780"/>
    <w:rsid w:val="004A67C3"/>
    <w:rsid w:val="004A684F"/>
    <w:rsid w:val="004A7D9F"/>
    <w:rsid w:val="004B12AA"/>
    <w:rsid w:val="004B1948"/>
    <w:rsid w:val="004B2106"/>
    <w:rsid w:val="004B23CE"/>
    <w:rsid w:val="004B34D0"/>
    <w:rsid w:val="004B4D79"/>
    <w:rsid w:val="004B5EA1"/>
    <w:rsid w:val="004C2F28"/>
    <w:rsid w:val="004C3CBF"/>
    <w:rsid w:val="004C412F"/>
    <w:rsid w:val="004C4BAD"/>
    <w:rsid w:val="004C5E06"/>
    <w:rsid w:val="004C6D95"/>
    <w:rsid w:val="004C7368"/>
    <w:rsid w:val="004C7B83"/>
    <w:rsid w:val="004D08FE"/>
    <w:rsid w:val="004D1991"/>
    <w:rsid w:val="004D2F75"/>
    <w:rsid w:val="004D4612"/>
    <w:rsid w:val="004D5F0C"/>
    <w:rsid w:val="004D6495"/>
    <w:rsid w:val="004D6730"/>
    <w:rsid w:val="004D761F"/>
    <w:rsid w:val="004E1BB8"/>
    <w:rsid w:val="004E3724"/>
    <w:rsid w:val="004E3900"/>
    <w:rsid w:val="004E3FFE"/>
    <w:rsid w:val="004E4257"/>
    <w:rsid w:val="004F37EF"/>
    <w:rsid w:val="004F5478"/>
    <w:rsid w:val="004F5680"/>
    <w:rsid w:val="004F5D24"/>
    <w:rsid w:val="00500585"/>
    <w:rsid w:val="0050138D"/>
    <w:rsid w:val="00504626"/>
    <w:rsid w:val="005048D7"/>
    <w:rsid w:val="00506A82"/>
    <w:rsid w:val="00506E04"/>
    <w:rsid w:val="00506FE5"/>
    <w:rsid w:val="00507732"/>
    <w:rsid w:val="005111AD"/>
    <w:rsid w:val="005122B3"/>
    <w:rsid w:val="0051411A"/>
    <w:rsid w:val="0051559B"/>
    <w:rsid w:val="005171DE"/>
    <w:rsid w:val="00520711"/>
    <w:rsid w:val="0052217A"/>
    <w:rsid w:val="00522735"/>
    <w:rsid w:val="0052543F"/>
    <w:rsid w:val="00526171"/>
    <w:rsid w:val="00526693"/>
    <w:rsid w:val="00526992"/>
    <w:rsid w:val="0052776E"/>
    <w:rsid w:val="005314DB"/>
    <w:rsid w:val="005315D6"/>
    <w:rsid w:val="005319C0"/>
    <w:rsid w:val="00534ADF"/>
    <w:rsid w:val="0053766E"/>
    <w:rsid w:val="005405A1"/>
    <w:rsid w:val="0054160C"/>
    <w:rsid w:val="0054169C"/>
    <w:rsid w:val="0054233A"/>
    <w:rsid w:val="00542400"/>
    <w:rsid w:val="005435FD"/>
    <w:rsid w:val="00544021"/>
    <w:rsid w:val="00545D6B"/>
    <w:rsid w:val="00546871"/>
    <w:rsid w:val="00552DDA"/>
    <w:rsid w:val="005531A0"/>
    <w:rsid w:val="005532ED"/>
    <w:rsid w:val="0055350B"/>
    <w:rsid w:val="005536EF"/>
    <w:rsid w:val="005540CC"/>
    <w:rsid w:val="00554D45"/>
    <w:rsid w:val="00556431"/>
    <w:rsid w:val="005604B8"/>
    <w:rsid w:val="00561B51"/>
    <w:rsid w:val="005625B2"/>
    <w:rsid w:val="005636FF"/>
    <w:rsid w:val="00565009"/>
    <w:rsid w:val="00565641"/>
    <w:rsid w:val="0056568D"/>
    <w:rsid w:val="00566822"/>
    <w:rsid w:val="0056762E"/>
    <w:rsid w:val="005679CA"/>
    <w:rsid w:val="00572616"/>
    <w:rsid w:val="00572E18"/>
    <w:rsid w:val="00574A61"/>
    <w:rsid w:val="00575140"/>
    <w:rsid w:val="00575338"/>
    <w:rsid w:val="005778DB"/>
    <w:rsid w:val="00581549"/>
    <w:rsid w:val="00582393"/>
    <w:rsid w:val="0058327B"/>
    <w:rsid w:val="00584F1D"/>
    <w:rsid w:val="005857D4"/>
    <w:rsid w:val="00585B31"/>
    <w:rsid w:val="00590D40"/>
    <w:rsid w:val="00591633"/>
    <w:rsid w:val="005955BF"/>
    <w:rsid w:val="00595649"/>
    <w:rsid w:val="00595913"/>
    <w:rsid w:val="00595918"/>
    <w:rsid w:val="005964FD"/>
    <w:rsid w:val="00597A88"/>
    <w:rsid w:val="005A0C72"/>
    <w:rsid w:val="005A0C7F"/>
    <w:rsid w:val="005A1E28"/>
    <w:rsid w:val="005A21E3"/>
    <w:rsid w:val="005A2818"/>
    <w:rsid w:val="005A2A17"/>
    <w:rsid w:val="005A436D"/>
    <w:rsid w:val="005A4605"/>
    <w:rsid w:val="005A4BC4"/>
    <w:rsid w:val="005A4F0A"/>
    <w:rsid w:val="005A5A20"/>
    <w:rsid w:val="005A61E3"/>
    <w:rsid w:val="005A6507"/>
    <w:rsid w:val="005A6AAF"/>
    <w:rsid w:val="005A7772"/>
    <w:rsid w:val="005B1403"/>
    <w:rsid w:val="005B239B"/>
    <w:rsid w:val="005B26A8"/>
    <w:rsid w:val="005B333B"/>
    <w:rsid w:val="005B46D7"/>
    <w:rsid w:val="005B493E"/>
    <w:rsid w:val="005B4C95"/>
    <w:rsid w:val="005B69AF"/>
    <w:rsid w:val="005B72D8"/>
    <w:rsid w:val="005C0632"/>
    <w:rsid w:val="005C1E67"/>
    <w:rsid w:val="005C5388"/>
    <w:rsid w:val="005C661F"/>
    <w:rsid w:val="005C78BD"/>
    <w:rsid w:val="005D0496"/>
    <w:rsid w:val="005D0D22"/>
    <w:rsid w:val="005D12B7"/>
    <w:rsid w:val="005D1DA9"/>
    <w:rsid w:val="005D2B0F"/>
    <w:rsid w:val="005D2CB4"/>
    <w:rsid w:val="005D2FD4"/>
    <w:rsid w:val="005D33F6"/>
    <w:rsid w:val="005D4FD4"/>
    <w:rsid w:val="005D54A8"/>
    <w:rsid w:val="005D5BFC"/>
    <w:rsid w:val="005E0AEE"/>
    <w:rsid w:val="005E0C11"/>
    <w:rsid w:val="005E1DC6"/>
    <w:rsid w:val="005E217D"/>
    <w:rsid w:val="005F1B47"/>
    <w:rsid w:val="005F364D"/>
    <w:rsid w:val="005F4220"/>
    <w:rsid w:val="005F43ED"/>
    <w:rsid w:val="005F4698"/>
    <w:rsid w:val="00602AAE"/>
    <w:rsid w:val="00602DCB"/>
    <w:rsid w:val="00604F49"/>
    <w:rsid w:val="00605553"/>
    <w:rsid w:val="00605E7E"/>
    <w:rsid w:val="0061026F"/>
    <w:rsid w:val="00610D9B"/>
    <w:rsid w:val="006125A9"/>
    <w:rsid w:val="00615B59"/>
    <w:rsid w:val="00617CC2"/>
    <w:rsid w:val="00617D7E"/>
    <w:rsid w:val="006229B7"/>
    <w:rsid w:val="00622F43"/>
    <w:rsid w:val="006236D1"/>
    <w:rsid w:val="00623AFE"/>
    <w:rsid w:val="00623B0E"/>
    <w:rsid w:val="006257A2"/>
    <w:rsid w:val="00625BC0"/>
    <w:rsid w:val="006268D2"/>
    <w:rsid w:val="00627611"/>
    <w:rsid w:val="0062763D"/>
    <w:rsid w:val="006278C1"/>
    <w:rsid w:val="00627AA6"/>
    <w:rsid w:val="006301D4"/>
    <w:rsid w:val="006306C8"/>
    <w:rsid w:val="00630D50"/>
    <w:rsid w:val="00633AB5"/>
    <w:rsid w:val="006342DE"/>
    <w:rsid w:val="00634841"/>
    <w:rsid w:val="00634848"/>
    <w:rsid w:val="0063641B"/>
    <w:rsid w:val="006364E3"/>
    <w:rsid w:val="006369F4"/>
    <w:rsid w:val="00636C75"/>
    <w:rsid w:val="00636CD7"/>
    <w:rsid w:val="00636D65"/>
    <w:rsid w:val="00637066"/>
    <w:rsid w:val="006407B1"/>
    <w:rsid w:val="00640EAF"/>
    <w:rsid w:val="00642964"/>
    <w:rsid w:val="00651E39"/>
    <w:rsid w:val="0065218D"/>
    <w:rsid w:val="00653BAC"/>
    <w:rsid w:val="0065411E"/>
    <w:rsid w:val="006548A4"/>
    <w:rsid w:val="006570D3"/>
    <w:rsid w:val="00657D81"/>
    <w:rsid w:val="00660D25"/>
    <w:rsid w:val="006611F7"/>
    <w:rsid w:val="00662539"/>
    <w:rsid w:val="00664B6F"/>
    <w:rsid w:val="006669E1"/>
    <w:rsid w:val="00666C1B"/>
    <w:rsid w:val="0067380F"/>
    <w:rsid w:val="00673ADE"/>
    <w:rsid w:val="00673F8D"/>
    <w:rsid w:val="006754E5"/>
    <w:rsid w:val="00675A7C"/>
    <w:rsid w:val="006765F3"/>
    <w:rsid w:val="00676620"/>
    <w:rsid w:val="00676661"/>
    <w:rsid w:val="00677913"/>
    <w:rsid w:val="00680862"/>
    <w:rsid w:val="00682468"/>
    <w:rsid w:val="006845C8"/>
    <w:rsid w:val="0068592C"/>
    <w:rsid w:val="00686226"/>
    <w:rsid w:val="0068710C"/>
    <w:rsid w:val="00687BC9"/>
    <w:rsid w:val="0069153E"/>
    <w:rsid w:val="00691790"/>
    <w:rsid w:val="00691804"/>
    <w:rsid w:val="006930D1"/>
    <w:rsid w:val="00695B57"/>
    <w:rsid w:val="00695FE7"/>
    <w:rsid w:val="0069742D"/>
    <w:rsid w:val="006A155A"/>
    <w:rsid w:val="006A3387"/>
    <w:rsid w:val="006A3443"/>
    <w:rsid w:val="006A63F0"/>
    <w:rsid w:val="006A76AF"/>
    <w:rsid w:val="006A7A3B"/>
    <w:rsid w:val="006B0333"/>
    <w:rsid w:val="006B1B47"/>
    <w:rsid w:val="006B21FC"/>
    <w:rsid w:val="006B2589"/>
    <w:rsid w:val="006B357E"/>
    <w:rsid w:val="006B5F8F"/>
    <w:rsid w:val="006B63E3"/>
    <w:rsid w:val="006B776A"/>
    <w:rsid w:val="006B79E8"/>
    <w:rsid w:val="006C0AC1"/>
    <w:rsid w:val="006C1B67"/>
    <w:rsid w:val="006C3AEF"/>
    <w:rsid w:val="006C51DC"/>
    <w:rsid w:val="006C62F8"/>
    <w:rsid w:val="006C64F7"/>
    <w:rsid w:val="006C6D17"/>
    <w:rsid w:val="006C7B9B"/>
    <w:rsid w:val="006C7CA6"/>
    <w:rsid w:val="006D0A74"/>
    <w:rsid w:val="006D0C05"/>
    <w:rsid w:val="006D0FC9"/>
    <w:rsid w:val="006D488C"/>
    <w:rsid w:val="006D59B6"/>
    <w:rsid w:val="006D71A1"/>
    <w:rsid w:val="006D7B08"/>
    <w:rsid w:val="006E20B1"/>
    <w:rsid w:val="006E2437"/>
    <w:rsid w:val="006E52B2"/>
    <w:rsid w:val="006E534B"/>
    <w:rsid w:val="006E5E79"/>
    <w:rsid w:val="006E6C23"/>
    <w:rsid w:val="006E7967"/>
    <w:rsid w:val="006F107E"/>
    <w:rsid w:val="006F3BA9"/>
    <w:rsid w:val="006F4734"/>
    <w:rsid w:val="006F5B3C"/>
    <w:rsid w:val="006F5F60"/>
    <w:rsid w:val="006F657F"/>
    <w:rsid w:val="006F6979"/>
    <w:rsid w:val="006F7329"/>
    <w:rsid w:val="006F73A7"/>
    <w:rsid w:val="007000E9"/>
    <w:rsid w:val="00700BDE"/>
    <w:rsid w:val="007012CC"/>
    <w:rsid w:val="00704800"/>
    <w:rsid w:val="0070603B"/>
    <w:rsid w:val="0071454C"/>
    <w:rsid w:val="0072094F"/>
    <w:rsid w:val="00723AD9"/>
    <w:rsid w:val="0072414F"/>
    <w:rsid w:val="0073081B"/>
    <w:rsid w:val="00731AAD"/>
    <w:rsid w:val="00732A67"/>
    <w:rsid w:val="00732CCB"/>
    <w:rsid w:val="00732DC7"/>
    <w:rsid w:val="00733CE7"/>
    <w:rsid w:val="00734EF5"/>
    <w:rsid w:val="00737514"/>
    <w:rsid w:val="00740E86"/>
    <w:rsid w:val="00745661"/>
    <w:rsid w:val="00746767"/>
    <w:rsid w:val="00747354"/>
    <w:rsid w:val="00747DDD"/>
    <w:rsid w:val="0075029D"/>
    <w:rsid w:val="00750A4C"/>
    <w:rsid w:val="00755539"/>
    <w:rsid w:val="00756A2C"/>
    <w:rsid w:val="00756EAA"/>
    <w:rsid w:val="0075734D"/>
    <w:rsid w:val="00760841"/>
    <w:rsid w:val="00760AD2"/>
    <w:rsid w:val="00760BB6"/>
    <w:rsid w:val="00761A52"/>
    <w:rsid w:val="00762610"/>
    <w:rsid w:val="00762D93"/>
    <w:rsid w:val="0076400F"/>
    <w:rsid w:val="00765EE9"/>
    <w:rsid w:val="0076650C"/>
    <w:rsid w:val="00767B3B"/>
    <w:rsid w:val="00767BBC"/>
    <w:rsid w:val="007732FF"/>
    <w:rsid w:val="00774037"/>
    <w:rsid w:val="00774A1E"/>
    <w:rsid w:val="00774BE0"/>
    <w:rsid w:val="00776CBF"/>
    <w:rsid w:val="00777443"/>
    <w:rsid w:val="00782507"/>
    <w:rsid w:val="00782881"/>
    <w:rsid w:val="007837CA"/>
    <w:rsid w:val="00786BAB"/>
    <w:rsid w:val="00786E01"/>
    <w:rsid w:val="00786E91"/>
    <w:rsid w:val="00790177"/>
    <w:rsid w:val="007903EE"/>
    <w:rsid w:val="007914DB"/>
    <w:rsid w:val="007938AE"/>
    <w:rsid w:val="00794B22"/>
    <w:rsid w:val="00795831"/>
    <w:rsid w:val="007977EE"/>
    <w:rsid w:val="007978A4"/>
    <w:rsid w:val="007A0ACF"/>
    <w:rsid w:val="007A1160"/>
    <w:rsid w:val="007A1917"/>
    <w:rsid w:val="007A5B84"/>
    <w:rsid w:val="007B21FA"/>
    <w:rsid w:val="007B22F2"/>
    <w:rsid w:val="007B2B0D"/>
    <w:rsid w:val="007B2DDF"/>
    <w:rsid w:val="007B3BB5"/>
    <w:rsid w:val="007B5633"/>
    <w:rsid w:val="007B56F8"/>
    <w:rsid w:val="007B5988"/>
    <w:rsid w:val="007B5BC0"/>
    <w:rsid w:val="007B7AE3"/>
    <w:rsid w:val="007C0D02"/>
    <w:rsid w:val="007C2E37"/>
    <w:rsid w:val="007C3F7F"/>
    <w:rsid w:val="007C4294"/>
    <w:rsid w:val="007C44A5"/>
    <w:rsid w:val="007C64C6"/>
    <w:rsid w:val="007C7794"/>
    <w:rsid w:val="007D033D"/>
    <w:rsid w:val="007D20E3"/>
    <w:rsid w:val="007D25F6"/>
    <w:rsid w:val="007D27CE"/>
    <w:rsid w:val="007D3561"/>
    <w:rsid w:val="007D43F4"/>
    <w:rsid w:val="007D4A78"/>
    <w:rsid w:val="007D6146"/>
    <w:rsid w:val="007D62F7"/>
    <w:rsid w:val="007D78F8"/>
    <w:rsid w:val="007E00C3"/>
    <w:rsid w:val="007E153D"/>
    <w:rsid w:val="007E29D0"/>
    <w:rsid w:val="007E47F7"/>
    <w:rsid w:val="007E562E"/>
    <w:rsid w:val="007E6BFB"/>
    <w:rsid w:val="007E6C87"/>
    <w:rsid w:val="007E73F8"/>
    <w:rsid w:val="007E7629"/>
    <w:rsid w:val="007E7D8B"/>
    <w:rsid w:val="007F0B32"/>
    <w:rsid w:val="007F1587"/>
    <w:rsid w:val="007F2382"/>
    <w:rsid w:val="007F2F40"/>
    <w:rsid w:val="007F51E9"/>
    <w:rsid w:val="00800288"/>
    <w:rsid w:val="00802AA1"/>
    <w:rsid w:val="008055B0"/>
    <w:rsid w:val="008060E9"/>
    <w:rsid w:val="00806565"/>
    <w:rsid w:val="00807A9A"/>
    <w:rsid w:val="00813023"/>
    <w:rsid w:val="00815B6E"/>
    <w:rsid w:val="00815BE7"/>
    <w:rsid w:val="008165C1"/>
    <w:rsid w:val="00816753"/>
    <w:rsid w:val="00816A8D"/>
    <w:rsid w:val="008206E5"/>
    <w:rsid w:val="008212E6"/>
    <w:rsid w:val="00821E48"/>
    <w:rsid w:val="00821E4B"/>
    <w:rsid w:val="0082240B"/>
    <w:rsid w:val="008231C9"/>
    <w:rsid w:val="0082408D"/>
    <w:rsid w:val="00825717"/>
    <w:rsid w:val="00826432"/>
    <w:rsid w:val="0082648D"/>
    <w:rsid w:val="00826B70"/>
    <w:rsid w:val="0082775F"/>
    <w:rsid w:val="0083123A"/>
    <w:rsid w:val="008313E2"/>
    <w:rsid w:val="00835A93"/>
    <w:rsid w:val="00836DCC"/>
    <w:rsid w:val="00837134"/>
    <w:rsid w:val="00837702"/>
    <w:rsid w:val="00837B2A"/>
    <w:rsid w:val="00840C76"/>
    <w:rsid w:val="008425F7"/>
    <w:rsid w:val="00846A48"/>
    <w:rsid w:val="00846CC6"/>
    <w:rsid w:val="00847F40"/>
    <w:rsid w:val="0085085D"/>
    <w:rsid w:val="008512FC"/>
    <w:rsid w:val="0085179F"/>
    <w:rsid w:val="00851A68"/>
    <w:rsid w:val="00852726"/>
    <w:rsid w:val="00852BCA"/>
    <w:rsid w:val="00853C46"/>
    <w:rsid w:val="008547B8"/>
    <w:rsid w:val="0086000A"/>
    <w:rsid w:val="008605FC"/>
    <w:rsid w:val="00861C26"/>
    <w:rsid w:val="008629EC"/>
    <w:rsid w:val="00862DA7"/>
    <w:rsid w:val="00863B6B"/>
    <w:rsid w:val="00864BAF"/>
    <w:rsid w:val="00865259"/>
    <w:rsid w:val="00866925"/>
    <w:rsid w:val="00867906"/>
    <w:rsid w:val="00876C83"/>
    <w:rsid w:val="00877D62"/>
    <w:rsid w:val="008803AA"/>
    <w:rsid w:val="008803AE"/>
    <w:rsid w:val="008803D3"/>
    <w:rsid w:val="00882B0C"/>
    <w:rsid w:val="00882B2F"/>
    <w:rsid w:val="008835E9"/>
    <w:rsid w:val="008859E4"/>
    <w:rsid w:val="00885C6D"/>
    <w:rsid w:val="00885C91"/>
    <w:rsid w:val="00886939"/>
    <w:rsid w:val="00886EE9"/>
    <w:rsid w:val="00887CF7"/>
    <w:rsid w:val="00891591"/>
    <w:rsid w:val="00891E90"/>
    <w:rsid w:val="00892345"/>
    <w:rsid w:val="008927E6"/>
    <w:rsid w:val="00892C9A"/>
    <w:rsid w:val="008932C8"/>
    <w:rsid w:val="00893816"/>
    <w:rsid w:val="00894A00"/>
    <w:rsid w:val="00894C65"/>
    <w:rsid w:val="00894F54"/>
    <w:rsid w:val="00895951"/>
    <w:rsid w:val="00897B85"/>
    <w:rsid w:val="008A3113"/>
    <w:rsid w:val="008A3C38"/>
    <w:rsid w:val="008A68FD"/>
    <w:rsid w:val="008A6D6D"/>
    <w:rsid w:val="008A779F"/>
    <w:rsid w:val="008B3CCF"/>
    <w:rsid w:val="008B4072"/>
    <w:rsid w:val="008B6028"/>
    <w:rsid w:val="008B6614"/>
    <w:rsid w:val="008B6BDE"/>
    <w:rsid w:val="008B6CAB"/>
    <w:rsid w:val="008B79D5"/>
    <w:rsid w:val="008B7A34"/>
    <w:rsid w:val="008B7DBB"/>
    <w:rsid w:val="008C124A"/>
    <w:rsid w:val="008C19B6"/>
    <w:rsid w:val="008C1CDE"/>
    <w:rsid w:val="008C2DF4"/>
    <w:rsid w:val="008C34BB"/>
    <w:rsid w:val="008C4A97"/>
    <w:rsid w:val="008C4BDE"/>
    <w:rsid w:val="008C4D6F"/>
    <w:rsid w:val="008D237D"/>
    <w:rsid w:val="008D242A"/>
    <w:rsid w:val="008D282E"/>
    <w:rsid w:val="008D60E2"/>
    <w:rsid w:val="008D70FF"/>
    <w:rsid w:val="008D7168"/>
    <w:rsid w:val="008E1854"/>
    <w:rsid w:val="008E1A9D"/>
    <w:rsid w:val="008E1AEC"/>
    <w:rsid w:val="008E2835"/>
    <w:rsid w:val="008E2C63"/>
    <w:rsid w:val="008E3590"/>
    <w:rsid w:val="008E565E"/>
    <w:rsid w:val="008E5EA2"/>
    <w:rsid w:val="008E6CE0"/>
    <w:rsid w:val="008E7CED"/>
    <w:rsid w:val="008F0178"/>
    <w:rsid w:val="008F07DF"/>
    <w:rsid w:val="008F1C8A"/>
    <w:rsid w:val="008F1EE5"/>
    <w:rsid w:val="008F2EE5"/>
    <w:rsid w:val="008F5A1F"/>
    <w:rsid w:val="008F629D"/>
    <w:rsid w:val="008F7A87"/>
    <w:rsid w:val="0090024D"/>
    <w:rsid w:val="0090032C"/>
    <w:rsid w:val="00900C25"/>
    <w:rsid w:val="00901524"/>
    <w:rsid w:val="00901DD2"/>
    <w:rsid w:val="009022CC"/>
    <w:rsid w:val="00902394"/>
    <w:rsid w:val="00903E50"/>
    <w:rsid w:val="0090436F"/>
    <w:rsid w:val="00904D29"/>
    <w:rsid w:val="0090622C"/>
    <w:rsid w:val="00906567"/>
    <w:rsid w:val="00906A1A"/>
    <w:rsid w:val="00907A88"/>
    <w:rsid w:val="00907C3D"/>
    <w:rsid w:val="00910FED"/>
    <w:rsid w:val="00912198"/>
    <w:rsid w:val="0091444E"/>
    <w:rsid w:val="00914D36"/>
    <w:rsid w:val="00914DBD"/>
    <w:rsid w:val="0091504F"/>
    <w:rsid w:val="00915EB2"/>
    <w:rsid w:val="0091782F"/>
    <w:rsid w:val="00920388"/>
    <w:rsid w:val="0092079F"/>
    <w:rsid w:val="009226B9"/>
    <w:rsid w:val="00923A89"/>
    <w:rsid w:val="00924826"/>
    <w:rsid w:val="00926613"/>
    <w:rsid w:val="00926F8E"/>
    <w:rsid w:val="00927E09"/>
    <w:rsid w:val="00927FF3"/>
    <w:rsid w:val="0093011B"/>
    <w:rsid w:val="0093108E"/>
    <w:rsid w:val="00932A82"/>
    <w:rsid w:val="00932CA4"/>
    <w:rsid w:val="00933875"/>
    <w:rsid w:val="00934402"/>
    <w:rsid w:val="009348DC"/>
    <w:rsid w:val="00941A58"/>
    <w:rsid w:val="00941C01"/>
    <w:rsid w:val="0094204B"/>
    <w:rsid w:val="00944813"/>
    <w:rsid w:val="009455AF"/>
    <w:rsid w:val="00947546"/>
    <w:rsid w:val="00952392"/>
    <w:rsid w:val="0095262B"/>
    <w:rsid w:val="00952BDC"/>
    <w:rsid w:val="00953272"/>
    <w:rsid w:val="0095404F"/>
    <w:rsid w:val="00954309"/>
    <w:rsid w:val="00954D0B"/>
    <w:rsid w:val="00960DD9"/>
    <w:rsid w:val="00963A1F"/>
    <w:rsid w:val="00963A77"/>
    <w:rsid w:val="009645A8"/>
    <w:rsid w:val="00964A46"/>
    <w:rsid w:val="009659E9"/>
    <w:rsid w:val="0097078B"/>
    <w:rsid w:val="00970BDF"/>
    <w:rsid w:val="00970DB8"/>
    <w:rsid w:val="00972189"/>
    <w:rsid w:val="0097352E"/>
    <w:rsid w:val="00973807"/>
    <w:rsid w:val="009739DD"/>
    <w:rsid w:val="00974028"/>
    <w:rsid w:val="00974E2E"/>
    <w:rsid w:val="00975D15"/>
    <w:rsid w:val="00977884"/>
    <w:rsid w:val="00981FDF"/>
    <w:rsid w:val="00983658"/>
    <w:rsid w:val="00983761"/>
    <w:rsid w:val="00983A84"/>
    <w:rsid w:val="0098593A"/>
    <w:rsid w:val="00986B1C"/>
    <w:rsid w:val="0098778C"/>
    <w:rsid w:val="00987BAF"/>
    <w:rsid w:val="0099073D"/>
    <w:rsid w:val="0099087B"/>
    <w:rsid w:val="00991259"/>
    <w:rsid w:val="00991731"/>
    <w:rsid w:val="00991B37"/>
    <w:rsid w:val="00991D5E"/>
    <w:rsid w:val="0099223F"/>
    <w:rsid w:val="00992909"/>
    <w:rsid w:val="0099431E"/>
    <w:rsid w:val="00994C3B"/>
    <w:rsid w:val="00995253"/>
    <w:rsid w:val="00995B64"/>
    <w:rsid w:val="00997548"/>
    <w:rsid w:val="00997BCA"/>
    <w:rsid w:val="009A00F2"/>
    <w:rsid w:val="009A36CC"/>
    <w:rsid w:val="009A4823"/>
    <w:rsid w:val="009A59FC"/>
    <w:rsid w:val="009A6B1A"/>
    <w:rsid w:val="009A6FB3"/>
    <w:rsid w:val="009A7005"/>
    <w:rsid w:val="009B0A7D"/>
    <w:rsid w:val="009B300F"/>
    <w:rsid w:val="009C2F47"/>
    <w:rsid w:val="009C3287"/>
    <w:rsid w:val="009C3E0B"/>
    <w:rsid w:val="009C47BC"/>
    <w:rsid w:val="009C4FBA"/>
    <w:rsid w:val="009C536A"/>
    <w:rsid w:val="009C5584"/>
    <w:rsid w:val="009C5A83"/>
    <w:rsid w:val="009D1551"/>
    <w:rsid w:val="009D1848"/>
    <w:rsid w:val="009D19E6"/>
    <w:rsid w:val="009D4182"/>
    <w:rsid w:val="009D43E7"/>
    <w:rsid w:val="009D5856"/>
    <w:rsid w:val="009E034F"/>
    <w:rsid w:val="009E1B78"/>
    <w:rsid w:val="009E250E"/>
    <w:rsid w:val="009E2F6C"/>
    <w:rsid w:val="009E5C20"/>
    <w:rsid w:val="009E624D"/>
    <w:rsid w:val="009E6697"/>
    <w:rsid w:val="009E6826"/>
    <w:rsid w:val="009E783B"/>
    <w:rsid w:val="009F138C"/>
    <w:rsid w:val="009F1416"/>
    <w:rsid w:val="009F153D"/>
    <w:rsid w:val="009F1810"/>
    <w:rsid w:val="009F1C10"/>
    <w:rsid w:val="009F543D"/>
    <w:rsid w:val="009F5E14"/>
    <w:rsid w:val="009F7FCC"/>
    <w:rsid w:val="00A01ED6"/>
    <w:rsid w:val="00A02998"/>
    <w:rsid w:val="00A037BA"/>
    <w:rsid w:val="00A0527F"/>
    <w:rsid w:val="00A053D2"/>
    <w:rsid w:val="00A05DC1"/>
    <w:rsid w:val="00A06413"/>
    <w:rsid w:val="00A06FBD"/>
    <w:rsid w:val="00A07127"/>
    <w:rsid w:val="00A0735D"/>
    <w:rsid w:val="00A10916"/>
    <w:rsid w:val="00A11171"/>
    <w:rsid w:val="00A129F0"/>
    <w:rsid w:val="00A15A8A"/>
    <w:rsid w:val="00A167C9"/>
    <w:rsid w:val="00A16B24"/>
    <w:rsid w:val="00A20E03"/>
    <w:rsid w:val="00A239BA"/>
    <w:rsid w:val="00A2603E"/>
    <w:rsid w:val="00A26FF7"/>
    <w:rsid w:val="00A27743"/>
    <w:rsid w:val="00A3204B"/>
    <w:rsid w:val="00A3255B"/>
    <w:rsid w:val="00A3339C"/>
    <w:rsid w:val="00A33856"/>
    <w:rsid w:val="00A36135"/>
    <w:rsid w:val="00A36349"/>
    <w:rsid w:val="00A37918"/>
    <w:rsid w:val="00A4228D"/>
    <w:rsid w:val="00A4550A"/>
    <w:rsid w:val="00A4603A"/>
    <w:rsid w:val="00A46055"/>
    <w:rsid w:val="00A47576"/>
    <w:rsid w:val="00A47F77"/>
    <w:rsid w:val="00A5473F"/>
    <w:rsid w:val="00A5568F"/>
    <w:rsid w:val="00A56794"/>
    <w:rsid w:val="00A56F92"/>
    <w:rsid w:val="00A6047E"/>
    <w:rsid w:val="00A619CB"/>
    <w:rsid w:val="00A62775"/>
    <w:rsid w:val="00A62F88"/>
    <w:rsid w:val="00A64444"/>
    <w:rsid w:val="00A66C1A"/>
    <w:rsid w:val="00A676BC"/>
    <w:rsid w:val="00A70104"/>
    <w:rsid w:val="00A7093E"/>
    <w:rsid w:val="00A7146E"/>
    <w:rsid w:val="00A72ABA"/>
    <w:rsid w:val="00A7686E"/>
    <w:rsid w:val="00A76892"/>
    <w:rsid w:val="00A772E4"/>
    <w:rsid w:val="00A82240"/>
    <w:rsid w:val="00A82DBE"/>
    <w:rsid w:val="00A83CBC"/>
    <w:rsid w:val="00A83CCA"/>
    <w:rsid w:val="00A85711"/>
    <w:rsid w:val="00A87DDC"/>
    <w:rsid w:val="00A9240D"/>
    <w:rsid w:val="00A92F16"/>
    <w:rsid w:val="00A957E3"/>
    <w:rsid w:val="00A95D57"/>
    <w:rsid w:val="00A96099"/>
    <w:rsid w:val="00A96AA8"/>
    <w:rsid w:val="00A96BAD"/>
    <w:rsid w:val="00A9740D"/>
    <w:rsid w:val="00AA1868"/>
    <w:rsid w:val="00AA2576"/>
    <w:rsid w:val="00AA2E6C"/>
    <w:rsid w:val="00AB0878"/>
    <w:rsid w:val="00AB0C13"/>
    <w:rsid w:val="00AB1390"/>
    <w:rsid w:val="00AB143D"/>
    <w:rsid w:val="00AB2F88"/>
    <w:rsid w:val="00AB334F"/>
    <w:rsid w:val="00AB47C0"/>
    <w:rsid w:val="00AB4A07"/>
    <w:rsid w:val="00AB54C2"/>
    <w:rsid w:val="00AB74A0"/>
    <w:rsid w:val="00AB7B32"/>
    <w:rsid w:val="00AC0F98"/>
    <w:rsid w:val="00AC1411"/>
    <w:rsid w:val="00AC1851"/>
    <w:rsid w:val="00AC1CAD"/>
    <w:rsid w:val="00AC1F36"/>
    <w:rsid w:val="00AC1FBC"/>
    <w:rsid w:val="00AC212D"/>
    <w:rsid w:val="00AC3070"/>
    <w:rsid w:val="00AC5996"/>
    <w:rsid w:val="00AC6825"/>
    <w:rsid w:val="00AC7A38"/>
    <w:rsid w:val="00AD0B0A"/>
    <w:rsid w:val="00AD2565"/>
    <w:rsid w:val="00AD2A77"/>
    <w:rsid w:val="00AD68CD"/>
    <w:rsid w:val="00AE1DF7"/>
    <w:rsid w:val="00AE5CF9"/>
    <w:rsid w:val="00AE62C9"/>
    <w:rsid w:val="00AE649F"/>
    <w:rsid w:val="00AE6B19"/>
    <w:rsid w:val="00AE7CEA"/>
    <w:rsid w:val="00AF0B6B"/>
    <w:rsid w:val="00AF2960"/>
    <w:rsid w:val="00AF7070"/>
    <w:rsid w:val="00AF71F0"/>
    <w:rsid w:val="00B02AAE"/>
    <w:rsid w:val="00B033D6"/>
    <w:rsid w:val="00B042AC"/>
    <w:rsid w:val="00B04BAC"/>
    <w:rsid w:val="00B05125"/>
    <w:rsid w:val="00B052BB"/>
    <w:rsid w:val="00B05F21"/>
    <w:rsid w:val="00B06203"/>
    <w:rsid w:val="00B06BBF"/>
    <w:rsid w:val="00B06D9F"/>
    <w:rsid w:val="00B079B7"/>
    <w:rsid w:val="00B10F95"/>
    <w:rsid w:val="00B11921"/>
    <w:rsid w:val="00B11D53"/>
    <w:rsid w:val="00B12E83"/>
    <w:rsid w:val="00B13032"/>
    <w:rsid w:val="00B13074"/>
    <w:rsid w:val="00B137DA"/>
    <w:rsid w:val="00B15648"/>
    <w:rsid w:val="00B16E93"/>
    <w:rsid w:val="00B20D0F"/>
    <w:rsid w:val="00B2162F"/>
    <w:rsid w:val="00B22486"/>
    <w:rsid w:val="00B22DD2"/>
    <w:rsid w:val="00B23691"/>
    <w:rsid w:val="00B246FF"/>
    <w:rsid w:val="00B2491F"/>
    <w:rsid w:val="00B24C11"/>
    <w:rsid w:val="00B254F8"/>
    <w:rsid w:val="00B25C8F"/>
    <w:rsid w:val="00B27F58"/>
    <w:rsid w:val="00B30A56"/>
    <w:rsid w:val="00B33403"/>
    <w:rsid w:val="00B34743"/>
    <w:rsid w:val="00B35B37"/>
    <w:rsid w:val="00B35D25"/>
    <w:rsid w:val="00B40454"/>
    <w:rsid w:val="00B40F9D"/>
    <w:rsid w:val="00B42E5D"/>
    <w:rsid w:val="00B432D2"/>
    <w:rsid w:val="00B4372B"/>
    <w:rsid w:val="00B444A1"/>
    <w:rsid w:val="00B44705"/>
    <w:rsid w:val="00B45D8C"/>
    <w:rsid w:val="00B46E04"/>
    <w:rsid w:val="00B4724C"/>
    <w:rsid w:val="00B474C7"/>
    <w:rsid w:val="00B5193C"/>
    <w:rsid w:val="00B51BEF"/>
    <w:rsid w:val="00B53C66"/>
    <w:rsid w:val="00B53D49"/>
    <w:rsid w:val="00B54239"/>
    <w:rsid w:val="00B54895"/>
    <w:rsid w:val="00B57840"/>
    <w:rsid w:val="00B57973"/>
    <w:rsid w:val="00B57E5F"/>
    <w:rsid w:val="00B604A3"/>
    <w:rsid w:val="00B6180A"/>
    <w:rsid w:val="00B61C03"/>
    <w:rsid w:val="00B62AF4"/>
    <w:rsid w:val="00B6479C"/>
    <w:rsid w:val="00B66A4E"/>
    <w:rsid w:val="00B66EA6"/>
    <w:rsid w:val="00B7051A"/>
    <w:rsid w:val="00B715FA"/>
    <w:rsid w:val="00B76767"/>
    <w:rsid w:val="00B767E7"/>
    <w:rsid w:val="00B76938"/>
    <w:rsid w:val="00B772C7"/>
    <w:rsid w:val="00B77742"/>
    <w:rsid w:val="00B81939"/>
    <w:rsid w:val="00B81E72"/>
    <w:rsid w:val="00B8375E"/>
    <w:rsid w:val="00B859EF"/>
    <w:rsid w:val="00B86343"/>
    <w:rsid w:val="00B8647B"/>
    <w:rsid w:val="00B87416"/>
    <w:rsid w:val="00B902E6"/>
    <w:rsid w:val="00B94014"/>
    <w:rsid w:val="00B94AEF"/>
    <w:rsid w:val="00B953F0"/>
    <w:rsid w:val="00B9563E"/>
    <w:rsid w:val="00B95F54"/>
    <w:rsid w:val="00B9746E"/>
    <w:rsid w:val="00B978AD"/>
    <w:rsid w:val="00BA2562"/>
    <w:rsid w:val="00BA4955"/>
    <w:rsid w:val="00BA4A2A"/>
    <w:rsid w:val="00BA5F0E"/>
    <w:rsid w:val="00BA73F0"/>
    <w:rsid w:val="00BA756F"/>
    <w:rsid w:val="00BB1A9C"/>
    <w:rsid w:val="00BB2D37"/>
    <w:rsid w:val="00BB5145"/>
    <w:rsid w:val="00BC0EB4"/>
    <w:rsid w:val="00BC20AE"/>
    <w:rsid w:val="00BC38BE"/>
    <w:rsid w:val="00BC471A"/>
    <w:rsid w:val="00BC4F6B"/>
    <w:rsid w:val="00BC6ED1"/>
    <w:rsid w:val="00BD040B"/>
    <w:rsid w:val="00BD1A56"/>
    <w:rsid w:val="00BD1AD6"/>
    <w:rsid w:val="00BD2C8A"/>
    <w:rsid w:val="00BD3DAF"/>
    <w:rsid w:val="00BD3F46"/>
    <w:rsid w:val="00BD685C"/>
    <w:rsid w:val="00BE2921"/>
    <w:rsid w:val="00BE2BEF"/>
    <w:rsid w:val="00BE5EFB"/>
    <w:rsid w:val="00BE78FC"/>
    <w:rsid w:val="00BF0369"/>
    <w:rsid w:val="00BF17CE"/>
    <w:rsid w:val="00BF1896"/>
    <w:rsid w:val="00BF3B27"/>
    <w:rsid w:val="00BF463D"/>
    <w:rsid w:val="00BF508B"/>
    <w:rsid w:val="00BF6CD6"/>
    <w:rsid w:val="00BF7056"/>
    <w:rsid w:val="00C008B1"/>
    <w:rsid w:val="00C01520"/>
    <w:rsid w:val="00C016D1"/>
    <w:rsid w:val="00C0184F"/>
    <w:rsid w:val="00C02372"/>
    <w:rsid w:val="00C040FB"/>
    <w:rsid w:val="00C04A89"/>
    <w:rsid w:val="00C075C2"/>
    <w:rsid w:val="00C07A72"/>
    <w:rsid w:val="00C07C9D"/>
    <w:rsid w:val="00C07E63"/>
    <w:rsid w:val="00C10258"/>
    <w:rsid w:val="00C1072D"/>
    <w:rsid w:val="00C124AF"/>
    <w:rsid w:val="00C1271B"/>
    <w:rsid w:val="00C1493F"/>
    <w:rsid w:val="00C14ECB"/>
    <w:rsid w:val="00C15829"/>
    <w:rsid w:val="00C2116B"/>
    <w:rsid w:val="00C21305"/>
    <w:rsid w:val="00C21949"/>
    <w:rsid w:val="00C24033"/>
    <w:rsid w:val="00C245BA"/>
    <w:rsid w:val="00C266B1"/>
    <w:rsid w:val="00C27455"/>
    <w:rsid w:val="00C31B08"/>
    <w:rsid w:val="00C31B34"/>
    <w:rsid w:val="00C330DC"/>
    <w:rsid w:val="00C345EA"/>
    <w:rsid w:val="00C35BC0"/>
    <w:rsid w:val="00C40D38"/>
    <w:rsid w:val="00C410A8"/>
    <w:rsid w:val="00C41D9F"/>
    <w:rsid w:val="00C424F9"/>
    <w:rsid w:val="00C441EE"/>
    <w:rsid w:val="00C476F9"/>
    <w:rsid w:val="00C519AA"/>
    <w:rsid w:val="00C52DA2"/>
    <w:rsid w:val="00C5347A"/>
    <w:rsid w:val="00C55ABB"/>
    <w:rsid w:val="00C60C58"/>
    <w:rsid w:val="00C62581"/>
    <w:rsid w:val="00C63BF4"/>
    <w:rsid w:val="00C63F06"/>
    <w:rsid w:val="00C6422F"/>
    <w:rsid w:val="00C6595E"/>
    <w:rsid w:val="00C65CC5"/>
    <w:rsid w:val="00C66638"/>
    <w:rsid w:val="00C669FB"/>
    <w:rsid w:val="00C676D7"/>
    <w:rsid w:val="00C71EEF"/>
    <w:rsid w:val="00C73B2A"/>
    <w:rsid w:val="00C73F0A"/>
    <w:rsid w:val="00C75777"/>
    <w:rsid w:val="00C75A25"/>
    <w:rsid w:val="00C76A85"/>
    <w:rsid w:val="00C76D00"/>
    <w:rsid w:val="00C76FBB"/>
    <w:rsid w:val="00C7792A"/>
    <w:rsid w:val="00C8233C"/>
    <w:rsid w:val="00C82389"/>
    <w:rsid w:val="00C82CC2"/>
    <w:rsid w:val="00C83983"/>
    <w:rsid w:val="00C86447"/>
    <w:rsid w:val="00C86A41"/>
    <w:rsid w:val="00C876CA"/>
    <w:rsid w:val="00C902F8"/>
    <w:rsid w:val="00C9108D"/>
    <w:rsid w:val="00C9222F"/>
    <w:rsid w:val="00C9317E"/>
    <w:rsid w:val="00C941F0"/>
    <w:rsid w:val="00C94DB3"/>
    <w:rsid w:val="00C9650B"/>
    <w:rsid w:val="00C971FD"/>
    <w:rsid w:val="00CA0352"/>
    <w:rsid w:val="00CA2837"/>
    <w:rsid w:val="00CA2C45"/>
    <w:rsid w:val="00CA4716"/>
    <w:rsid w:val="00CA646E"/>
    <w:rsid w:val="00CB09FE"/>
    <w:rsid w:val="00CB1285"/>
    <w:rsid w:val="00CB1646"/>
    <w:rsid w:val="00CB64EB"/>
    <w:rsid w:val="00CB7117"/>
    <w:rsid w:val="00CB7F0E"/>
    <w:rsid w:val="00CC07DF"/>
    <w:rsid w:val="00CC29CF"/>
    <w:rsid w:val="00CC29D1"/>
    <w:rsid w:val="00CC367B"/>
    <w:rsid w:val="00CC383C"/>
    <w:rsid w:val="00CC43FC"/>
    <w:rsid w:val="00CC4D75"/>
    <w:rsid w:val="00CC4EAF"/>
    <w:rsid w:val="00CC5248"/>
    <w:rsid w:val="00CC530E"/>
    <w:rsid w:val="00CC5C94"/>
    <w:rsid w:val="00CD023A"/>
    <w:rsid w:val="00CD0541"/>
    <w:rsid w:val="00CD0AC8"/>
    <w:rsid w:val="00CD0CD5"/>
    <w:rsid w:val="00CD2DFC"/>
    <w:rsid w:val="00CD5A34"/>
    <w:rsid w:val="00CD62BF"/>
    <w:rsid w:val="00CD6830"/>
    <w:rsid w:val="00CD79B4"/>
    <w:rsid w:val="00CE3F1E"/>
    <w:rsid w:val="00CE4400"/>
    <w:rsid w:val="00CE45C8"/>
    <w:rsid w:val="00CE5DBD"/>
    <w:rsid w:val="00CE7DEE"/>
    <w:rsid w:val="00CF0330"/>
    <w:rsid w:val="00CF1585"/>
    <w:rsid w:val="00CF36CC"/>
    <w:rsid w:val="00CF39ED"/>
    <w:rsid w:val="00CF3E5C"/>
    <w:rsid w:val="00CF4059"/>
    <w:rsid w:val="00CF5770"/>
    <w:rsid w:val="00CF636D"/>
    <w:rsid w:val="00CF6F6D"/>
    <w:rsid w:val="00D0020B"/>
    <w:rsid w:val="00D01EA2"/>
    <w:rsid w:val="00D0298F"/>
    <w:rsid w:val="00D03093"/>
    <w:rsid w:val="00D03344"/>
    <w:rsid w:val="00D03BB7"/>
    <w:rsid w:val="00D0416B"/>
    <w:rsid w:val="00D0446F"/>
    <w:rsid w:val="00D04665"/>
    <w:rsid w:val="00D04A5C"/>
    <w:rsid w:val="00D055EC"/>
    <w:rsid w:val="00D05DE7"/>
    <w:rsid w:val="00D06AB4"/>
    <w:rsid w:val="00D10625"/>
    <w:rsid w:val="00D11024"/>
    <w:rsid w:val="00D11193"/>
    <w:rsid w:val="00D11BE2"/>
    <w:rsid w:val="00D11DC1"/>
    <w:rsid w:val="00D11E64"/>
    <w:rsid w:val="00D144B5"/>
    <w:rsid w:val="00D1563F"/>
    <w:rsid w:val="00D16341"/>
    <w:rsid w:val="00D200F1"/>
    <w:rsid w:val="00D21159"/>
    <w:rsid w:val="00D25C8E"/>
    <w:rsid w:val="00D30A68"/>
    <w:rsid w:val="00D32990"/>
    <w:rsid w:val="00D3351B"/>
    <w:rsid w:val="00D338A1"/>
    <w:rsid w:val="00D33A28"/>
    <w:rsid w:val="00D3463A"/>
    <w:rsid w:val="00D3544A"/>
    <w:rsid w:val="00D35FF4"/>
    <w:rsid w:val="00D3602B"/>
    <w:rsid w:val="00D36862"/>
    <w:rsid w:val="00D36970"/>
    <w:rsid w:val="00D370EB"/>
    <w:rsid w:val="00D40B48"/>
    <w:rsid w:val="00D40B6E"/>
    <w:rsid w:val="00D41FB7"/>
    <w:rsid w:val="00D4246A"/>
    <w:rsid w:val="00D430A3"/>
    <w:rsid w:val="00D44666"/>
    <w:rsid w:val="00D46678"/>
    <w:rsid w:val="00D46CAC"/>
    <w:rsid w:val="00D5047A"/>
    <w:rsid w:val="00D50F1B"/>
    <w:rsid w:val="00D521DA"/>
    <w:rsid w:val="00D52236"/>
    <w:rsid w:val="00D530E4"/>
    <w:rsid w:val="00D54C4C"/>
    <w:rsid w:val="00D567C4"/>
    <w:rsid w:val="00D5683A"/>
    <w:rsid w:val="00D568EE"/>
    <w:rsid w:val="00D577BE"/>
    <w:rsid w:val="00D57A0D"/>
    <w:rsid w:val="00D60521"/>
    <w:rsid w:val="00D61339"/>
    <w:rsid w:val="00D61B3F"/>
    <w:rsid w:val="00D625DA"/>
    <w:rsid w:val="00D63A06"/>
    <w:rsid w:val="00D63FF9"/>
    <w:rsid w:val="00D65369"/>
    <w:rsid w:val="00D65A13"/>
    <w:rsid w:val="00D733BC"/>
    <w:rsid w:val="00D753BC"/>
    <w:rsid w:val="00D76A9E"/>
    <w:rsid w:val="00D77BBD"/>
    <w:rsid w:val="00D80384"/>
    <w:rsid w:val="00D81033"/>
    <w:rsid w:val="00D81C8C"/>
    <w:rsid w:val="00D82026"/>
    <w:rsid w:val="00D82034"/>
    <w:rsid w:val="00D82870"/>
    <w:rsid w:val="00D8343E"/>
    <w:rsid w:val="00D855E9"/>
    <w:rsid w:val="00D8632E"/>
    <w:rsid w:val="00D91848"/>
    <w:rsid w:val="00D926FF"/>
    <w:rsid w:val="00D9278E"/>
    <w:rsid w:val="00D92BC3"/>
    <w:rsid w:val="00D9300C"/>
    <w:rsid w:val="00D93B42"/>
    <w:rsid w:val="00D95833"/>
    <w:rsid w:val="00D95EB9"/>
    <w:rsid w:val="00D976FA"/>
    <w:rsid w:val="00D97DDB"/>
    <w:rsid w:val="00DA1002"/>
    <w:rsid w:val="00DA5F10"/>
    <w:rsid w:val="00DA760C"/>
    <w:rsid w:val="00DB2F26"/>
    <w:rsid w:val="00DB3139"/>
    <w:rsid w:val="00DB40F8"/>
    <w:rsid w:val="00DB6EE1"/>
    <w:rsid w:val="00DB720C"/>
    <w:rsid w:val="00DC009C"/>
    <w:rsid w:val="00DC0AA6"/>
    <w:rsid w:val="00DC25E6"/>
    <w:rsid w:val="00DC3D96"/>
    <w:rsid w:val="00DC47E3"/>
    <w:rsid w:val="00DD2019"/>
    <w:rsid w:val="00DD20A0"/>
    <w:rsid w:val="00DD2889"/>
    <w:rsid w:val="00DD2CBF"/>
    <w:rsid w:val="00DD326D"/>
    <w:rsid w:val="00DD354B"/>
    <w:rsid w:val="00DD43EB"/>
    <w:rsid w:val="00DD5440"/>
    <w:rsid w:val="00DD57F9"/>
    <w:rsid w:val="00DD6B47"/>
    <w:rsid w:val="00DD6BF5"/>
    <w:rsid w:val="00DD75EA"/>
    <w:rsid w:val="00DD7EA0"/>
    <w:rsid w:val="00DE0E62"/>
    <w:rsid w:val="00DE0FAA"/>
    <w:rsid w:val="00DE13D9"/>
    <w:rsid w:val="00DE2841"/>
    <w:rsid w:val="00DE4442"/>
    <w:rsid w:val="00DE4ED9"/>
    <w:rsid w:val="00DF5271"/>
    <w:rsid w:val="00DF5F27"/>
    <w:rsid w:val="00DF5F86"/>
    <w:rsid w:val="00DF68C9"/>
    <w:rsid w:val="00DF6B9C"/>
    <w:rsid w:val="00DF7296"/>
    <w:rsid w:val="00E00518"/>
    <w:rsid w:val="00E00873"/>
    <w:rsid w:val="00E0128E"/>
    <w:rsid w:val="00E03407"/>
    <w:rsid w:val="00E05C6D"/>
    <w:rsid w:val="00E071F8"/>
    <w:rsid w:val="00E0735A"/>
    <w:rsid w:val="00E077B0"/>
    <w:rsid w:val="00E11300"/>
    <w:rsid w:val="00E11533"/>
    <w:rsid w:val="00E11FAB"/>
    <w:rsid w:val="00E14AED"/>
    <w:rsid w:val="00E154E5"/>
    <w:rsid w:val="00E15520"/>
    <w:rsid w:val="00E15766"/>
    <w:rsid w:val="00E16372"/>
    <w:rsid w:val="00E16390"/>
    <w:rsid w:val="00E2221C"/>
    <w:rsid w:val="00E25019"/>
    <w:rsid w:val="00E25F60"/>
    <w:rsid w:val="00E33657"/>
    <w:rsid w:val="00E33934"/>
    <w:rsid w:val="00E367D9"/>
    <w:rsid w:val="00E3688C"/>
    <w:rsid w:val="00E36C42"/>
    <w:rsid w:val="00E3792A"/>
    <w:rsid w:val="00E426D2"/>
    <w:rsid w:val="00E4553F"/>
    <w:rsid w:val="00E47D94"/>
    <w:rsid w:val="00E501CC"/>
    <w:rsid w:val="00E52107"/>
    <w:rsid w:val="00E53540"/>
    <w:rsid w:val="00E5425D"/>
    <w:rsid w:val="00E5788B"/>
    <w:rsid w:val="00E61A8A"/>
    <w:rsid w:val="00E62A66"/>
    <w:rsid w:val="00E62C2F"/>
    <w:rsid w:val="00E64A17"/>
    <w:rsid w:val="00E65B67"/>
    <w:rsid w:val="00E66484"/>
    <w:rsid w:val="00E668FE"/>
    <w:rsid w:val="00E67214"/>
    <w:rsid w:val="00E707D4"/>
    <w:rsid w:val="00E718A8"/>
    <w:rsid w:val="00E736A0"/>
    <w:rsid w:val="00E73838"/>
    <w:rsid w:val="00E751E3"/>
    <w:rsid w:val="00E75244"/>
    <w:rsid w:val="00E75AD1"/>
    <w:rsid w:val="00E76613"/>
    <w:rsid w:val="00E8097E"/>
    <w:rsid w:val="00E81556"/>
    <w:rsid w:val="00E832F2"/>
    <w:rsid w:val="00E834C5"/>
    <w:rsid w:val="00E84075"/>
    <w:rsid w:val="00E845BC"/>
    <w:rsid w:val="00E8646C"/>
    <w:rsid w:val="00E90146"/>
    <w:rsid w:val="00E92502"/>
    <w:rsid w:val="00E935A2"/>
    <w:rsid w:val="00E95CDE"/>
    <w:rsid w:val="00E961B4"/>
    <w:rsid w:val="00E96835"/>
    <w:rsid w:val="00E97F0C"/>
    <w:rsid w:val="00EA0609"/>
    <w:rsid w:val="00EA0915"/>
    <w:rsid w:val="00EA3B0F"/>
    <w:rsid w:val="00EA5E7E"/>
    <w:rsid w:val="00EA6D5D"/>
    <w:rsid w:val="00EA7533"/>
    <w:rsid w:val="00EB156B"/>
    <w:rsid w:val="00EB15A8"/>
    <w:rsid w:val="00EB18EA"/>
    <w:rsid w:val="00EB2CA9"/>
    <w:rsid w:val="00EB3B95"/>
    <w:rsid w:val="00EB45A1"/>
    <w:rsid w:val="00EB5C0E"/>
    <w:rsid w:val="00EB6EE3"/>
    <w:rsid w:val="00EB7CAA"/>
    <w:rsid w:val="00EC2498"/>
    <w:rsid w:val="00EC2A31"/>
    <w:rsid w:val="00EC522F"/>
    <w:rsid w:val="00EC6D18"/>
    <w:rsid w:val="00EC6EF7"/>
    <w:rsid w:val="00ED07B5"/>
    <w:rsid w:val="00ED15AE"/>
    <w:rsid w:val="00ED3B56"/>
    <w:rsid w:val="00ED3E38"/>
    <w:rsid w:val="00ED42D5"/>
    <w:rsid w:val="00EE00DE"/>
    <w:rsid w:val="00EE1434"/>
    <w:rsid w:val="00EE1A61"/>
    <w:rsid w:val="00EE2673"/>
    <w:rsid w:val="00EE299A"/>
    <w:rsid w:val="00EE483F"/>
    <w:rsid w:val="00EE5862"/>
    <w:rsid w:val="00EE6C44"/>
    <w:rsid w:val="00EE7856"/>
    <w:rsid w:val="00EE79A2"/>
    <w:rsid w:val="00EF28CF"/>
    <w:rsid w:val="00EF299E"/>
    <w:rsid w:val="00EF2B9F"/>
    <w:rsid w:val="00EF3D36"/>
    <w:rsid w:val="00EF66F1"/>
    <w:rsid w:val="00EF72B8"/>
    <w:rsid w:val="00EF7633"/>
    <w:rsid w:val="00EF7B78"/>
    <w:rsid w:val="00F01C11"/>
    <w:rsid w:val="00F01D36"/>
    <w:rsid w:val="00F025D5"/>
    <w:rsid w:val="00F02CA7"/>
    <w:rsid w:val="00F03D6C"/>
    <w:rsid w:val="00F03FEC"/>
    <w:rsid w:val="00F041B1"/>
    <w:rsid w:val="00F0424B"/>
    <w:rsid w:val="00F0504C"/>
    <w:rsid w:val="00F05810"/>
    <w:rsid w:val="00F05EAE"/>
    <w:rsid w:val="00F06B40"/>
    <w:rsid w:val="00F0703B"/>
    <w:rsid w:val="00F100BB"/>
    <w:rsid w:val="00F100C3"/>
    <w:rsid w:val="00F10E83"/>
    <w:rsid w:val="00F15B30"/>
    <w:rsid w:val="00F15E1B"/>
    <w:rsid w:val="00F17225"/>
    <w:rsid w:val="00F20186"/>
    <w:rsid w:val="00F2301B"/>
    <w:rsid w:val="00F27669"/>
    <w:rsid w:val="00F30C53"/>
    <w:rsid w:val="00F3175E"/>
    <w:rsid w:val="00F33146"/>
    <w:rsid w:val="00F33515"/>
    <w:rsid w:val="00F370CD"/>
    <w:rsid w:val="00F377C0"/>
    <w:rsid w:val="00F408AB"/>
    <w:rsid w:val="00F43632"/>
    <w:rsid w:val="00F4373F"/>
    <w:rsid w:val="00F43D70"/>
    <w:rsid w:val="00F4567C"/>
    <w:rsid w:val="00F46061"/>
    <w:rsid w:val="00F46278"/>
    <w:rsid w:val="00F46437"/>
    <w:rsid w:val="00F50393"/>
    <w:rsid w:val="00F509B3"/>
    <w:rsid w:val="00F5118C"/>
    <w:rsid w:val="00F528F2"/>
    <w:rsid w:val="00F5403F"/>
    <w:rsid w:val="00F56EE6"/>
    <w:rsid w:val="00F570F7"/>
    <w:rsid w:val="00F607AD"/>
    <w:rsid w:val="00F63614"/>
    <w:rsid w:val="00F637C8"/>
    <w:rsid w:val="00F638CE"/>
    <w:rsid w:val="00F63D33"/>
    <w:rsid w:val="00F650AF"/>
    <w:rsid w:val="00F65CC9"/>
    <w:rsid w:val="00F66CA6"/>
    <w:rsid w:val="00F670BC"/>
    <w:rsid w:val="00F676A8"/>
    <w:rsid w:val="00F67721"/>
    <w:rsid w:val="00F67AE2"/>
    <w:rsid w:val="00F7019C"/>
    <w:rsid w:val="00F70444"/>
    <w:rsid w:val="00F70498"/>
    <w:rsid w:val="00F70CC6"/>
    <w:rsid w:val="00F71865"/>
    <w:rsid w:val="00F72521"/>
    <w:rsid w:val="00F76942"/>
    <w:rsid w:val="00F77AB9"/>
    <w:rsid w:val="00F811BF"/>
    <w:rsid w:val="00F8287D"/>
    <w:rsid w:val="00F83F40"/>
    <w:rsid w:val="00F873D4"/>
    <w:rsid w:val="00F8743C"/>
    <w:rsid w:val="00F87F38"/>
    <w:rsid w:val="00F920B2"/>
    <w:rsid w:val="00F922E7"/>
    <w:rsid w:val="00F9259B"/>
    <w:rsid w:val="00F92B6A"/>
    <w:rsid w:val="00F93AD5"/>
    <w:rsid w:val="00F94CB7"/>
    <w:rsid w:val="00F94E07"/>
    <w:rsid w:val="00F95007"/>
    <w:rsid w:val="00F95B52"/>
    <w:rsid w:val="00F965E9"/>
    <w:rsid w:val="00FA0424"/>
    <w:rsid w:val="00FA070D"/>
    <w:rsid w:val="00FA4B52"/>
    <w:rsid w:val="00FA7693"/>
    <w:rsid w:val="00FA79BC"/>
    <w:rsid w:val="00FB1489"/>
    <w:rsid w:val="00FB1CF6"/>
    <w:rsid w:val="00FB4486"/>
    <w:rsid w:val="00FB4CE0"/>
    <w:rsid w:val="00FB6802"/>
    <w:rsid w:val="00FB69A0"/>
    <w:rsid w:val="00FB6FCF"/>
    <w:rsid w:val="00FB7C88"/>
    <w:rsid w:val="00FC06D0"/>
    <w:rsid w:val="00FC079E"/>
    <w:rsid w:val="00FC20D0"/>
    <w:rsid w:val="00FC2341"/>
    <w:rsid w:val="00FC30BC"/>
    <w:rsid w:val="00FC36B3"/>
    <w:rsid w:val="00FC4541"/>
    <w:rsid w:val="00FC5064"/>
    <w:rsid w:val="00FC6044"/>
    <w:rsid w:val="00FC74A9"/>
    <w:rsid w:val="00FC7659"/>
    <w:rsid w:val="00FD35A8"/>
    <w:rsid w:val="00FD4B47"/>
    <w:rsid w:val="00FD5C70"/>
    <w:rsid w:val="00FD5E89"/>
    <w:rsid w:val="00FD6CD5"/>
    <w:rsid w:val="00FD702D"/>
    <w:rsid w:val="00FD71C9"/>
    <w:rsid w:val="00FD7BDF"/>
    <w:rsid w:val="00FE0289"/>
    <w:rsid w:val="00FE3C29"/>
    <w:rsid w:val="00FE4322"/>
    <w:rsid w:val="00FE4BAB"/>
    <w:rsid w:val="00FE61EC"/>
    <w:rsid w:val="00FE6A86"/>
    <w:rsid w:val="00FE760F"/>
    <w:rsid w:val="00FE792B"/>
    <w:rsid w:val="00FF159D"/>
    <w:rsid w:val="00FF285A"/>
    <w:rsid w:val="00FF448A"/>
    <w:rsid w:val="00FF46AE"/>
    <w:rsid w:val="00FF5AF4"/>
    <w:rsid w:val="00FF78CD"/>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106497"/>
    <o:shapelayout v:ext="edit">
      <o:idmap v:ext="edit" data="1"/>
      <o:regrouptable v:ext="edit">
        <o:entry new="1" old="0"/>
      </o:regrouptable>
    </o:shapelayout>
  </w:shapeDefaults>
  <w:decimalSymbol w:val="."/>
  <w:listSeparator w:val=","/>
  <w14:docId w14:val="7640A83A"/>
  <w15:docId w15:val="{DD844DE4-947D-4BEF-94D1-57C320181F1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HAnsi" w:hAnsiTheme="minorHAnsi" w:cstheme="minorBidi"/>
        <w:sz w:val="22"/>
        <w:szCs w:val="22"/>
        <w:lang w:val="en-AU" w:eastAsia="en-US" w:bidi="ar-SA"/>
      </w:rPr>
    </w:rPrDefault>
    <w:pPrDefault>
      <w:pPr>
        <w:spacing w:after="200" w:line="276" w:lineRule="auto"/>
      </w:pPr>
    </w:pPrDefault>
  </w:docDefaults>
  <w:latentStyles w:defLockedState="0" w:defUIPriority="0" w:defSemiHidden="0" w:defUnhideWhenUsed="0" w:defQFormat="0" w:count="376">
    <w:lsdException w:name="Normal" w:locked="1"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locked="1" w:semiHidden="1" w:uiPriority="39" w:unhideWhenUsed="1"/>
    <w:lsdException w:name="toc 2" w:locked="1" w:semiHidden="1" w:uiPriority="39" w:unhideWhenUsed="1"/>
    <w:lsdException w:name="toc 3" w:locked="1" w:semiHidden="1" w:uiPriority="39" w:unhideWhenUsed="1"/>
    <w:lsdException w:name="toc 4" w:locked="1" w:semiHidden="1" w:uiPriority="39" w:unhideWhenUsed="1"/>
    <w:lsdException w:name="toc 5" w:locked="1" w:semiHidden="1" w:uiPriority="39" w:unhideWhenUsed="1"/>
    <w:lsdException w:name="toc 6" w:locked="1" w:semiHidden="1" w:uiPriority="39" w:unhideWhenUsed="1"/>
    <w:lsdException w:name="toc 7" w:locked="1" w:semiHidden="1" w:uiPriority="39" w:unhideWhenUsed="1"/>
    <w:lsdException w:name="toc 8" w:locked="1" w:semiHidden="1" w:uiPriority="39" w:unhideWhenUsed="1"/>
    <w:lsdException w:name="toc 9" w:locked="1" w:semiHidden="1" w:uiPriority="39" w:unhideWhenUsed="1"/>
    <w:lsdException w:name="Normal Indent" w:semiHidden="1" w:unhideWhenUsed="1"/>
    <w:lsdException w:name="footnote text" w:locked="1" w:semiHidden="1" w:uiPriority="99" w:unhideWhenUsed="1"/>
    <w:lsdException w:name="annotation text" w:semiHidden="1" w:unhideWhenUsed="1"/>
    <w:lsdException w:name="header" w:semiHidden="1" w:uiPriority="99" w:unhideWhenUsed="1"/>
    <w:lsdException w:name="footer" w:locked="1" w:semiHidden="1" w:uiPriority="99"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locked="1" w:semiHidden="1" w:uiPriority="99"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locked="1"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locked="1" w:semiHidden="1" w:uiPriority="99" w:unhideWhenUsed="1"/>
    <w:lsdException w:name="HTML Bottom of Form" w:locked="1" w:semiHidden="1" w:uiPriority="99"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locked="1" w:semiHidden="1" w:uiPriority="99" w:unhideWhenUsed="1"/>
    <w:lsdException w:name="annotation subject" w:semiHidden="1" w:unhideWhenUsed="1"/>
    <w:lsdException w:name="No List" w:locked="1" w:semiHidden="1" w:uiPriority="99" w:unhideWhenUsed="1"/>
    <w:lsdException w:name="Outline List 1" w:locked="1" w:semiHidden="1" w:uiPriority="99" w:unhideWhenUsed="1"/>
    <w:lsdException w:name="Outline List 2" w:locked="1" w:semiHidden="1" w:uiPriority="99" w:unhideWhenUsed="1"/>
    <w:lsdException w:name="Outline List 3" w:locked="1" w:semiHidden="1" w:uiPriority="99" w:unhideWhenUsed="1"/>
    <w:lsdException w:name="Table Simple 1" w:locked="1" w:semiHidden="1" w:uiPriority="99" w:unhideWhenUsed="1"/>
    <w:lsdException w:name="Table Simple 2" w:locked="1" w:semiHidden="1" w:uiPriority="99" w:unhideWhenUsed="1"/>
    <w:lsdException w:name="Table Simple 3" w:locked="1" w:semiHidden="1" w:uiPriority="99" w:unhideWhenUsed="1"/>
    <w:lsdException w:name="Table Classic 1" w:locked="1" w:semiHidden="1" w:uiPriority="99" w:unhideWhenUsed="1"/>
    <w:lsdException w:name="Table Classic 2" w:locked="1" w:semiHidden="1" w:uiPriority="99" w:unhideWhenUsed="1"/>
    <w:lsdException w:name="Table Classic 3" w:locked="1" w:semiHidden="1" w:uiPriority="99" w:unhideWhenUsed="1"/>
    <w:lsdException w:name="Table Classic 4" w:locked="1" w:semiHidden="1" w:uiPriority="99" w:unhideWhenUsed="1"/>
    <w:lsdException w:name="Table Colorful 1" w:locked="1" w:semiHidden="1" w:uiPriority="99" w:unhideWhenUsed="1"/>
    <w:lsdException w:name="Table Colorful 2" w:locked="1" w:semiHidden="1" w:uiPriority="99" w:unhideWhenUsed="1"/>
    <w:lsdException w:name="Table Colorful 3" w:locked="1" w:semiHidden="1" w:uiPriority="99" w:unhideWhenUsed="1"/>
    <w:lsdException w:name="Table Columns 1" w:locked="1" w:semiHidden="1" w:uiPriority="99" w:unhideWhenUsed="1"/>
    <w:lsdException w:name="Table Columns 2" w:locked="1" w:semiHidden="1" w:uiPriority="99" w:unhideWhenUsed="1"/>
    <w:lsdException w:name="Table Columns 3" w:locked="1" w:semiHidden="1" w:uiPriority="99" w:unhideWhenUsed="1"/>
    <w:lsdException w:name="Table Columns 4" w:locked="1" w:semiHidden="1" w:uiPriority="99" w:unhideWhenUsed="1"/>
    <w:lsdException w:name="Table Columns 5" w:locked="1" w:semiHidden="1" w:uiPriority="99" w:unhideWhenUsed="1"/>
    <w:lsdException w:name="Table Grid 1" w:locked="1" w:semiHidden="1" w:uiPriority="99" w:unhideWhenUsed="1"/>
    <w:lsdException w:name="Table Grid 2" w:locked="1" w:semiHidden="1" w:uiPriority="99" w:unhideWhenUsed="1"/>
    <w:lsdException w:name="Table Grid 3" w:locked="1" w:semiHidden="1" w:uiPriority="99" w:unhideWhenUsed="1"/>
    <w:lsdException w:name="Table Grid 4" w:locked="1" w:semiHidden="1" w:uiPriority="99" w:unhideWhenUsed="1"/>
    <w:lsdException w:name="Table Grid 5" w:locked="1" w:semiHidden="1" w:uiPriority="99" w:unhideWhenUsed="1"/>
    <w:lsdException w:name="Table Grid 6" w:locked="1" w:semiHidden="1" w:uiPriority="99" w:unhideWhenUsed="1"/>
    <w:lsdException w:name="Table Grid 7" w:locked="1" w:semiHidden="1" w:uiPriority="99" w:unhideWhenUsed="1"/>
    <w:lsdException w:name="Table Grid 8" w:locked="1" w:semiHidden="1" w:uiPriority="99" w:unhideWhenUsed="1"/>
    <w:lsdException w:name="Table List 1" w:locked="1" w:semiHidden="1" w:uiPriority="99" w:unhideWhenUsed="1"/>
    <w:lsdException w:name="Table List 2" w:locked="1" w:semiHidden="1" w:uiPriority="99" w:unhideWhenUsed="1"/>
    <w:lsdException w:name="Table List 3" w:locked="1" w:semiHidden="1" w:uiPriority="99" w:unhideWhenUsed="1"/>
    <w:lsdException w:name="Table List 4" w:locked="1" w:semiHidden="1" w:uiPriority="99" w:unhideWhenUsed="1"/>
    <w:lsdException w:name="Table List 5" w:locked="1" w:semiHidden="1" w:uiPriority="99" w:unhideWhenUsed="1"/>
    <w:lsdException w:name="Table List 6" w:locked="1" w:semiHidden="1" w:uiPriority="99" w:unhideWhenUsed="1"/>
    <w:lsdException w:name="Table List 7" w:locked="1" w:semiHidden="1" w:uiPriority="99" w:unhideWhenUsed="1"/>
    <w:lsdException w:name="Table List 8" w:locked="1" w:semiHidden="1" w:uiPriority="99" w:unhideWhenUsed="1"/>
    <w:lsdException w:name="Table 3D effects 1" w:locked="1" w:semiHidden="1" w:uiPriority="99" w:unhideWhenUsed="1"/>
    <w:lsdException w:name="Table 3D effects 2" w:locked="1" w:semiHidden="1" w:uiPriority="99" w:unhideWhenUsed="1"/>
    <w:lsdException w:name="Table 3D effects 3" w:locked="1" w:semiHidden="1" w:uiPriority="99" w:unhideWhenUsed="1"/>
    <w:lsdException w:name="Table Contemporary" w:locked="1" w:semiHidden="1" w:uiPriority="99" w:unhideWhenUsed="1"/>
    <w:lsdException w:name="Table Elegant" w:locked="1" w:semiHidden="1" w:uiPriority="99" w:unhideWhenUsed="1"/>
    <w:lsdException w:name="Table Professional" w:locked="1" w:semiHidden="1" w:uiPriority="99" w:unhideWhenUsed="1"/>
    <w:lsdException w:name="Table Subtle 1" w:locked="1" w:semiHidden="1" w:uiPriority="99" w:unhideWhenUsed="1"/>
    <w:lsdException w:name="Table Subtle 2" w:locked="1" w:semiHidden="1" w:uiPriority="99" w:unhideWhenUsed="1"/>
    <w:lsdException w:name="Table Web 1" w:locked="1" w:semiHidden="1" w:uiPriority="99" w:unhideWhenUsed="1"/>
    <w:lsdException w:name="Table Web 2" w:locked="1" w:semiHidden="1" w:uiPriority="99" w:unhideWhenUsed="1"/>
    <w:lsdException w:name="Table Web 3" w:locked="1" w:semiHidden="1" w:uiPriority="99" w:unhideWhenUsed="1"/>
    <w:lsdException w:name="Balloon Text" w:semiHidden="1" w:unhideWhenUsed="1"/>
    <w:lsdException w:name="Table Grid" w:locked="1" w:uiPriority="59"/>
    <w:lsdException w:name="Table Theme" w:locked="1" w:semiHidden="1" w:uiPriority="99"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D1563F"/>
  </w:style>
  <w:style w:type="paragraph" w:styleId="Heading1">
    <w:name w:val="heading 1"/>
    <w:basedOn w:val="Normal"/>
    <w:next w:val="Normal"/>
    <w:link w:val="Heading1Char"/>
    <w:uiPriority w:val="9"/>
    <w:qFormat/>
    <w:rsid w:val="00315196"/>
    <w:pPr>
      <w:keepNext/>
      <w:keepLines/>
      <w:spacing w:before="480" w:after="0"/>
      <w:outlineLvl w:val="0"/>
    </w:pPr>
    <w:rPr>
      <w:rFonts w:asciiTheme="majorHAnsi" w:eastAsiaTheme="majorEastAsia" w:hAnsiTheme="majorHAnsi" w:cstheme="majorBidi"/>
      <w:b/>
      <w:bCs/>
      <w:color w:val="365F91" w:themeColor="accent1" w:themeShade="BF"/>
      <w:sz w:val="28"/>
      <w:szCs w:val="28"/>
    </w:rPr>
  </w:style>
  <w:style w:type="paragraph" w:styleId="Heading2">
    <w:name w:val="heading 2"/>
    <w:basedOn w:val="Normal"/>
    <w:next w:val="Normal"/>
    <w:link w:val="Heading2Char"/>
    <w:uiPriority w:val="9"/>
    <w:unhideWhenUsed/>
    <w:qFormat/>
    <w:rsid w:val="00315196"/>
    <w:pPr>
      <w:keepNext/>
      <w:keepLines/>
      <w:spacing w:before="200" w:after="0"/>
      <w:outlineLvl w:val="1"/>
    </w:pPr>
    <w:rPr>
      <w:rFonts w:asciiTheme="majorHAnsi" w:eastAsiaTheme="majorEastAsia" w:hAnsiTheme="majorHAnsi" w:cstheme="majorBidi"/>
      <w:b/>
      <w:bCs/>
      <w:color w:val="4F81BD" w:themeColor="accent1"/>
      <w:sz w:val="26"/>
      <w:szCs w:val="26"/>
    </w:rPr>
  </w:style>
  <w:style w:type="paragraph" w:styleId="Heading3">
    <w:name w:val="heading 3"/>
    <w:basedOn w:val="Normal"/>
    <w:next w:val="Normal"/>
    <w:link w:val="Heading3Char"/>
    <w:uiPriority w:val="9"/>
    <w:unhideWhenUsed/>
    <w:qFormat/>
    <w:rsid w:val="00315196"/>
    <w:pPr>
      <w:keepNext/>
      <w:keepLines/>
      <w:spacing w:before="200" w:after="0"/>
      <w:outlineLvl w:val="2"/>
    </w:pPr>
    <w:rPr>
      <w:rFonts w:asciiTheme="majorHAnsi" w:eastAsiaTheme="majorEastAsia" w:hAnsiTheme="majorHAnsi" w:cstheme="majorBidi"/>
      <w:b/>
      <w:bCs/>
      <w:color w:val="4F81BD" w:themeColor="accent1"/>
    </w:rPr>
  </w:style>
  <w:style w:type="paragraph" w:styleId="Heading4">
    <w:name w:val="heading 4"/>
    <w:basedOn w:val="Normal"/>
    <w:next w:val="Normal"/>
    <w:link w:val="Heading4Char"/>
    <w:uiPriority w:val="9"/>
    <w:unhideWhenUsed/>
    <w:qFormat/>
    <w:rsid w:val="00315196"/>
    <w:pPr>
      <w:keepNext/>
      <w:keepLines/>
      <w:spacing w:before="200" w:after="0"/>
      <w:outlineLvl w:val="3"/>
    </w:pPr>
    <w:rPr>
      <w:rFonts w:asciiTheme="majorHAnsi" w:eastAsiaTheme="majorEastAsia" w:hAnsiTheme="majorHAnsi" w:cstheme="majorBidi"/>
      <w:b/>
      <w:bCs/>
      <w:i/>
      <w:iCs/>
      <w:color w:val="4F81BD" w:themeColor="accent1"/>
    </w:rPr>
  </w:style>
  <w:style w:type="paragraph" w:styleId="Heading5">
    <w:name w:val="heading 5"/>
    <w:basedOn w:val="Normal"/>
    <w:next w:val="Normal"/>
    <w:link w:val="Heading5Char"/>
    <w:uiPriority w:val="9"/>
    <w:semiHidden/>
    <w:unhideWhenUsed/>
    <w:qFormat/>
    <w:rsid w:val="00315196"/>
    <w:pPr>
      <w:keepNext/>
      <w:keepLines/>
      <w:spacing w:before="200" w:after="0"/>
      <w:outlineLvl w:val="4"/>
    </w:pPr>
    <w:rPr>
      <w:rFonts w:asciiTheme="majorHAnsi" w:eastAsiaTheme="majorEastAsia" w:hAnsiTheme="majorHAnsi" w:cstheme="majorBidi"/>
      <w:color w:val="243F60" w:themeColor="accent1" w:themeShade="7F"/>
    </w:rPr>
  </w:style>
  <w:style w:type="paragraph" w:styleId="Heading6">
    <w:name w:val="heading 6"/>
    <w:basedOn w:val="Normal"/>
    <w:next w:val="Normal"/>
    <w:link w:val="Heading6Char"/>
    <w:uiPriority w:val="9"/>
    <w:semiHidden/>
    <w:unhideWhenUsed/>
    <w:qFormat/>
    <w:rsid w:val="00315196"/>
    <w:pPr>
      <w:keepNext/>
      <w:keepLines/>
      <w:spacing w:before="200" w:after="0"/>
      <w:outlineLvl w:val="5"/>
    </w:pPr>
    <w:rPr>
      <w:rFonts w:asciiTheme="majorHAnsi" w:eastAsiaTheme="majorEastAsia" w:hAnsiTheme="majorHAnsi" w:cstheme="majorBidi"/>
      <w:i/>
      <w:iCs/>
      <w:color w:val="243F60" w:themeColor="accent1" w:themeShade="7F"/>
    </w:rPr>
  </w:style>
  <w:style w:type="paragraph" w:styleId="Heading7">
    <w:name w:val="heading 7"/>
    <w:basedOn w:val="Normal"/>
    <w:next w:val="Normal"/>
    <w:link w:val="Heading7Char"/>
    <w:uiPriority w:val="9"/>
    <w:semiHidden/>
    <w:unhideWhenUsed/>
    <w:qFormat/>
    <w:rsid w:val="00315196"/>
    <w:pPr>
      <w:keepNext/>
      <w:keepLines/>
      <w:spacing w:before="200" w:after="0"/>
      <w:outlineLvl w:val="6"/>
    </w:pPr>
    <w:rPr>
      <w:rFonts w:asciiTheme="majorHAnsi" w:eastAsiaTheme="majorEastAsia" w:hAnsiTheme="majorHAnsi" w:cstheme="majorBidi"/>
      <w:i/>
      <w:iCs/>
      <w:color w:val="404040" w:themeColor="text1" w:themeTint="BF"/>
    </w:rPr>
  </w:style>
  <w:style w:type="paragraph" w:styleId="Heading8">
    <w:name w:val="heading 8"/>
    <w:basedOn w:val="Normal"/>
    <w:next w:val="Normal"/>
    <w:link w:val="Heading8Char"/>
    <w:uiPriority w:val="9"/>
    <w:semiHidden/>
    <w:unhideWhenUsed/>
    <w:qFormat/>
    <w:rsid w:val="00315196"/>
    <w:pPr>
      <w:keepNext/>
      <w:keepLines/>
      <w:spacing w:before="200" w:after="0"/>
      <w:outlineLvl w:val="7"/>
    </w:pPr>
    <w:rPr>
      <w:rFonts w:asciiTheme="majorHAnsi" w:eastAsiaTheme="majorEastAsia" w:hAnsiTheme="majorHAnsi" w:cstheme="majorBidi"/>
      <w:color w:val="404040" w:themeColor="text1" w:themeTint="BF"/>
      <w:sz w:val="20"/>
      <w:szCs w:val="20"/>
    </w:rPr>
  </w:style>
  <w:style w:type="paragraph" w:styleId="Heading9">
    <w:name w:val="heading 9"/>
    <w:basedOn w:val="Normal"/>
    <w:next w:val="Normal"/>
    <w:link w:val="Heading9Char"/>
    <w:uiPriority w:val="9"/>
    <w:semiHidden/>
    <w:unhideWhenUsed/>
    <w:qFormat/>
    <w:rsid w:val="00315196"/>
    <w:pPr>
      <w:keepNext/>
      <w:keepLines/>
      <w:spacing w:before="200" w:after="0"/>
      <w:outlineLvl w:val="8"/>
    </w:pPr>
    <w:rPr>
      <w:rFonts w:asciiTheme="majorHAnsi" w:eastAsiaTheme="majorEastAsia" w:hAnsiTheme="majorHAnsi" w:cstheme="majorBidi"/>
      <w:i/>
      <w:iCs/>
      <w:color w:val="404040" w:themeColor="text1" w:themeTint="BF"/>
      <w:sz w:val="20"/>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locked/>
    <w:rsid w:val="00315196"/>
    <w:rPr>
      <w:rFonts w:asciiTheme="majorHAnsi" w:eastAsiaTheme="majorEastAsia" w:hAnsiTheme="majorHAnsi" w:cstheme="majorBidi"/>
      <w:b/>
      <w:bCs/>
      <w:color w:val="365F91" w:themeColor="accent1" w:themeShade="BF"/>
      <w:sz w:val="28"/>
      <w:szCs w:val="28"/>
    </w:rPr>
  </w:style>
  <w:style w:type="character" w:customStyle="1" w:styleId="Heading2Char">
    <w:name w:val="Heading 2 Char"/>
    <w:basedOn w:val="DefaultParagraphFont"/>
    <w:link w:val="Heading2"/>
    <w:uiPriority w:val="9"/>
    <w:locked/>
    <w:rsid w:val="00315196"/>
    <w:rPr>
      <w:rFonts w:asciiTheme="majorHAnsi" w:eastAsiaTheme="majorEastAsia" w:hAnsiTheme="majorHAnsi" w:cstheme="majorBidi"/>
      <w:b/>
      <w:bCs/>
      <w:color w:val="4F81BD" w:themeColor="accent1"/>
      <w:sz w:val="26"/>
      <w:szCs w:val="26"/>
    </w:rPr>
  </w:style>
  <w:style w:type="character" w:customStyle="1" w:styleId="Heading3Char">
    <w:name w:val="Heading 3 Char"/>
    <w:basedOn w:val="DefaultParagraphFont"/>
    <w:link w:val="Heading3"/>
    <w:uiPriority w:val="9"/>
    <w:locked/>
    <w:rsid w:val="00315196"/>
    <w:rPr>
      <w:rFonts w:asciiTheme="majorHAnsi" w:eastAsiaTheme="majorEastAsia" w:hAnsiTheme="majorHAnsi" w:cstheme="majorBidi"/>
      <w:b/>
      <w:bCs/>
      <w:color w:val="4F81BD" w:themeColor="accent1"/>
    </w:rPr>
  </w:style>
  <w:style w:type="character" w:customStyle="1" w:styleId="Heading4Char">
    <w:name w:val="Heading 4 Char"/>
    <w:basedOn w:val="DefaultParagraphFont"/>
    <w:link w:val="Heading4"/>
    <w:uiPriority w:val="9"/>
    <w:locked/>
    <w:rsid w:val="00315196"/>
    <w:rPr>
      <w:rFonts w:asciiTheme="majorHAnsi" w:eastAsiaTheme="majorEastAsia" w:hAnsiTheme="majorHAnsi" w:cstheme="majorBidi"/>
      <w:b/>
      <w:bCs/>
      <w:i/>
      <w:iCs/>
      <w:color w:val="4F81BD" w:themeColor="accent1"/>
    </w:rPr>
  </w:style>
  <w:style w:type="character" w:customStyle="1" w:styleId="Heading8Char">
    <w:name w:val="Heading 8 Char"/>
    <w:basedOn w:val="DefaultParagraphFont"/>
    <w:link w:val="Heading8"/>
    <w:uiPriority w:val="9"/>
    <w:semiHidden/>
    <w:locked/>
    <w:rsid w:val="00315196"/>
    <w:rPr>
      <w:rFonts w:asciiTheme="majorHAnsi" w:eastAsiaTheme="majorEastAsia" w:hAnsiTheme="majorHAnsi" w:cstheme="majorBidi"/>
      <w:color w:val="404040" w:themeColor="text1" w:themeTint="BF"/>
      <w:sz w:val="20"/>
      <w:szCs w:val="20"/>
    </w:rPr>
  </w:style>
  <w:style w:type="paragraph" w:customStyle="1" w:styleId="Afterbox">
    <w:name w:val="After box"/>
    <w:next w:val="BodyText1"/>
    <w:uiPriority w:val="99"/>
    <w:rsid w:val="000D6298"/>
    <w:pPr>
      <w:spacing w:after="57" w:line="113" w:lineRule="exact"/>
    </w:pPr>
    <w:rPr>
      <w:rFonts w:ascii="Cambria" w:hAnsi="Cambria"/>
      <w:sz w:val="2"/>
      <w:szCs w:val="24"/>
    </w:rPr>
  </w:style>
  <w:style w:type="paragraph" w:customStyle="1" w:styleId="Bodytextbeforebullets">
    <w:name w:val="Body text (before bullets)"/>
    <w:basedOn w:val="BodyText1"/>
    <w:uiPriority w:val="99"/>
    <w:rsid w:val="000D6298"/>
    <w:pPr>
      <w:spacing w:after="57"/>
    </w:pPr>
  </w:style>
  <w:style w:type="paragraph" w:customStyle="1" w:styleId="BodyText1">
    <w:name w:val="Body Text1"/>
    <w:basedOn w:val="Normal"/>
    <w:uiPriority w:val="99"/>
    <w:rsid w:val="000D6298"/>
  </w:style>
  <w:style w:type="paragraph" w:customStyle="1" w:styleId="Bullets1stindent">
    <w:name w:val="Bullets (1st indent)"/>
    <w:basedOn w:val="BodyText1"/>
    <w:uiPriority w:val="99"/>
    <w:rsid w:val="000D6298"/>
    <w:pPr>
      <w:numPr>
        <w:numId w:val="3"/>
      </w:numPr>
      <w:spacing w:after="120"/>
      <w:ind w:left="527" w:hanging="357"/>
    </w:pPr>
  </w:style>
  <w:style w:type="paragraph" w:customStyle="1" w:styleId="Bullets2ndindent">
    <w:name w:val="Bullets (2nd indent)"/>
    <w:basedOn w:val="BodyText1"/>
    <w:uiPriority w:val="99"/>
    <w:rsid w:val="000D6298"/>
    <w:pPr>
      <w:numPr>
        <w:ilvl w:val="1"/>
        <w:numId w:val="3"/>
      </w:numPr>
      <w:spacing w:after="120"/>
      <w:ind w:left="1004" w:hanging="284"/>
    </w:pPr>
  </w:style>
  <w:style w:type="paragraph" w:customStyle="1" w:styleId="Figuretitle">
    <w:name w:val="Figure title"/>
    <w:basedOn w:val="Heading2"/>
    <w:next w:val="BodyText1"/>
    <w:uiPriority w:val="99"/>
    <w:rsid w:val="000D6298"/>
    <w:pPr>
      <w:numPr>
        <w:ilvl w:val="6"/>
        <w:numId w:val="1"/>
      </w:numPr>
    </w:pPr>
    <w:rPr>
      <w:szCs w:val="24"/>
    </w:rPr>
  </w:style>
  <w:style w:type="paragraph" w:customStyle="1" w:styleId="Footertext">
    <w:name w:val="Footer text"/>
    <w:uiPriority w:val="99"/>
    <w:semiHidden/>
    <w:rsid w:val="000D6298"/>
    <w:pPr>
      <w:framePr w:hSpace="181" w:wrap="around" w:vAnchor="text" w:hAnchor="page" w:x="11228" w:y="1"/>
      <w:spacing w:line="200" w:lineRule="atLeast"/>
      <w:ind w:right="113"/>
      <w:suppressOverlap/>
    </w:pPr>
    <w:rPr>
      <w:rFonts w:ascii="Arial" w:hAnsi="Arial" w:cs="Arial"/>
      <w:sz w:val="16"/>
      <w:szCs w:val="24"/>
    </w:rPr>
  </w:style>
  <w:style w:type="paragraph" w:customStyle="1" w:styleId="Footnote">
    <w:name w:val="Footnote"/>
    <w:uiPriority w:val="99"/>
    <w:rsid w:val="000D6298"/>
    <w:pPr>
      <w:spacing w:before="85" w:after="85" w:line="160" w:lineRule="atLeast"/>
    </w:pPr>
    <w:rPr>
      <w:rFonts w:ascii="Arial" w:hAnsi="Arial" w:cs="Arial"/>
      <w:i/>
      <w:sz w:val="12"/>
      <w:szCs w:val="12"/>
    </w:rPr>
  </w:style>
  <w:style w:type="paragraph" w:customStyle="1" w:styleId="Bulletslast1stindent">
    <w:name w:val="Bullets last (1st indent)"/>
    <w:basedOn w:val="BodyText1"/>
    <w:uiPriority w:val="99"/>
    <w:rsid w:val="000D6298"/>
    <w:pPr>
      <w:numPr>
        <w:ilvl w:val="2"/>
        <w:numId w:val="3"/>
      </w:numPr>
    </w:pPr>
  </w:style>
  <w:style w:type="paragraph" w:customStyle="1" w:styleId="Bulletslast2ndindent">
    <w:name w:val="Bullets last (2nd indent)"/>
    <w:basedOn w:val="BodyText1"/>
    <w:uiPriority w:val="99"/>
    <w:rsid w:val="000D6298"/>
    <w:pPr>
      <w:numPr>
        <w:ilvl w:val="3"/>
        <w:numId w:val="3"/>
      </w:numPr>
      <w:spacing w:after="57"/>
    </w:pPr>
  </w:style>
  <w:style w:type="paragraph" w:styleId="Subtitle">
    <w:name w:val="Subtitle"/>
    <w:basedOn w:val="Normal"/>
    <w:next w:val="Normal"/>
    <w:link w:val="SubtitleChar"/>
    <w:uiPriority w:val="11"/>
    <w:qFormat/>
    <w:rsid w:val="00315196"/>
    <w:pPr>
      <w:numPr>
        <w:ilvl w:val="1"/>
      </w:numPr>
    </w:pPr>
    <w:rPr>
      <w:rFonts w:asciiTheme="majorHAnsi" w:eastAsiaTheme="majorEastAsia" w:hAnsiTheme="majorHAnsi" w:cstheme="majorBidi"/>
      <w:i/>
      <w:iCs/>
      <w:color w:val="4F81BD" w:themeColor="accent1"/>
      <w:spacing w:val="15"/>
      <w:sz w:val="24"/>
      <w:szCs w:val="24"/>
    </w:rPr>
  </w:style>
  <w:style w:type="character" w:customStyle="1" w:styleId="SubtitleChar">
    <w:name w:val="Subtitle Char"/>
    <w:basedOn w:val="DefaultParagraphFont"/>
    <w:link w:val="Subtitle"/>
    <w:uiPriority w:val="11"/>
    <w:locked/>
    <w:rsid w:val="00315196"/>
    <w:rPr>
      <w:rFonts w:asciiTheme="majorHAnsi" w:eastAsiaTheme="majorEastAsia" w:hAnsiTheme="majorHAnsi" w:cstheme="majorBidi"/>
      <w:i/>
      <w:iCs/>
      <w:color w:val="4F81BD" w:themeColor="accent1"/>
      <w:spacing w:val="15"/>
      <w:sz w:val="24"/>
      <w:szCs w:val="24"/>
    </w:rPr>
  </w:style>
  <w:style w:type="paragraph" w:customStyle="1" w:styleId="Tablebodytext">
    <w:name w:val="Table body text"/>
    <w:uiPriority w:val="99"/>
    <w:rsid w:val="000D6298"/>
    <w:pPr>
      <w:spacing w:before="57" w:after="57" w:line="220" w:lineRule="atLeast"/>
      <w:ind w:left="96" w:right="96"/>
    </w:pPr>
    <w:rPr>
      <w:rFonts w:ascii="Arial" w:hAnsi="Arial"/>
      <w:sz w:val="17"/>
      <w:szCs w:val="24"/>
    </w:rPr>
  </w:style>
  <w:style w:type="paragraph" w:customStyle="1" w:styleId="Tablebullets2ndindent">
    <w:name w:val="Table bullets (2nd indent)"/>
    <w:basedOn w:val="Tablebodytext"/>
    <w:uiPriority w:val="99"/>
    <w:rsid w:val="000D6298"/>
    <w:pPr>
      <w:numPr>
        <w:ilvl w:val="6"/>
        <w:numId w:val="3"/>
      </w:numPr>
    </w:pPr>
  </w:style>
  <w:style w:type="paragraph" w:customStyle="1" w:styleId="Tablebullets1stindent">
    <w:name w:val="Table bullets (1st indent)"/>
    <w:basedOn w:val="Tablebodytext"/>
    <w:uiPriority w:val="99"/>
    <w:rsid w:val="000D6298"/>
    <w:pPr>
      <w:numPr>
        <w:ilvl w:val="5"/>
        <w:numId w:val="3"/>
      </w:numPr>
    </w:pPr>
  </w:style>
  <w:style w:type="paragraph" w:customStyle="1" w:styleId="Tablecolumnheading">
    <w:name w:val="Table column heading"/>
    <w:basedOn w:val="Tablebodytext"/>
    <w:uiPriority w:val="99"/>
    <w:rsid w:val="000D6298"/>
    <w:pPr>
      <w:keepNext/>
    </w:pPr>
    <w:rPr>
      <w:b/>
    </w:rPr>
  </w:style>
  <w:style w:type="paragraph" w:customStyle="1" w:styleId="Title2">
    <w:name w:val="Title 2"/>
    <w:basedOn w:val="Title"/>
    <w:uiPriority w:val="99"/>
    <w:semiHidden/>
    <w:rsid w:val="000D6298"/>
  </w:style>
  <w:style w:type="paragraph" w:customStyle="1" w:styleId="Tabletitle">
    <w:name w:val="Table title"/>
    <w:basedOn w:val="Heading2"/>
    <w:next w:val="BodyText1"/>
    <w:uiPriority w:val="99"/>
    <w:rsid w:val="000D6298"/>
    <w:pPr>
      <w:numPr>
        <w:ilvl w:val="8"/>
        <w:numId w:val="1"/>
      </w:numPr>
    </w:pPr>
    <w:rPr>
      <w:szCs w:val="24"/>
    </w:rPr>
  </w:style>
  <w:style w:type="paragraph" w:styleId="Title">
    <w:name w:val="Title"/>
    <w:basedOn w:val="Normal"/>
    <w:next w:val="Normal"/>
    <w:link w:val="TitleChar"/>
    <w:uiPriority w:val="10"/>
    <w:qFormat/>
    <w:rsid w:val="00315196"/>
    <w:pPr>
      <w:pBdr>
        <w:bottom w:val="single" w:sz="8" w:space="4" w:color="4F81BD" w:themeColor="accent1"/>
      </w:pBdr>
      <w:spacing w:after="300" w:line="240" w:lineRule="auto"/>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locked/>
    <w:rsid w:val="00315196"/>
    <w:rPr>
      <w:rFonts w:asciiTheme="majorHAnsi" w:eastAsiaTheme="majorEastAsia" w:hAnsiTheme="majorHAnsi" w:cstheme="majorBidi"/>
      <w:color w:val="17365D" w:themeColor="text2" w:themeShade="BF"/>
      <w:spacing w:val="5"/>
      <w:kern w:val="28"/>
      <w:sz w:val="52"/>
      <w:szCs w:val="52"/>
    </w:rPr>
  </w:style>
  <w:style w:type="paragraph" w:customStyle="1" w:styleId="Boxheading">
    <w:name w:val="Box heading"/>
    <w:next w:val="BodyText1"/>
    <w:uiPriority w:val="99"/>
    <w:rsid w:val="000D6298"/>
    <w:pPr>
      <w:spacing w:line="240" w:lineRule="atLeast"/>
    </w:pPr>
    <w:rPr>
      <w:rFonts w:ascii="Arial" w:hAnsi="Arial"/>
      <w:b/>
      <w:color w:val="4B5869"/>
      <w:szCs w:val="24"/>
    </w:rPr>
  </w:style>
  <w:style w:type="paragraph" w:styleId="Footer">
    <w:name w:val="footer"/>
    <w:basedOn w:val="Normal"/>
    <w:link w:val="FooterChar"/>
    <w:uiPriority w:val="99"/>
    <w:rsid w:val="000D6298"/>
    <w:pPr>
      <w:tabs>
        <w:tab w:val="center" w:pos="4320"/>
        <w:tab w:val="right" w:pos="8640"/>
      </w:tabs>
    </w:pPr>
  </w:style>
  <w:style w:type="character" w:customStyle="1" w:styleId="FooterChar">
    <w:name w:val="Footer Char"/>
    <w:basedOn w:val="DefaultParagraphFont"/>
    <w:link w:val="Footer"/>
    <w:uiPriority w:val="99"/>
    <w:locked/>
    <w:rsid w:val="000D6298"/>
    <w:rPr>
      <w:rFonts w:ascii="Cambria" w:hAnsi="Cambria" w:cs="Times New Roman"/>
      <w:sz w:val="24"/>
      <w:szCs w:val="24"/>
      <w:lang w:eastAsia="en-US"/>
    </w:rPr>
  </w:style>
  <w:style w:type="table" w:styleId="TableGrid">
    <w:name w:val="Table Grid"/>
    <w:basedOn w:val="TableNormal"/>
    <w:uiPriority w:val="99"/>
    <w:rsid w:val="000D6298"/>
    <w:rPr>
      <w:rFonts w:ascii="Arial" w:hAnsi="Arial"/>
      <w:sz w:val="20"/>
      <w:szCs w:val="20"/>
    </w:rPr>
    <w:tblPr>
      <w:tblCellMar>
        <w:left w:w="0" w:type="dxa"/>
        <w:right w:w="0" w:type="dxa"/>
      </w:tblCellMar>
    </w:tblPr>
  </w:style>
  <w:style w:type="paragraph" w:styleId="BalloonText">
    <w:name w:val="Balloon Text"/>
    <w:basedOn w:val="Normal"/>
    <w:link w:val="BalloonTextChar"/>
    <w:uiPriority w:val="99"/>
    <w:semiHidden/>
    <w:rsid w:val="000D6298"/>
    <w:rPr>
      <w:rFonts w:ascii="Tahoma" w:hAnsi="Tahoma" w:cs="Tahoma"/>
      <w:sz w:val="16"/>
      <w:szCs w:val="16"/>
    </w:rPr>
  </w:style>
  <w:style w:type="character" w:customStyle="1" w:styleId="BalloonTextChar">
    <w:name w:val="Balloon Text Char"/>
    <w:basedOn w:val="DefaultParagraphFont"/>
    <w:link w:val="BalloonText"/>
    <w:uiPriority w:val="99"/>
    <w:semiHidden/>
    <w:locked/>
    <w:rsid w:val="000D6298"/>
    <w:rPr>
      <w:rFonts w:ascii="Tahoma" w:hAnsi="Tahoma" w:cs="Tahoma"/>
      <w:sz w:val="16"/>
      <w:szCs w:val="16"/>
      <w:lang w:eastAsia="en-US"/>
    </w:rPr>
  </w:style>
  <w:style w:type="paragraph" w:styleId="Header">
    <w:name w:val="header"/>
    <w:basedOn w:val="Normal"/>
    <w:link w:val="HeaderChar"/>
    <w:uiPriority w:val="99"/>
    <w:rsid w:val="000D6298"/>
    <w:pPr>
      <w:tabs>
        <w:tab w:val="center" w:pos="4680"/>
        <w:tab w:val="right" w:pos="9360"/>
      </w:tabs>
    </w:pPr>
  </w:style>
  <w:style w:type="character" w:customStyle="1" w:styleId="HeaderChar">
    <w:name w:val="Header Char"/>
    <w:basedOn w:val="DefaultParagraphFont"/>
    <w:link w:val="Header"/>
    <w:uiPriority w:val="99"/>
    <w:locked/>
    <w:rsid w:val="000D6298"/>
    <w:rPr>
      <w:rFonts w:ascii="Cambria" w:hAnsi="Cambria" w:cs="Times New Roman"/>
      <w:sz w:val="24"/>
      <w:szCs w:val="24"/>
      <w:lang w:eastAsia="en-US"/>
    </w:rPr>
  </w:style>
  <w:style w:type="paragraph" w:customStyle="1" w:styleId="Subtitle2">
    <w:name w:val="Subtitle 2"/>
    <w:uiPriority w:val="99"/>
    <w:rsid w:val="000D6298"/>
    <w:pPr>
      <w:spacing w:before="200"/>
      <w:contextualSpacing/>
    </w:pPr>
    <w:rPr>
      <w:rFonts w:ascii="Arial" w:hAnsi="Arial"/>
      <w:caps/>
      <w:color w:val="1C2735"/>
      <w:kern w:val="28"/>
      <w:szCs w:val="32"/>
    </w:rPr>
  </w:style>
  <w:style w:type="character" w:customStyle="1" w:styleId="Blue">
    <w:name w:val="Blue"/>
    <w:basedOn w:val="DefaultParagraphFont"/>
    <w:uiPriority w:val="99"/>
    <w:semiHidden/>
    <w:rsid w:val="000D6298"/>
    <w:rPr>
      <w:rFonts w:cs="Times New Roman"/>
      <w:color w:val="45C7ED"/>
    </w:rPr>
  </w:style>
  <w:style w:type="paragraph" w:customStyle="1" w:styleId="Subheading">
    <w:name w:val="Subheading"/>
    <w:basedOn w:val="BodyText1"/>
    <w:next w:val="BodyText1"/>
    <w:uiPriority w:val="99"/>
    <w:rsid w:val="000D6298"/>
    <w:pPr>
      <w:spacing w:before="284" w:after="120" w:line="300" w:lineRule="exact"/>
    </w:pPr>
    <w:rPr>
      <w:b/>
      <w:spacing w:val="-6"/>
      <w:sz w:val="24"/>
      <w:szCs w:val="28"/>
      <w:lang w:val="en-US"/>
    </w:rPr>
  </w:style>
  <w:style w:type="paragraph" w:customStyle="1" w:styleId="Boxtext">
    <w:name w:val="Box text"/>
    <w:basedOn w:val="Tablebodytext"/>
    <w:uiPriority w:val="99"/>
    <w:rsid w:val="000D6298"/>
    <w:pPr>
      <w:ind w:left="0" w:right="0"/>
    </w:pPr>
    <w:rPr>
      <w:color w:val="4B5869"/>
    </w:rPr>
  </w:style>
  <w:style w:type="paragraph" w:styleId="Quote">
    <w:name w:val="Quote"/>
    <w:aliases w:val="Quote/emphasis"/>
    <w:basedOn w:val="Normal"/>
    <w:next w:val="Normal"/>
    <w:link w:val="QuoteChar"/>
    <w:uiPriority w:val="29"/>
    <w:qFormat/>
    <w:rsid w:val="00315196"/>
    <w:rPr>
      <w:i/>
      <w:iCs/>
      <w:color w:val="000000" w:themeColor="text1"/>
    </w:rPr>
  </w:style>
  <w:style w:type="character" w:customStyle="1" w:styleId="QuoteChar">
    <w:name w:val="Quote Char"/>
    <w:aliases w:val="Quote/emphasis Char"/>
    <w:basedOn w:val="DefaultParagraphFont"/>
    <w:link w:val="Quote"/>
    <w:uiPriority w:val="29"/>
    <w:locked/>
    <w:rsid w:val="00315196"/>
    <w:rPr>
      <w:i/>
      <w:iCs/>
      <w:color w:val="000000" w:themeColor="text1"/>
    </w:rPr>
  </w:style>
  <w:style w:type="table" w:customStyle="1" w:styleId="DOFDtexttable">
    <w:name w:val="DOFD_text table"/>
    <w:uiPriority w:val="99"/>
    <w:rsid w:val="000D6298"/>
    <w:pPr>
      <w:spacing w:before="57"/>
    </w:pPr>
    <w:rPr>
      <w:rFonts w:ascii="Cambria" w:hAnsi="Cambria"/>
      <w:sz w:val="20"/>
      <w:szCs w:val="20"/>
    </w:rPr>
    <w:tblPr>
      <w:tblInd w:w="0" w:type="dxa"/>
      <w:tblBorders>
        <w:top w:val="single" w:sz="2" w:space="0" w:color="A5ABB6"/>
        <w:left w:val="single" w:sz="2" w:space="0" w:color="A5ABB6"/>
        <w:bottom w:val="single" w:sz="2" w:space="0" w:color="A5ABB6"/>
        <w:right w:val="single" w:sz="2" w:space="0" w:color="A5ABB6"/>
        <w:insideH w:val="single" w:sz="2" w:space="0" w:color="A5ABB6"/>
        <w:insideV w:val="single" w:sz="2" w:space="0" w:color="A5ABB6"/>
      </w:tblBorders>
      <w:tblCellMar>
        <w:top w:w="170" w:type="dxa"/>
        <w:left w:w="227" w:type="dxa"/>
        <w:bottom w:w="113" w:type="dxa"/>
        <w:right w:w="227" w:type="dxa"/>
      </w:tblCellMar>
    </w:tblPr>
    <w:trPr>
      <w:cantSplit/>
    </w:trPr>
  </w:style>
  <w:style w:type="character" w:customStyle="1" w:styleId="ArialBlackBlue">
    <w:name w:val="Arial Black Blue"/>
    <w:basedOn w:val="DefaultParagraphFont"/>
    <w:uiPriority w:val="99"/>
    <w:semiHidden/>
    <w:rsid w:val="000D6298"/>
    <w:rPr>
      <w:rFonts w:ascii="Arial Black" w:hAnsi="Arial Black" w:cs="Times New Roman"/>
      <w:color w:val="45C7ED"/>
    </w:rPr>
  </w:style>
  <w:style w:type="character" w:styleId="PageNumber">
    <w:name w:val="page number"/>
    <w:basedOn w:val="DefaultParagraphFont"/>
    <w:uiPriority w:val="99"/>
    <w:semiHidden/>
    <w:rsid w:val="000D6298"/>
    <w:rPr>
      <w:rFonts w:ascii="Arial" w:hAnsi="Arial" w:cs="Times New Roman"/>
      <w:b/>
      <w:color w:val="1C2735"/>
      <w:spacing w:val="-20"/>
      <w:sz w:val="16"/>
      <w:lang w:val="en-AU"/>
    </w:rPr>
  </w:style>
  <w:style w:type="paragraph" w:customStyle="1" w:styleId="Chapternumber">
    <w:name w:val="Chapter number"/>
    <w:uiPriority w:val="99"/>
    <w:semiHidden/>
    <w:rsid w:val="000D6298"/>
    <w:pPr>
      <w:numPr>
        <w:numId w:val="2"/>
      </w:numPr>
      <w:spacing w:line="940" w:lineRule="exact"/>
      <w:ind w:left="142" w:firstLine="0"/>
    </w:pPr>
    <w:rPr>
      <w:rFonts w:ascii="Arial" w:hAnsi="Arial" w:cs="Arial"/>
      <w:b/>
      <w:color w:val="DADDE1"/>
      <w:sz w:val="94"/>
      <w:szCs w:val="94"/>
    </w:rPr>
  </w:style>
  <w:style w:type="paragraph" w:styleId="FootnoteText">
    <w:name w:val="footnote text"/>
    <w:basedOn w:val="Normal"/>
    <w:link w:val="FootnoteTextChar"/>
    <w:uiPriority w:val="99"/>
    <w:rsid w:val="000D6298"/>
    <w:pPr>
      <w:tabs>
        <w:tab w:val="left" w:pos="284"/>
      </w:tabs>
      <w:spacing w:after="20" w:line="260" w:lineRule="atLeast"/>
    </w:pPr>
    <w:rPr>
      <w:rFonts w:ascii="Arial" w:hAnsi="Arial"/>
      <w:color w:val="000000"/>
      <w:sz w:val="15"/>
      <w:szCs w:val="20"/>
    </w:rPr>
  </w:style>
  <w:style w:type="character" w:customStyle="1" w:styleId="FootnoteTextChar">
    <w:name w:val="Footnote Text Char"/>
    <w:basedOn w:val="DefaultParagraphFont"/>
    <w:link w:val="FootnoteText"/>
    <w:uiPriority w:val="99"/>
    <w:locked/>
    <w:rsid w:val="000D6298"/>
    <w:rPr>
      <w:rFonts w:ascii="Arial" w:hAnsi="Arial" w:cs="Times New Roman"/>
      <w:color w:val="000000"/>
      <w:sz w:val="15"/>
      <w:lang w:val="en-AU" w:eastAsia="en-US" w:bidi="ar-SA"/>
    </w:rPr>
  </w:style>
  <w:style w:type="character" w:styleId="FootnoteReference">
    <w:name w:val="footnote reference"/>
    <w:basedOn w:val="DefaultParagraphFont"/>
    <w:uiPriority w:val="99"/>
    <w:rsid w:val="000D6298"/>
    <w:rPr>
      <w:rFonts w:cs="Times New Roman"/>
      <w:vertAlign w:val="superscript"/>
    </w:rPr>
  </w:style>
  <w:style w:type="paragraph" w:customStyle="1" w:styleId="Boxtitle">
    <w:name w:val="Box title"/>
    <w:basedOn w:val="Boxheading"/>
    <w:uiPriority w:val="99"/>
    <w:rsid w:val="000D6298"/>
    <w:pPr>
      <w:spacing w:before="113" w:after="113"/>
    </w:pPr>
    <w:rPr>
      <w:color w:val="45C7ED"/>
    </w:rPr>
  </w:style>
  <w:style w:type="paragraph" w:customStyle="1" w:styleId="Notetitle">
    <w:name w:val="Note title"/>
    <w:basedOn w:val="Heading2"/>
    <w:uiPriority w:val="99"/>
    <w:rsid w:val="000D6298"/>
    <w:pPr>
      <w:numPr>
        <w:ilvl w:val="7"/>
        <w:numId w:val="1"/>
      </w:numPr>
    </w:pPr>
  </w:style>
  <w:style w:type="character" w:customStyle="1" w:styleId="Black">
    <w:name w:val="Black"/>
    <w:basedOn w:val="DefaultParagraphFont"/>
    <w:uiPriority w:val="99"/>
    <w:semiHidden/>
    <w:rsid w:val="000D6298"/>
    <w:rPr>
      <w:rFonts w:cs="Times New Roman"/>
      <w:color w:val="1C2735"/>
      <w:lang w:val="en-AU"/>
    </w:rPr>
  </w:style>
  <w:style w:type="paragraph" w:customStyle="1" w:styleId="Numberedpara1stindent">
    <w:name w:val="Numbered para (1st indent)"/>
    <w:basedOn w:val="Normal"/>
    <w:link w:val="Numberedpara1stindentChar"/>
    <w:uiPriority w:val="99"/>
    <w:rsid w:val="000D6298"/>
    <w:pPr>
      <w:numPr>
        <w:numId w:val="6"/>
      </w:numPr>
      <w:spacing w:after="120" w:line="240" w:lineRule="auto"/>
    </w:pPr>
    <w:rPr>
      <w:bCs/>
      <w:color w:val="000000"/>
    </w:rPr>
  </w:style>
  <w:style w:type="paragraph" w:customStyle="1" w:styleId="Numberedpara2ndindent">
    <w:name w:val="Numbered para (2nd indent)"/>
    <w:basedOn w:val="BodyText1"/>
    <w:uiPriority w:val="99"/>
    <w:rsid w:val="000D6298"/>
    <w:pPr>
      <w:numPr>
        <w:ilvl w:val="4"/>
        <w:numId w:val="1"/>
      </w:numPr>
    </w:pPr>
  </w:style>
  <w:style w:type="paragraph" w:customStyle="1" w:styleId="Numberedpara3rdindent">
    <w:name w:val="Numbered para (3rd indent)"/>
    <w:basedOn w:val="BodyText1"/>
    <w:uiPriority w:val="99"/>
    <w:rsid w:val="000D6298"/>
    <w:pPr>
      <w:numPr>
        <w:ilvl w:val="5"/>
        <w:numId w:val="1"/>
      </w:numPr>
    </w:pPr>
  </w:style>
  <w:style w:type="character" w:styleId="Hyperlink">
    <w:name w:val="Hyperlink"/>
    <w:basedOn w:val="DefaultParagraphFont"/>
    <w:uiPriority w:val="99"/>
    <w:rsid w:val="000D6298"/>
    <w:rPr>
      <w:rFonts w:cs="Times New Roman"/>
      <w:color w:val="45C7ED"/>
      <w:u w:val="single"/>
    </w:rPr>
  </w:style>
  <w:style w:type="paragraph" w:styleId="ListParagraph">
    <w:name w:val="List Paragraph"/>
    <w:basedOn w:val="Normal"/>
    <w:link w:val="ListParagraphChar"/>
    <w:uiPriority w:val="34"/>
    <w:qFormat/>
    <w:rsid w:val="00315196"/>
    <w:pPr>
      <w:ind w:left="720"/>
      <w:contextualSpacing/>
    </w:pPr>
  </w:style>
  <w:style w:type="paragraph" w:customStyle="1" w:styleId="BodyCopy">
    <w:name w:val="Body Copy"/>
    <w:basedOn w:val="Normal"/>
    <w:uiPriority w:val="99"/>
    <w:rsid w:val="000D6298"/>
    <w:pPr>
      <w:suppressAutoHyphens/>
      <w:autoSpaceDE w:val="0"/>
      <w:autoSpaceDN w:val="0"/>
      <w:adjustRightInd w:val="0"/>
      <w:spacing w:before="113" w:line="250" w:lineRule="atLeast"/>
      <w:textAlignment w:val="center"/>
    </w:pPr>
    <w:rPr>
      <w:rFonts w:cs="Cambria"/>
      <w:color w:val="000000"/>
      <w:spacing w:val="-1"/>
      <w:szCs w:val="20"/>
      <w:lang w:val="en-GB" w:eastAsia="en-AU"/>
    </w:rPr>
  </w:style>
  <w:style w:type="paragraph" w:customStyle="1" w:styleId="DateYear">
    <w:name w:val="Date:Year"/>
    <w:basedOn w:val="Normal"/>
    <w:link w:val="DateYearChar"/>
    <w:uiPriority w:val="99"/>
    <w:rsid w:val="000D6298"/>
    <w:pPr>
      <w:jc w:val="center"/>
    </w:pPr>
    <w:rPr>
      <w:rFonts w:ascii="Arial" w:hAnsi="Arial" w:cs="Arial"/>
      <w:b/>
      <w:caps/>
      <w:color w:val="FFFFFF"/>
    </w:rPr>
  </w:style>
  <w:style w:type="character" w:customStyle="1" w:styleId="DateYearChar">
    <w:name w:val="Date:Year Char"/>
    <w:basedOn w:val="DefaultParagraphFont"/>
    <w:link w:val="DateYear"/>
    <w:uiPriority w:val="99"/>
    <w:locked/>
    <w:rsid w:val="000D6298"/>
    <w:rPr>
      <w:rFonts w:ascii="Arial" w:hAnsi="Arial" w:cs="Arial"/>
      <w:b/>
      <w:caps/>
      <w:color w:val="FFFFFF"/>
      <w:sz w:val="24"/>
      <w:szCs w:val="24"/>
      <w:lang w:eastAsia="en-US"/>
    </w:rPr>
  </w:style>
  <w:style w:type="paragraph" w:customStyle="1" w:styleId="BasicParagraph">
    <w:name w:val="[Basic Paragraph]"/>
    <w:basedOn w:val="Normal"/>
    <w:uiPriority w:val="99"/>
    <w:rsid w:val="000D6298"/>
    <w:pPr>
      <w:autoSpaceDE w:val="0"/>
      <w:autoSpaceDN w:val="0"/>
      <w:adjustRightInd w:val="0"/>
      <w:spacing w:after="0" w:line="288" w:lineRule="auto"/>
      <w:textAlignment w:val="center"/>
    </w:pPr>
    <w:rPr>
      <w:rFonts w:ascii="Minion Pro" w:hAnsi="Minion Pro" w:cs="Minion Pro"/>
      <w:color w:val="000000"/>
      <w:sz w:val="24"/>
      <w:lang w:val="en-GB" w:eastAsia="en-AU"/>
    </w:rPr>
  </w:style>
  <w:style w:type="character" w:customStyle="1" w:styleId="ListParagraphChar">
    <w:name w:val="List Paragraph Char"/>
    <w:basedOn w:val="DefaultParagraphFont"/>
    <w:link w:val="ListParagraph"/>
    <w:uiPriority w:val="34"/>
    <w:locked/>
    <w:rsid w:val="000D6298"/>
  </w:style>
  <w:style w:type="paragraph" w:customStyle="1" w:styleId="AlphaList">
    <w:name w:val="Alpha List"/>
    <w:basedOn w:val="Normal"/>
    <w:link w:val="AlphaListChar"/>
    <w:uiPriority w:val="99"/>
    <w:rsid w:val="000D6298"/>
    <w:pPr>
      <w:numPr>
        <w:numId w:val="5"/>
      </w:numPr>
      <w:spacing w:after="120"/>
    </w:pPr>
    <w:rPr>
      <w:bCs/>
    </w:rPr>
  </w:style>
  <w:style w:type="paragraph" w:customStyle="1" w:styleId="Romannumerals2ndindent">
    <w:name w:val="Roman numerals 2nd indent"/>
    <w:basedOn w:val="Normal"/>
    <w:link w:val="Romannumerals2ndindentChar"/>
    <w:uiPriority w:val="99"/>
    <w:rsid w:val="000D6298"/>
    <w:pPr>
      <w:numPr>
        <w:numId w:val="4"/>
      </w:numPr>
      <w:spacing w:after="120"/>
    </w:pPr>
    <w:rPr>
      <w:bCs/>
    </w:rPr>
  </w:style>
  <w:style w:type="character" w:customStyle="1" w:styleId="AlphaListChar">
    <w:name w:val="Alpha List Char"/>
    <w:basedOn w:val="DefaultParagraphFont"/>
    <w:link w:val="AlphaList"/>
    <w:uiPriority w:val="99"/>
    <w:locked/>
    <w:rsid w:val="000D6298"/>
    <w:rPr>
      <w:bCs/>
    </w:rPr>
  </w:style>
  <w:style w:type="paragraph" w:customStyle="1" w:styleId="PulloutBoxText">
    <w:name w:val="Pullout Box Text"/>
    <w:basedOn w:val="Normal"/>
    <w:link w:val="PulloutBoxTextChar"/>
    <w:uiPriority w:val="99"/>
    <w:rsid w:val="000D6298"/>
    <w:pPr>
      <w:ind w:left="360"/>
    </w:pPr>
    <w:rPr>
      <w:bCs/>
      <w:i/>
    </w:rPr>
  </w:style>
  <w:style w:type="character" w:customStyle="1" w:styleId="Romannumerals2ndindentChar">
    <w:name w:val="Roman numerals 2nd indent Char"/>
    <w:basedOn w:val="DefaultParagraphFont"/>
    <w:link w:val="Romannumerals2ndindent"/>
    <w:uiPriority w:val="99"/>
    <w:locked/>
    <w:rsid w:val="000D6298"/>
    <w:rPr>
      <w:bCs/>
    </w:rPr>
  </w:style>
  <w:style w:type="paragraph" w:customStyle="1" w:styleId="NumberedParagraph">
    <w:name w:val="Numbered Paragraph"/>
    <w:basedOn w:val="Numberedpara1stindent"/>
    <w:link w:val="NumberedParagraphChar"/>
    <w:uiPriority w:val="99"/>
    <w:rsid w:val="009455AF"/>
    <w:pPr>
      <w:ind w:left="850" w:hanging="493"/>
    </w:pPr>
  </w:style>
  <w:style w:type="character" w:customStyle="1" w:styleId="PulloutBoxTextChar">
    <w:name w:val="Pullout Box Text Char"/>
    <w:basedOn w:val="DefaultParagraphFont"/>
    <w:link w:val="PulloutBoxText"/>
    <w:uiPriority w:val="99"/>
    <w:locked/>
    <w:rsid w:val="000D6298"/>
    <w:rPr>
      <w:rFonts w:ascii="Cambria" w:hAnsi="Cambria" w:cs="Times New Roman"/>
      <w:bCs/>
      <w:i/>
      <w:sz w:val="24"/>
      <w:szCs w:val="24"/>
      <w:lang w:eastAsia="en-US"/>
    </w:rPr>
  </w:style>
  <w:style w:type="paragraph" w:customStyle="1" w:styleId="CircularHeading">
    <w:name w:val="Circular Heading"/>
    <w:basedOn w:val="Heading1"/>
    <w:link w:val="CircularHeadingChar"/>
    <w:uiPriority w:val="99"/>
    <w:rsid w:val="000D6298"/>
    <w:pPr>
      <w:jc w:val="right"/>
    </w:pPr>
    <w:rPr>
      <w:sz w:val="32"/>
    </w:rPr>
  </w:style>
  <w:style w:type="character" w:customStyle="1" w:styleId="Numberedpara1stindentChar">
    <w:name w:val="Numbered para (1st indent) Char"/>
    <w:basedOn w:val="DefaultParagraphFont"/>
    <w:link w:val="Numberedpara1stindent"/>
    <w:uiPriority w:val="99"/>
    <w:locked/>
    <w:rsid w:val="000D6298"/>
    <w:rPr>
      <w:bCs/>
      <w:color w:val="000000"/>
    </w:rPr>
  </w:style>
  <w:style w:type="character" w:customStyle="1" w:styleId="NumberedParagraphChar">
    <w:name w:val="Numbered Paragraph Char"/>
    <w:basedOn w:val="Numberedpara1stindentChar"/>
    <w:link w:val="NumberedParagraph"/>
    <w:uiPriority w:val="99"/>
    <w:locked/>
    <w:rsid w:val="009455AF"/>
    <w:rPr>
      <w:bCs/>
      <w:color w:val="000000"/>
    </w:rPr>
  </w:style>
  <w:style w:type="paragraph" w:customStyle="1" w:styleId="CircularInfoFooter">
    <w:name w:val="Circular Info Footer"/>
    <w:basedOn w:val="Footer"/>
    <w:link w:val="CircularInfoFooterChar"/>
    <w:uiPriority w:val="99"/>
    <w:rsid w:val="000D6298"/>
    <w:pPr>
      <w:spacing w:line="300" w:lineRule="exact"/>
      <w:contextualSpacing/>
      <w:jc w:val="right"/>
    </w:pPr>
    <w:rPr>
      <w:b/>
    </w:rPr>
  </w:style>
  <w:style w:type="character" w:customStyle="1" w:styleId="CircularHeadingChar">
    <w:name w:val="Circular Heading Char"/>
    <w:basedOn w:val="Heading1Char"/>
    <w:link w:val="CircularHeading"/>
    <w:uiPriority w:val="99"/>
    <w:locked/>
    <w:rsid w:val="000D6298"/>
    <w:rPr>
      <w:rFonts w:asciiTheme="majorHAnsi" w:eastAsiaTheme="majorEastAsia" w:hAnsiTheme="majorHAnsi" w:cstheme="majorBidi"/>
      <w:b/>
      <w:bCs/>
      <w:color w:val="365F91" w:themeColor="accent1" w:themeShade="BF"/>
      <w:sz w:val="28"/>
      <w:szCs w:val="28"/>
    </w:rPr>
  </w:style>
  <w:style w:type="character" w:customStyle="1" w:styleId="CircularInfoFooterChar">
    <w:name w:val="Circular Info Footer Char"/>
    <w:basedOn w:val="FooterChar"/>
    <w:link w:val="CircularInfoFooter"/>
    <w:uiPriority w:val="99"/>
    <w:locked/>
    <w:rsid w:val="000D6298"/>
    <w:rPr>
      <w:rFonts w:ascii="Cambria" w:hAnsi="Cambria" w:cs="Times New Roman"/>
      <w:b/>
      <w:sz w:val="24"/>
      <w:szCs w:val="24"/>
      <w:lang w:eastAsia="en-US"/>
    </w:rPr>
  </w:style>
  <w:style w:type="paragraph" w:styleId="NormalWeb">
    <w:name w:val="Normal (Web)"/>
    <w:basedOn w:val="Normal"/>
    <w:uiPriority w:val="99"/>
    <w:rsid w:val="001879FF"/>
    <w:pPr>
      <w:spacing w:before="100" w:beforeAutospacing="1" w:after="100" w:afterAutospacing="1" w:line="240" w:lineRule="auto"/>
    </w:pPr>
    <w:rPr>
      <w:rFonts w:ascii="Times New Roman" w:hAnsi="Times New Roman"/>
      <w:sz w:val="24"/>
      <w:lang w:eastAsia="en-AU"/>
    </w:rPr>
  </w:style>
  <w:style w:type="paragraph" w:styleId="TOCHeading">
    <w:name w:val="TOC Heading"/>
    <w:basedOn w:val="Heading1"/>
    <w:next w:val="Normal"/>
    <w:uiPriority w:val="39"/>
    <w:semiHidden/>
    <w:unhideWhenUsed/>
    <w:qFormat/>
    <w:rsid w:val="00315196"/>
    <w:pPr>
      <w:outlineLvl w:val="9"/>
    </w:pPr>
  </w:style>
  <w:style w:type="paragraph" w:styleId="TOC1">
    <w:name w:val="toc 1"/>
    <w:basedOn w:val="Normal"/>
    <w:next w:val="Normal"/>
    <w:autoRedefine/>
    <w:uiPriority w:val="39"/>
    <w:rsid w:val="006A7A3B"/>
    <w:pPr>
      <w:tabs>
        <w:tab w:val="right" w:leader="dot" w:pos="9054"/>
      </w:tabs>
      <w:spacing w:after="100"/>
      <w:ind w:firstLine="284"/>
    </w:pPr>
    <w:rPr>
      <w:rFonts w:cstheme="minorHAnsi"/>
      <w:noProof/>
      <w:color w:val="000000" w:themeColor="text1"/>
    </w:rPr>
  </w:style>
  <w:style w:type="paragraph" w:styleId="TOC2">
    <w:name w:val="toc 2"/>
    <w:basedOn w:val="Normal"/>
    <w:next w:val="Normal"/>
    <w:autoRedefine/>
    <w:uiPriority w:val="39"/>
    <w:rsid w:val="005315D6"/>
    <w:pPr>
      <w:tabs>
        <w:tab w:val="left" w:pos="993"/>
        <w:tab w:val="right" w:leader="dot" w:pos="9054"/>
      </w:tabs>
      <w:spacing w:after="60"/>
      <w:ind w:left="993" w:hanging="709"/>
      <w:jc w:val="center"/>
    </w:pPr>
    <w:rPr>
      <w:rFonts w:cs="Arial"/>
      <w:noProof/>
      <w:spacing w:val="-6"/>
      <w:sz w:val="28"/>
      <w:szCs w:val="28"/>
    </w:rPr>
  </w:style>
  <w:style w:type="paragraph" w:styleId="TOC3">
    <w:name w:val="toc 3"/>
    <w:basedOn w:val="Normal"/>
    <w:next w:val="Normal"/>
    <w:autoRedefine/>
    <w:uiPriority w:val="39"/>
    <w:rsid w:val="007B3BB5"/>
    <w:pPr>
      <w:tabs>
        <w:tab w:val="left" w:pos="993"/>
        <w:tab w:val="right" w:leader="dot" w:pos="9054"/>
      </w:tabs>
      <w:spacing w:after="100"/>
      <w:ind w:left="284"/>
    </w:pPr>
  </w:style>
  <w:style w:type="paragraph" w:customStyle="1" w:styleId="BodyText10">
    <w:name w:val="Body Text1"/>
    <w:link w:val="BodyText1Char"/>
    <w:uiPriority w:val="99"/>
    <w:semiHidden/>
    <w:rsid w:val="00F43D70"/>
    <w:pPr>
      <w:spacing w:after="113" w:line="260" w:lineRule="atLeast"/>
    </w:pPr>
    <w:rPr>
      <w:rFonts w:ascii="Cambria" w:hAnsi="Cambria"/>
      <w:szCs w:val="24"/>
    </w:rPr>
  </w:style>
  <w:style w:type="character" w:customStyle="1" w:styleId="BodyText1Char">
    <w:name w:val="Body Text1 Char"/>
    <w:basedOn w:val="DefaultParagraphFont"/>
    <w:link w:val="BodyText10"/>
    <w:uiPriority w:val="99"/>
    <w:semiHidden/>
    <w:locked/>
    <w:rsid w:val="00F43D70"/>
    <w:rPr>
      <w:rFonts w:ascii="Cambria" w:hAnsi="Cambria" w:cs="Times New Roman"/>
      <w:sz w:val="24"/>
      <w:szCs w:val="24"/>
      <w:lang w:val="en-AU" w:eastAsia="en-US" w:bidi="ar-SA"/>
    </w:rPr>
  </w:style>
  <w:style w:type="character" w:styleId="FollowedHyperlink">
    <w:name w:val="FollowedHyperlink"/>
    <w:basedOn w:val="DefaultParagraphFont"/>
    <w:uiPriority w:val="99"/>
    <w:semiHidden/>
    <w:rsid w:val="004930DB"/>
    <w:rPr>
      <w:rFonts w:cs="Times New Roman"/>
      <w:color w:val="983C97"/>
      <w:u w:val="single"/>
    </w:rPr>
  </w:style>
  <w:style w:type="paragraph" w:customStyle="1" w:styleId="FCHeader">
    <w:name w:val="FC_Header"/>
    <w:basedOn w:val="Heading8"/>
    <w:uiPriority w:val="99"/>
    <w:rsid w:val="00762610"/>
    <w:pPr>
      <w:keepLines w:val="0"/>
      <w:numPr>
        <w:ilvl w:val="7"/>
      </w:numPr>
      <w:tabs>
        <w:tab w:val="num" w:pos="1440"/>
      </w:tabs>
      <w:spacing w:before="240" w:after="360" w:line="240" w:lineRule="auto"/>
      <w:ind w:left="1440" w:hanging="432"/>
    </w:pPr>
    <w:rPr>
      <w:b/>
      <w:bCs/>
      <w:color w:val="auto"/>
      <w:spacing w:val="-5"/>
      <w:sz w:val="36"/>
      <w:lang w:val="en-US"/>
    </w:rPr>
  </w:style>
  <w:style w:type="character" w:styleId="CommentReference">
    <w:name w:val="annotation reference"/>
    <w:basedOn w:val="DefaultParagraphFont"/>
    <w:uiPriority w:val="99"/>
    <w:semiHidden/>
    <w:rsid w:val="003310E3"/>
    <w:rPr>
      <w:rFonts w:cs="Times New Roman"/>
      <w:sz w:val="16"/>
      <w:szCs w:val="16"/>
    </w:rPr>
  </w:style>
  <w:style w:type="paragraph" w:styleId="CommentText">
    <w:name w:val="annotation text"/>
    <w:basedOn w:val="Normal"/>
    <w:link w:val="CommentTextChar"/>
    <w:uiPriority w:val="99"/>
    <w:semiHidden/>
    <w:rsid w:val="003310E3"/>
    <w:rPr>
      <w:sz w:val="20"/>
      <w:szCs w:val="20"/>
    </w:rPr>
  </w:style>
  <w:style w:type="character" w:customStyle="1" w:styleId="CommentTextChar">
    <w:name w:val="Comment Text Char"/>
    <w:basedOn w:val="DefaultParagraphFont"/>
    <w:link w:val="CommentText"/>
    <w:uiPriority w:val="99"/>
    <w:semiHidden/>
    <w:locked/>
    <w:rsid w:val="00F3175E"/>
    <w:rPr>
      <w:rFonts w:ascii="Cambria" w:hAnsi="Cambria" w:cs="Times New Roman"/>
      <w:sz w:val="20"/>
      <w:szCs w:val="20"/>
      <w:lang w:eastAsia="en-US"/>
    </w:rPr>
  </w:style>
  <w:style w:type="paragraph" w:styleId="CommentSubject">
    <w:name w:val="annotation subject"/>
    <w:basedOn w:val="CommentText"/>
    <w:next w:val="CommentText"/>
    <w:link w:val="CommentSubjectChar"/>
    <w:uiPriority w:val="99"/>
    <w:semiHidden/>
    <w:rsid w:val="003310E3"/>
    <w:rPr>
      <w:b/>
      <w:bCs/>
    </w:rPr>
  </w:style>
  <w:style w:type="character" w:customStyle="1" w:styleId="CommentSubjectChar">
    <w:name w:val="Comment Subject Char"/>
    <w:basedOn w:val="CommentTextChar"/>
    <w:link w:val="CommentSubject"/>
    <w:uiPriority w:val="99"/>
    <w:semiHidden/>
    <w:locked/>
    <w:rsid w:val="00F3175E"/>
    <w:rPr>
      <w:rFonts w:ascii="Cambria" w:hAnsi="Cambria" w:cs="Times New Roman"/>
      <w:b/>
      <w:bCs/>
      <w:sz w:val="20"/>
      <w:szCs w:val="20"/>
      <w:lang w:eastAsia="en-US"/>
    </w:rPr>
  </w:style>
  <w:style w:type="numbering" w:customStyle="1" w:styleId="Bullets">
    <w:name w:val="Bullets"/>
    <w:rsid w:val="00B53049"/>
    <w:pPr>
      <w:numPr>
        <w:numId w:val="3"/>
      </w:numPr>
    </w:pPr>
  </w:style>
  <w:style w:type="numbering" w:customStyle="1" w:styleId="Numbers">
    <w:name w:val="Numbers"/>
    <w:rsid w:val="00B53049"/>
    <w:pPr>
      <w:numPr>
        <w:numId w:val="8"/>
      </w:numPr>
    </w:pPr>
  </w:style>
  <w:style w:type="character" w:customStyle="1" w:styleId="Heading5Char">
    <w:name w:val="Heading 5 Char"/>
    <w:basedOn w:val="DefaultParagraphFont"/>
    <w:link w:val="Heading5"/>
    <w:uiPriority w:val="9"/>
    <w:semiHidden/>
    <w:rsid w:val="00315196"/>
    <w:rPr>
      <w:rFonts w:asciiTheme="majorHAnsi" w:eastAsiaTheme="majorEastAsia" w:hAnsiTheme="majorHAnsi" w:cstheme="majorBidi"/>
      <w:color w:val="243F60" w:themeColor="accent1" w:themeShade="7F"/>
    </w:rPr>
  </w:style>
  <w:style w:type="character" w:customStyle="1" w:styleId="Heading6Char">
    <w:name w:val="Heading 6 Char"/>
    <w:basedOn w:val="DefaultParagraphFont"/>
    <w:link w:val="Heading6"/>
    <w:uiPriority w:val="9"/>
    <w:semiHidden/>
    <w:rsid w:val="00315196"/>
    <w:rPr>
      <w:rFonts w:asciiTheme="majorHAnsi" w:eastAsiaTheme="majorEastAsia" w:hAnsiTheme="majorHAnsi" w:cstheme="majorBidi"/>
      <w:i/>
      <w:iCs/>
      <w:color w:val="243F60" w:themeColor="accent1" w:themeShade="7F"/>
    </w:rPr>
  </w:style>
  <w:style w:type="character" w:customStyle="1" w:styleId="Heading7Char">
    <w:name w:val="Heading 7 Char"/>
    <w:basedOn w:val="DefaultParagraphFont"/>
    <w:link w:val="Heading7"/>
    <w:uiPriority w:val="9"/>
    <w:semiHidden/>
    <w:rsid w:val="00315196"/>
    <w:rPr>
      <w:rFonts w:asciiTheme="majorHAnsi" w:eastAsiaTheme="majorEastAsia" w:hAnsiTheme="majorHAnsi" w:cstheme="majorBidi"/>
      <w:i/>
      <w:iCs/>
      <w:color w:val="404040" w:themeColor="text1" w:themeTint="BF"/>
    </w:rPr>
  </w:style>
  <w:style w:type="character" w:customStyle="1" w:styleId="Heading9Char">
    <w:name w:val="Heading 9 Char"/>
    <w:basedOn w:val="DefaultParagraphFont"/>
    <w:link w:val="Heading9"/>
    <w:uiPriority w:val="9"/>
    <w:semiHidden/>
    <w:rsid w:val="00315196"/>
    <w:rPr>
      <w:rFonts w:asciiTheme="majorHAnsi" w:eastAsiaTheme="majorEastAsia" w:hAnsiTheme="majorHAnsi" w:cstheme="majorBidi"/>
      <w:i/>
      <w:iCs/>
      <w:color w:val="404040" w:themeColor="text1" w:themeTint="BF"/>
      <w:sz w:val="20"/>
      <w:szCs w:val="20"/>
    </w:rPr>
  </w:style>
  <w:style w:type="paragraph" w:styleId="Caption">
    <w:name w:val="caption"/>
    <w:basedOn w:val="Normal"/>
    <w:next w:val="Normal"/>
    <w:uiPriority w:val="35"/>
    <w:semiHidden/>
    <w:unhideWhenUsed/>
    <w:qFormat/>
    <w:rsid w:val="00315196"/>
    <w:pPr>
      <w:spacing w:line="240" w:lineRule="auto"/>
    </w:pPr>
    <w:rPr>
      <w:b/>
      <w:bCs/>
      <w:color w:val="4F81BD" w:themeColor="accent1"/>
      <w:sz w:val="18"/>
      <w:szCs w:val="18"/>
    </w:rPr>
  </w:style>
  <w:style w:type="character" w:styleId="Strong">
    <w:name w:val="Strong"/>
    <w:uiPriority w:val="22"/>
    <w:qFormat/>
    <w:rsid w:val="00315196"/>
    <w:rPr>
      <w:b/>
      <w:bCs/>
    </w:rPr>
  </w:style>
  <w:style w:type="character" w:styleId="Emphasis">
    <w:name w:val="Emphasis"/>
    <w:uiPriority w:val="20"/>
    <w:qFormat/>
    <w:rsid w:val="00315196"/>
    <w:rPr>
      <w:i/>
      <w:iCs/>
    </w:rPr>
  </w:style>
  <w:style w:type="paragraph" w:styleId="NoSpacing">
    <w:name w:val="No Spacing"/>
    <w:basedOn w:val="Normal"/>
    <w:link w:val="NoSpacingChar"/>
    <w:uiPriority w:val="1"/>
    <w:qFormat/>
    <w:rsid w:val="00315196"/>
    <w:pPr>
      <w:spacing w:after="0" w:line="240" w:lineRule="auto"/>
    </w:pPr>
  </w:style>
  <w:style w:type="character" w:customStyle="1" w:styleId="NoSpacingChar">
    <w:name w:val="No Spacing Char"/>
    <w:basedOn w:val="DefaultParagraphFont"/>
    <w:link w:val="NoSpacing"/>
    <w:uiPriority w:val="1"/>
    <w:rsid w:val="00315196"/>
  </w:style>
  <w:style w:type="paragraph" w:styleId="IntenseQuote">
    <w:name w:val="Intense Quote"/>
    <w:basedOn w:val="Normal"/>
    <w:next w:val="Normal"/>
    <w:link w:val="IntenseQuoteChar"/>
    <w:uiPriority w:val="30"/>
    <w:qFormat/>
    <w:rsid w:val="00315196"/>
    <w:pPr>
      <w:pBdr>
        <w:bottom w:val="single" w:sz="4" w:space="4" w:color="4F81BD" w:themeColor="accent1"/>
      </w:pBdr>
      <w:spacing w:before="200" w:after="280"/>
      <w:ind w:left="936" w:right="936"/>
    </w:pPr>
    <w:rPr>
      <w:b/>
      <w:bCs/>
      <w:i/>
      <w:iCs/>
      <w:color w:val="4F81BD" w:themeColor="accent1"/>
    </w:rPr>
  </w:style>
  <w:style w:type="character" w:customStyle="1" w:styleId="IntenseQuoteChar">
    <w:name w:val="Intense Quote Char"/>
    <w:basedOn w:val="DefaultParagraphFont"/>
    <w:link w:val="IntenseQuote"/>
    <w:uiPriority w:val="30"/>
    <w:rsid w:val="00315196"/>
    <w:rPr>
      <w:b/>
      <w:bCs/>
      <w:i/>
      <w:iCs/>
      <w:color w:val="4F81BD" w:themeColor="accent1"/>
    </w:rPr>
  </w:style>
  <w:style w:type="character" w:styleId="SubtleEmphasis">
    <w:name w:val="Subtle Emphasis"/>
    <w:uiPriority w:val="19"/>
    <w:qFormat/>
    <w:rsid w:val="00315196"/>
    <w:rPr>
      <w:i/>
      <w:iCs/>
      <w:color w:val="808080" w:themeColor="text1" w:themeTint="7F"/>
    </w:rPr>
  </w:style>
  <w:style w:type="character" w:styleId="IntenseEmphasis">
    <w:name w:val="Intense Emphasis"/>
    <w:uiPriority w:val="21"/>
    <w:qFormat/>
    <w:rsid w:val="00315196"/>
    <w:rPr>
      <w:b/>
      <w:bCs/>
      <w:i/>
      <w:iCs/>
      <w:color w:val="4F81BD" w:themeColor="accent1"/>
    </w:rPr>
  </w:style>
  <w:style w:type="character" w:styleId="SubtleReference">
    <w:name w:val="Subtle Reference"/>
    <w:uiPriority w:val="31"/>
    <w:qFormat/>
    <w:rsid w:val="00315196"/>
    <w:rPr>
      <w:smallCaps/>
      <w:color w:val="C0504D" w:themeColor="accent2"/>
      <w:u w:val="single"/>
    </w:rPr>
  </w:style>
  <w:style w:type="character" w:styleId="IntenseReference">
    <w:name w:val="Intense Reference"/>
    <w:uiPriority w:val="32"/>
    <w:qFormat/>
    <w:rsid w:val="00315196"/>
    <w:rPr>
      <w:b/>
      <w:bCs/>
      <w:smallCaps/>
      <w:color w:val="C0504D" w:themeColor="accent2"/>
      <w:spacing w:val="5"/>
      <w:u w:val="single"/>
    </w:rPr>
  </w:style>
  <w:style w:type="character" w:styleId="BookTitle">
    <w:name w:val="Book Title"/>
    <w:uiPriority w:val="33"/>
    <w:qFormat/>
    <w:rsid w:val="00315196"/>
    <w:rPr>
      <w:b/>
      <w:bCs/>
      <w:smallCaps/>
      <w:spacing w:val="5"/>
    </w:rPr>
  </w:style>
  <w:style w:type="paragraph" w:customStyle="1" w:styleId="Style1NOHEAD">
    <w:name w:val="Style1 NO HEAD"/>
    <w:basedOn w:val="Heading1"/>
    <w:link w:val="Style1NOHEADChar"/>
    <w:qFormat/>
    <w:rsid w:val="001634F0"/>
  </w:style>
  <w:style w:type="paragraph" w:customStyle="1" w:styleId="Style2NOHEAD">
    <w:name w:val="Style2 NO HEAD"/>
    <w:basedOn w:val="Heading2"/>
    <w:link w:val="Style2NOHEADChar"/>
    <w:qFormat/>
    <w:rsid w:val="001634F0"/>
  </w:style>
  <w:style w:type="character" w:customStyle="1" w:styleId="Style1NOHEADChar">
    <w:name w:val="Style1 NO HEAD Char"/>
    <w:basedOn w:val="Heading1Char"/>
    <w:link w:val="Style1NOHEAD"/>
    <w:rsid w:val="001634F0"/>
    <w:rPr>
      <w:rFonts w:asciiTheme="majorHAnsi" w:eastAsiaTheme="majorEastAsia" w:hAnsiTheme="majorHAnsi" w:cstheme="majorBidi"/>
      <w:b/>
      <w:bCs/>
      <w:color w:val="365F91" w:themeColor="accent1" w:themeShade="BF"/>
      <w:sz w:val="28"/>
      <w:szCs w:val="28"/>
    </w:rPr>
  </w:style>
  <w:style w:type="paragraph" w:customStyle="1" w:styleId="Style3NOHEAD">
    <w:name w:val="Style3 NO HEAD"/>
    <w:basedOn w:val="Heading3"/>
    <w:link w:val="Style3NOHEADChar"/>
    <w:qFormat/>
    <w:rsid w:val="001634F0"/>
  </w:style>
  <w:style w:type="character" w:customStyle="1" w:styleId="Style2NOHEADChar">
    <w:name w:val="Style2 NO HEAD Char"/>
    <w:basedOn w:val="Heading2Char"/>
    <w:link w:val="Style2NOHEAD"/>
    <w:rsid w:val="001634F0"/>
    <w:rPr>
      <w:rFonts w:asciiTheme="majorHAnsi" w:eastAsiaTheme="majorEastAsia" w:hAnsiTheme="majorHAnsi" w:cstheme="majorBidi"/>
      <w:b/>
      <w:bCs/>
      <w:color w:val="4F81BD" w:themeColor="accent1"/>
      <w:sz w:val="26"/>
      <w:szCs w:val="26"/>
    </w:rPr>
  </w:style>
  <w:style w:type="paragraph" w:customStyle="1" w:styleId="5">
    <w:name w:val="5"/>
    <w:basedOn w:val="Normal"/>
    <w:link w:val="5Char"/>
    <w:qFormat/>
    <w:rsid w:val="002419AF"/>
    <w:pPr>
      <w:keepNext/>
      <w:keepLines/>
      <w:spacing w:before="60" w:after="0" w:line="240" w:lineRule="auto"/>
      <w:outlineLvl w:val="1"/>
    </w:pPr>
    <w:rPr>
      <w:rFonts w:ascii="Cambria" w:eastAsia="Times New Roman" w:hAnsi="Cambria" w:cs="Times New Roman"/>
      <w:b/>
      <w:bCs/>
      <w:color w:val="000000" w:themeColor="text1"/>
      <w:sz w:val="26"/>
      <w:szCs w:val="26"/>
    </w:rPr>
  </w:style>
  <w:style w:type="character" w:customStyle="1" w:styleId="Style3NOHEADChar">
    <w:name w:val="Style3 NO HEAD Char"/>
    <w:basedOn w:val="Heading3Char"/>
    <w:link w:val="Style3NOHEAD"/>
    <w:rsid w:val="001634F0"/>
    <w:rPr>
      <w:rFonts w:asciiTheme="majorHAnsi" w:eastAsiaTheme="majorEastAsia" w:hAnsiTheme="majorHAnsi" w:cstheme="majorBidi"/>
      <w:b/>
      <w:bCs/>
      <w:color w:val="4F81BD" w:themeColor="accent1"/>
    </w:rPr>
  </w:style>
  <w:style w:type="paragraph" w:customStyle="1" w:styleId="G3">
    <w:name w:val="G3"/>
    <w:basedOn w:val="Heading3"/>
    <w:link w:val="G3Char"/>
    <w:qFormat/>
    <w:rsid w:val="00E16390"/>
    <w:pPr>
      <w:numPr>
        <w:ilvl w:val="1"/>
        <w:numId w:val="17"/>
      </w:numPr>
      <w:spacing w:before="120" w:after="120"/>
      <w:ind w:left="1418" w:hanging="709"/>
    </w:pPr>
    <w:rPr>
      <w:sz w:val="24"/>
      <w:szCs w:val="24"/>
    </w:rPr>
  </w:style>
  <w:style w:type="character" w:customStyle="1" w:styleId="5Char">
    <w:name w:val="5 Char"/>
    <w:basedOn w:val="DefaultParagraphFont"/>
    <w:link w:val="5"/>
    <w:rsid w:val="002419AF"/>
    <w:rPr>
      <w:rFonts w:ascii="Cambria" w:eastAsia="Times New Roman" w:hAnsi="Cambria" w:cs="Times New Roman"/>
      <w:b/>
      <w:bCs/>
      <w:color w:val="000000" w:themeColor="text1"/>
      <w:sz w:val="26"/>
      <w:szCs w:val="26"/>
    </w:rPr>
  </w:style>
  <w:style w:type="character" w:customStyle="1" w:styleId="G3Char">
    <w:name w:val="G3 Char"/>
    <w:basedOn w:val="Heading3Char"/>
    <w:link w:val="G3"/>
    <w:rsid w:val="00E16390"/>
    <w:rPr>
      <w:rFonts w:asciiTheme="majorHAnsi" w:eastAsiaTheme="majorEastAsia" w:hAnsiTheme="majorHAnsi" w:cstheme="majorBidi"/>
      <w:b/>
      <w:bCs/>
      <w:color w:val="4F81BD" w:themeColor="accent1"/>
      <w:sz w:val="24"/>
      <w:szCs w:val="24"/>
    </w:rPr>
  </w:style>
  <w:style w:type="paragraph" w:customStyle="1" w:styleId="Style9">
    <w:name w:val="Style9"/>
    <w:basedOn w:val="Heading1"/>
    <w:link w:val="Style9Char"/>
    <w:qFormat/>
    <w:rsid w:val="009D43E7"/>
    <w:pPr>
      <w:spacing w:before="0"/>
      <w:jc w:val="center"/>
    </w:pPr>
    <w:rPr>
      <w:sz w:val="40"/>
      <w:szCs w:val="40"/>
    </w:rPr>
  </w:style>
  <w:style w:type="character" w:customStyle="1" w:styleId="Style9Char">
    <w:name w:val="Style9 Char"/>
    <w:basedOn w:val="Heading1Char"/>
    <w:link w:val="Style9"/>
    <w:rsid w:val="009D43E7"/>
    <w:rPr>
      <w:rFonts w:asciiTheme="majorHAnsi" w:eastAsiaTheme="majorEastAsia" w:hAnsiTheme="majorHAnsi" w:cstheme="majorBidi"/>
      <w:b/>
      <w:bCs/>
      <w:color w:val="365F91" w:themeColor="accent1" w:themeShade="BF"/>
      <w:sz w:val="40"/>
      <w:szCs w:val="40"/>
    </w:rPr>
  </w:style>
  <w:style w:type="paragraph" w:customStyle="1" w:styleId="Style10">
    <w:name w:val="Style10"/>
    <w:basedOn w:val="Heading1"/>
    <w:link w:val="Style10Char"/>
    <w:qFormat/>
    <w:rsid w:val="0036737B"/>
    <w:pPr>
      <w:jc w:val="center"/>
    </w:pPr>
    <w:rPr>
      <w:rFonts w:asciiTheme="minorHAnsi" w:hAnsiTheme="minorHAnsi" w:cstheme="minorHAnsi"/>
      <w:color w:val="000000" w:themeColor="text1"/>
      <w:sz w:val="56"/>
      <w:szCs w:val="56"/>
    </w:rPr>
  </w:style>
  <w:style w:type="paragraph" w:customStyle="1" w:styleId="Style1">
    <w:name w:val="Style1"/>
    <w:basedOn w:val="Heading1"/>
    <w:link w:val="Style1Char"/>
    <w:qFormat/>
    <w:rsid w:val="00920388"/>
    <w:pPr>
      <w:spacing w:before="0"/>
    </w:pPr>
  </w:style>
  <w:style w:type="character" w:customStyle="1" w:styleId="Style10Char">
    <w:name w:val="Style10 Char"/>
    <w:basedOn w:val="Heading1Char"/>
    <w:link w:val="Style10"/>
    <w:rsid w:val="0036737B"/>
    <w:rPr>
      <w:rFonts w:asciiTheme="majorHAnsi" w:eastAsiaTheme="majorEastAsia" w:hAnsiTheme="majorHAnsi" w:cstheme="minorHAnsi"/>
      <w:b/>
      <w:bCs/>
      <w:color w:val="000000" w:themeColor="text1"/>
      <w:sz w:val="56"/>
      <w:szCs w:val="56"/>
    </w:rPr>
  </w:style>
  <w:style w:type="character" w:customStyle="1" w:styleId="Style1Char">
    <w:name w:val="Style1 Char"/>
    <w:basedOn w:val="Heading1Char"/>
    <w:link w:val="Style1"/>
    <w:rsid w:val="00920388"/>
    <w:rPr>
      <w:rFonts w:asciiTheme="majorHAnsi" w:eastAsiaTheme="majorEastAsia" w:hAnsiTheme="majorHAnsi" w:cstheme="majorBidi"/>
      <w:b/>
      <w:bCs/>
      <w:color w:val="365F91" w:themeColor="accent1" w:themeShade="BF"/>
      <w:sz w:val="28"/>
      <w:szCs w:val="28"/>
    </w:rPr>
  </w:style>
  <w:style w:type="paragraph" w:styleId="Revision">
    <w:name w:val="Revision"/>
    <w:hidden/>
    <w:uiPriority w:val="99"/>
    <w:semiHidden/>
    <w:rsid w:val="0026254D"/>
    <w:pPr>
      <w:spacing w:after="0" w:line="240" w:lineRule="auto"/>
    </w:pPr>
  </w:style>
  <w:style w:type="character" w:styleId="UnresolvedMention">
    <w:name w:val="Unresolved Mention"/>
    <w:basedOn w:val="DefaultParagraphFont"/>
    <w:uiPriority w:val="99"/>
    <w:semiHidden/>
    <w:unhideWhenUsed/>
    <w:rsid w:val="003E5288"/>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601643697">
      <w:marLeft w:val="0"/>
      <w:marRight w:val="0"/>
      <w:marTop w:val="0"/>
      <w:marBottom w:val="0"/>
      <w:divBdr>
        <w:top w:val="none" w:sz="0" w:space="0" w:color="auto"/>
        <w:left w:val="none" w:sz="0" w:space="0" w:color="auto"/>
        <w:bottom w:val="none" w:sz="0" w:space="0" w:color="auto"/>
        <w:right w:val="none" w:sz="0" w:space="0" w:color="auto"/>
      </w:divBdr>
    </w:div>
    <w:div w:id="601643698">
      <w:marLeft w:val="0"/>
      <w:marRight w:val="0"/>
      <w:marTop w:val="0"/>
      <w:marBottom w:val="0"/>
      <w:divBdr>
        <w:top w:val="none" w:sz="0" w:space="0" w:color="auto"/>
        <w:left w:val="none" w:sz="0" w:space="0" w:color="auto"/>
        <w:bottom w:val="none" w:sz="0" w:space="0" w:color="auto"/>
        <w:right w:val="none" w:sz="0" w:space="0" w:color="auto"/>
      </w:divBdr>
    </w:div>
    <w:div w:id="601643699">
      <w:marLeft w:val="0"/>
      <w:marRight w:val="0"/>
      <w:marTop w:val="0"/>
      <w:marBottom w:val="0"/>
      <w:divBdr>
        <w:top w:val="none" w:sz="0" w:space="0" w:color="auto"/>
        <w:left w:val="none" w:sz="0" w:space="0" w:color="auto"/>
        <w:bottom w:val="none" w:sz="0" w:space="0" w:color="auto"/>
        <w:right w:val="none" w:sz="0" w:space="0" w:color="auto"/>
      </w:divBdr>
    </w:div>
    <w:div w:id="601643700">
      <w:marLeft w:val="0"/>
      <w:marRight w:val="0"/>
      <w:marTop w:val="0"/>
      <w:marBottom w:val="0"/>
      <w:divBdr>
        <w:top w:val="none" w:sz="0" w:space="0" w:color="auto"/>
        <w:left w:val="none" w:sz="0" w:space="0" w:color="auto"/>
        <w:bottom w:val="none" w:sz="0" w:space="0" w:color="auto"/>
        <w:right w:val="none" w:sz="0" w:space="0" w:color="auto"/>
      </w:divBdr>
    </w:div>
    <w:div w:id="601643701">
      <w:marLeft w:val="0"/>
      <w:marRight w:val="0"/>
      <w:marTop w:val="0"/>
      <w:marBottom w:val="0"/>
      <w:divBdr>
        <w:top w:val="none" w:sz="0" w:space="0" w:color="auto"/>
        <w:left w:val="none" w:sz="0" w:space="0" w:color="auto"/>
        <w:bottom w:val="none" w:sz="0" w:space="0" w:color="auto"/>
        <w:right w:val="none" w:sz="0" w:space="0" w:color="auto"/>
      </w:divBdr>
    </w:div>
    <w:div w:id="601643702">
      <w:marLeft w:val="0"/>
      <w:marRight w:val="0"/>
      <w:marTop w:val="0"/>
      <w:marBottom w:val="0"/>
      <w:divBdr>
        <w:top w:val="none" w:sz="0" w:space="0" w:color="auto"/>
        <w:left w:val="none" w:sz="0" w:space="0" w:color="auto"/>
        <w:bottom w:val="none" w:sz="0" w:space="0" w:color="auto"/>
        <w:right w:val="none" w:sz="0" w:space="0" w:color="auto"/>
      </w:divBdr>
    </w:div>
    <w:div w:id="1136415137">
      <w:bodyDiv w:val="1"/>
      <w:marLeft w:val="0"/>
      <w:marRight w:val="0"/>
      <w:marTop w:val="0"/>
      <w:marBottom w:val="0"/>
      <w:divBdr>
        <w:top w:val="none" w:sz="0" w:space="0" w:color="auto"/>
        <w:left w:val="none" w:sz="0" w:space="0" w:color="auto"/>
        <w:bottom w:val="none" w:sz="0" w:space="0" w:color="auto"/>
        <w:right w:val="none" w:sz="0" w:space="0" w:color="auto"/>
      </w:divBdr>
      <w:divsChild>
        <w:div w:id="395124646">
          <w:marLeft w:val="0"/>
          <w:marRight w:val="0"/>
          <w:marTop w:val="0"/>
          <w:marBottom w:val="0"/>
          <w:divBdr>
            <w:top w:val="none" w:sz="0" w:space="0" w:color="auto"/>
            <w:left w:val="none" w:sz="0" w:space="0" w:color="auto"/>
            <w:bottom w:val="none" w:sz="0" w:space="0" w:color="auto"/>
            <w:right w:val="none" w:sz="0" w:space="0" w:color="auto"/>
          </w:divBdr>
          <w:divsChild>
            <w:div w:id="685132959">
              <w:marLeft w:val="0"/>
              <w:marRight w:val="0"/>
              <w:marTop w:val="0"/>
              <w:marBottom w:val="0"/>
              <w:divBdr>
                <w:top w:val="none" w:sz="0" w:space="0" w:color="auto"/>
                <w:left w:val="none" w:sz="0" w:space="0" w:color="auto"/>
                <w:bottom w:val="none" w:sz="0" w:space="0" w:color="auto"/>
                <w:right w:val="none" w:sz="0" w:space="0" w:color="auto"/>
              </w:divBdr>
              <w:divsChild>
                <w:div w:id="867134396">
                  <w:marLeft w:val="0"/>
                  <w:marRight w:val="0"/>
                  <w:marTop w:val="0"/>
                  <w:marBottom w:val="0"/>
                  <w:divBdr>
                    <w:top w:val="none" w:sz="0" w:space="0" w:color="auto"/>
                    <w:left w:val="none" w:sz="0" w:space="0" w:color="auto"/>
                    <w:bottom w:val="none" w:sz="0" w:space="0" w:color="auto"/>
                    <w:right w:val="none" w:sz="0" w:space="0" w:color="auto"/>
                  </w:divBdr>
                  <w:divsChild>
                    <w:div w:id="1618633726">
                      <w:marLeft w:val="0"/>
                      <w:marRight w:val="0"/>
                      <w:marTop w:val="0"/>
                      <w:marBottom w:val="0"/>
                      <w:divBdr>
                        <w:top w:val="none" w:sz="0" w:space="0" w:color="auto"/>
                        <w:left w:val="none" w:sz="0" w:space="0" w:color="auto"/>
                        <w:bottom w:val="none" w:sz="0" w:space="0" w:color="auto"/>
                        <w:right w:val="none" w:sz="0" w:space="0" w:color="auto"/>
                      </w:divBdr>
                      <w:divsChild>
                        <w:div w:id="2050909627">
                          <w:marLeft w:val="0"/>
                          <w:marRight w:val="0"/>
                          <w:marTop w:val="0"/>
                          <w:marBottom w:val="0"/>
                          <w:divBdr>
                            <w:top w:val="none" w:sz="0" w:space="0" w:color="auto"/>
                            <w:left w:val="none" w:sz="0" w:space="0" w:color="auto"/>
                            <w:bottom w:val="none" w:sz="0" w:space="0" w:color="auto"/>
                            <w:right w:val="none" w:sz="0" w:space="0" w:color="auto"/>
                          </w:divBdr>
                          <w:divsChild>
                            <w:div w:id="113109890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454908972">
      <w:bodyDiv w:val="1"/>
      <w:marLeft w:val="0"/>
      <w:marRight w:val="0"/>
      <w:marTop w:val="0"/>
      <w:marBottom w:val="0"/>
      <w:divBdr>
        <w:top w:val="none" w:sz="0" w:space="0" w:color="auto"/>
        <w:left w:val="none" w:sz="0" w:space="0" w:color="auto"/>
        <w:bottom w:val="none" w:sz="0" w:space="0" w:color="auto"/>
        <w:right w:val="none" w:sz="0" w:space="0" w:color="auto"/>
      </w:divBdr>
    </w:div>
    <w:div w:id="1887987763">
      <w:bodyDiv w:val="1"/>
      <w:marLeft w:val="0"/>
      <w:marRight w:val="0"/>
      <w:marTop w:val="0"/>
      <w:marBottom w:val="0"/>
      <w:divBdr>
        <w:top w:val="none" w:sz="0" w:space="0" w:color="auto"/>
        <w:left w:val="none" w:sz="0" w:space="0" w:color="auto"/>
        <w:bottom w:val="none" w:sz="0" w:space="0" w:color="auto"/>
        <w:right w:val="none" w:sz="0" w:space="0" w:color="auto"/>
      </w:divBdr>
      <w:divsChild>
        <w:div w:id="541751851">
          <w:marLeft w:val="0"/>
          <w:marRight w:val="0"/>
          <w:marTop w:val="0"/>
          <w:marBottom w:val="0"/>
          <w:divBdr>
            <w:top w:val="none" w:sz="0" w:space="0" w:color="auto"/>
            <w:left w:val="none" w:sz="0" w:space="0" w:color="auto"/>
            <w:bottom w:val="none" w:sz="0" w:space="0" w:color="auto"/>
            <w:right w:val="none" w:sz="0" w:space="0" w:color="auto"/>
          </w:divBdr>
          <w:divsChild>
            <w:div w:id="1942715078">
              <w:marLeft w:val="0"/>
              <w:marRight w:val="0"/>
              <w:marTop w:val="0"/>
              <w:marBottom w:val="0"/>
              <w:divBdr>
                <w:top w:val="none" w:sz="0" w:space="0" w:color="auto"/>
                <w:left w:val="none" w:sz="0" w:space="0" w:color="auto"/>
                <w:bottom w:val="none" w:sz="0" w:space="0" w:color="auto"/>
                <w:right w:val="none" w:sz="0" w:space="0" w:color="auto"/>
              </w:divBdr>
              <w:divsChild>
                <w:div w:id="1636520849">
                  <w:marLeft w:val="0"/>
                  <w:marRight w:val="0"/>
                  <w:marTop w:val="0"/>
                  <w:marBottom w:val="0"/>
                  <w:divBdr>
                    <w:top w:val="none" w:sz="0" w:space="0" w:color="auto"/>
                    <w:left w:val="none" w:sz="0" w:space="0" w:color="auto"/>
                    <w:bottom w:val="none" w:sz="0" w:space="0" w:color="auto"/>
                    <w:right w:val="none" w:sz="0" w:space="0" w:color="auto"/>
                  </w:divBdr>
                  <w:divsChild>
                    <w:div w:id="2118329799">
                      <w:marLeft w:val="0"/>
                      <w:marRight w:val="0"/>
                      <w:marTop w:val="0"/>
                      <w:marBottom w:val="0"/>
                      <w:divBdr>
                        <w:top w:val="none" w:sz="0" w:space="0" w:color="auto"/>
                        <w:left w:val="none" w:sz="0" w:space="0" w:color="auto"/>
                        <w:bottom w:val="none" w:sz="0" w:space="0" w:color="auto"/>
                        <w:right w:val="none" w:sz="0" w:space="0" w:color="auto"/>
                      </w:divBdr>
                      <w:divsChild>
                        <w:div w:id="1293947141">
                          <w:marLeft w:val="0"/>
                          <w:marRight w:val="0"/>
                          <w:marTop w:val="0"/>
                          <w:marBottom w:val="0"/>
                          <w:divBdr>
                            <w:top w:val="none" w:sz="0" w:space="0" w:color="auto"/>
                            <w:left w:val="none" w:sz="0" w:space="0" w:color="auto"/>
                            <w:bottom w:val="none" w:sz="0" w:space="0" w:color="auto"/>
                            <w:right w:val="none" w:sz="0" w:space="0" w:color="auto"/>
                          </w:divBdr>
                          <w:divsChild>
                            <w:div w:id="131845638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eader" Target="header1.xml"/><Relationship Id="rId18" Type="http://schemas.openxmlformats.org/officeDocument/2006/relationships/hyperlink" Target="http://www.abr.business.gov.au/" TargetMode="External"/><Relationship Id="rId26" Type="http://schemas.openxmlformats.org/officeDocument/2006/relationships/header" Target="header4.xml"/><Relationship Id="rId39" Type="http://schemas.openxmlformats.org/officeDocument/2006/relationships/header" Target="header13.xml"/><Relationship Id="rId21" Type="http://schemas.openxmlformats.org/officeDocument/2006/relationships/hyperlink" Target="https://www.legislation.gov.au/C2004A03712/latest/versions" TargetMode="External"/><Relationship Id="rId34" Type="http://schemas.openxmlformats.org/officeDocument/2006/relationships/header" Target="header8.xml"/><Relationship Id="rId42" Type="http://schemas.openxmlformats.org/officeDocument/2006/relationships/footer" Target="footer7.xml"/><Relationship Id="rId7" Type="http://schemas.openxmlformats.org/officeDocument/2006/relationships/numbering" Target="numbering.xml"/><Relationship Id="rId2" Type="http://schemas.openxmlformats.org/officeDocument/2006/relationships/customXml" Target="../customXml/item2.xml"/><Relationship Id="rId16" Type="http://schemas.openxmlformats.org/officeDocument/2006/relationships/hyperlink" Target="https://www.finance.gov.au/sites/default/files/grants@finance.gov.au" TargetMode="External"/><Relationship Id="rId20" Type="http://schemas.openxmlformats.org/officeDocument/2006/relationships/hyperlink" Target="https://www.legislation.gov.au/F2024L00854/latest/text" TargetMode="External"/><Relationship Id="rId29" Type="http://schemas.openxmlformats.org/officeDocument/2006/relationships/header" Target="header6.xml"/><Relationship Id="rId41" Type="http://schemas.openxmlformats.org/officeDocument/2006/relationships/header" Target="header14.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eader" Target="header3.xml"/><Relationship Id="rId32" Type="http://schemas.openxmlformats.org/officeDocument/2006/relationships/header" Target="header7.xml"/><Relationship Id="rId37" Type="http://schemas.openxmlformats.org/officeDocument/2006/relationships/header" Target="header11.xml"/><Relationship Id="rId40" Type="http://schemas.openxmlformats.org/officeDocument/2006/relationships/hyperlink" Target="http://www.nationalredress.gov.au" TargetMode="External"/><Relationship Id="rId5" Type="http://schemas.openxmlformats.org/officeDocument/2006/relationships/customXml" Target="../customXml/item5.xml"/><Relationship Id="rId15" Type="http://schemas.openxmlformats.org/officeDocument/2006/relationships/hyperlink" Target="https://www.finance.gov.au/government/commonwealth-grants/grants-toolkit" TargetMode="External"/><Relationship Id="rId23" Type="http://schemas.openxmlformats.org/officeDocument/2006/relationships/header" Target="header2.xml"/><Relationship Id="rId28" Type="http://schemas.openxmlformats.org/officeDocument/2006/relationships/header" Target="header5.xml"/><Relationship Id="rId36" Type="http://schemas.openxmlformats.org/officeDocument/2006/relationships/header" Target="header10.xml"/><Relationship Id="rId10" Type="http://schemas.openxmlformats.org/officeDocument/2006/relationships/webSettings" Target="webSettings.xml"/><Relationship Id="rId19" Type="http://schemas.openxmlformats.org/officeDocument/2006/relationships/hyperlink" Target="https://www.legislation.gov.au/F2024L00854/latest/text" TargetMode="External"/><Relationship Id="rId31" Type="http://schemas.openxmlformats.org/officeDocument/2006/relationships/footer" Target="footer5.xml"/><Relationship Id="rId44"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footer" Target="footer1.xml"/><Relationship Id="rId22" Type="http://schemas.openxmlformats.org/officeDocument/2006/relationships/hyperlink" Target="https://www.legislation.gov.au/F2024L00854/latest/text" TargetMode="External"/><Relationship Id="rId27" Type="http://schemas.openxmlformats.org/officeDocument/2006/relationships/footer" Target="footer3.xml"/><Relationship Id="rId30" Type="http://schemas.openxmlformats.org/officeDocument/2006/relationships/footer" Target="footer4.xml"/><Relationship Id="rId35" Type="http://schemas.openxmlformats.org/officeDocument/2006/relationships/header" Target="header9.xml"/><Relationship Id="rId43" Type="http://schemas.openxmlformats.org/officeDocument/2006/relationships/fontTable" Target="fontTable.xml"/><Relationship Id="rId8" Type="http://schemas.openxmlformats.org/officeDocument/2006/relationships/styles" Target="styles.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hyperlink" Target="http://www.business.gov.au" TargetMode="External"/><Relationship Id="rId25" Type="http://schemas.openxmlformats.org/officeDocument/2006/relationships/footer" Target="footer2.xml"/><Relationship Id="rId33" Type="http://schemas.openxmlformats.org/officeDocument/2006/relationships/footer" Target="footer6.xml"/><Relationship Id="rId38" Type="http://schemas.openxmlformats.org/officeDocument/2006/relationships/header" Target="header12.xml"/></Relationships>
</file>

<file path=word/_rels/header1.xml.rels><?xml version="1.0" encoding="UTF-8" standalone="yes"?>
<Relationships xmlns="http://schemas.openxmlformats.org/package/2006/relationships"><Relationship Id="rId1" Type="http://schemas.openxmlformats.org/officeDocument/2006/relationships/image" Target="media/image1.jpeg"/></Relationships>
</file>

<file path=word/_rels/header3.xml.rels><?xml version="1.0" encoding="UTF-8" standalone="yes"?>
<Relationships xmlns="http://schemas.openxmlformats.org/package/2006/relationships"><Relationship Id="rId1" Type="http://schemas.openxmlformats.org/officeDocument/2006/relationships/image" Target="media/image2.jpeg"/></Relationships>
</file>

<file path=word/_rels/header6.xml.rels><?xml version="1.0" encoding="UTF-8" standalone="yes"?>
<Relationships xmlns="http://schemas.openxmlformats.org/package/2006/relationships"><Relationship Id="rId1" Type="http://schemas.openxmlformats.org/officeDocument/2006/relationships/image" Target="media/image3.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ansuz\AppData\Local\Microsoft\Windows\Temporary%20Internet%20Files\Content.Outlook\OB34OEU3\Corporate%20brand%20template%20-%20short.dotx"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a334ba3b-e131-42d3-95f3-2728f5a41884">
      <Value>178</Value>
      <Value>1</Value>
    </TaxCatchAll>
    <TaxKeywordTaxHTField xmlns="a334ba3b-e131-42d3-95f3-2728f5a41884">
      <Terms xmlns="http://schemas.microsoft.com/office/infopath/2007/PartnerControls">
        <TermInfo xmlns="http://schemas.microsoft.com/office/infopath/2007/PartnerControls">
          <TermName xmlns="http://schemas.microsoft.com/office/infopath/2007/PartnerControls">agreement template [SEC=OFFICIAL]</TermName>
          <TermId xmlns="http://schemas.microsoft.com/office/infopath/2007/PartnerControls">6b6d89ab-a8f1-40fe-9f0d-5619e58133c7</TermId>
        </TermInfo>
      </Terms>
    </TaxKeywordTaxHTField>
    <_dlc_DocId xmlns="6a7e9632-768a-49bf-85ac-c69233ab2a52">FIN33698-1310712376-26029</_dlc_DocId>
    <_dlc_DocIdUrl xmlns="6a7e9632-768a-49bf-85ac-c69233ab2a52">
      <Url>https://financegovau.sharepoint.com/sites/M365_DoF_50033698/_layouts/15/DocIdRedir.aspx?ID=FIN33698-1310712376-26029</Url>
      <Description>FIN33698-1310712376-26029</Description>
    </_dlc_DocIdUrl>
    <Original_x0020_Date_x0020_Created xmlns="a334ba3b-e131-42d3-95f3-2728f5a41884" xsi:nil="true"/>
    <of934ccb37d6451ba60cdb89c1817167 xmlns="a334ba3b-e131-42d3-95f3-2728f5a41884">
      <Terms xmlns="http://schemas.microsoft.com/office/infopath/2007/PartnerControls">
        <TermInfo xmlns="http://schemas.microsoft.com/office/infopath/2007/PartnerControls">
          <TermName xmlns="http://schemas.microsoft.com/office/infopath/2007/PartnerControls">Department of Finance</TermName>
          <TermId xmlns="http://schemas.microsoft.com/office/infopath/2007/PartnerControls">fd660e8f-8f31-49bd-92a3-d31d4da31afe</TermId>
        </TermInfo>
      </Terms>
    </of934ccb37d6451ba60cdb89c1817167>
    <Security_x0020_Classification xmlns="a334ba3b-e131-42d3-95f3-2728f5a41884">OFFICIAL</Security_x0020_Classification>
    <e0fcb3f570964638902a63147cd98219 xmlns="a334ba3b-e131-42d3-95f3-2728f5a41884">
      <Terms xmlns="http://schemas.microsoft.com/office/infopath/2007/PartnerControls"/>
    </e0fcb3f570964638902a63147cd98219>
    <lf395e0388bc45bfb8642f07b9d090f4 xmlns="a334ba3b-e131-42d3-95f3-2728f5a41884">
      <Terms xmlns="http://schemas.microsoft.com/office/infopath/2007/PartnerControls"/>
    </lf395e0388bc45bfb8642f07b9d090f4>
    <f0888ba7078d4a1bac90b097c1ed0fad xmlns="a334ba3b-e131-42d3-95f3-2728f5a41884">
      <Terms xmlns="http://schemas.microsoft.com/office/infopath/2007/PartnerControls">
        <TermInfo xmlns="http://schemas.microsoft.com/office/infopath/2007/PartnerControls">
          <TermName xmlns="http://schemas.microsoft.com/office/infopath/2007/PartnerControls">Department of Finance</TermName>
          <TermId xmlns="http://schemas.microsoft.com/office/infopath/2007/PartnerControls">fd660e8f-8f31-49bd-92a3-d31d4da31afe</TermId>
        </TermInfo>
      </Terms>
    </f0888ba7078d4a1bac90b097c1ed0fad>
    <lcf76f155ced4ddcb4097134ff3c332f xmlns="bafc251d-e9b4-49f5-b575-b5e93fa5c0c7">
      <Terms xmlns="http://schemas.microsoft.com/office/infopath/2007/PartnerControls"/>
    </lcf76f155ced4ddcb4097134ff3c332f>
  </documentManagement>
</p:properties>
</file>

<file path=customXml/item2.xml><?xml version="1.0" encoding="utf-8"?>
<b:Sources xmlns:b="http://schemas.openxmlformats.org/officeDocument/2006/bibliography" xmlns="http://schemas.openxmlformats.org/officeDocument/2006/bibliography" SelectedStyle="\APA.XSL" StyleName="APA Fifth Edition"/>
</file>

<file path=customXml/item3.xml><?xml version="1.0" encoding="utf-8"?>
<?mso-contentType ?>
<SharedContentType xmlns="Microsoft.SharePoint.Taxonomy.ContentTypeSync" SourceId="c4b2c377-c74f-46b8-b62e-9cefa93d8fc8" ContentTypeId="0x010100B7B479F47583304BA8B631462CC772D7" PreviousValue="true"/>
</file>

<file path=customXml/item4.xml><?xml version="1.0" encoding="utf-8"?>
<ct:contentTypeSchema xmlns:ct="http://schemas.microsoft.com/office/2006/metadata/contentType" xmlns:ma="http://schemas.microsoft.com/office/2006/metadata/properties/metaAttributes" ct:_="" ma:_="" ma:contentTypeName="Finance Document" ma:contentTypeID="0x010100B7B479F47583304BA8B631462CC772D70019872F86E2EE114EB3E8161F2B337E45" ma:contentTypeVersion="30" ma:contentTypeDescription="Create a new document." ma:contentTypeScope="" ma:versionID="61596e1ecc6698a07ea78035de9199dc">
  <xsd:schema xmlns:xsd="http://www.w3.org/2001/XMLSchema" xmlns:xs="http://www.w3.org/2001/XMLSchema" xmlns:p="http://schemas.microsoft.com/office/2006/metadata/properties" xmlns:ns2="a334ba3b-e131-42d3-95f3-2728f5a41884" xmlns:ns3="6a7e9632-768a-49bf-85ac-c69233ab2a52" xmlns:ns4="bafc251d-e9b4-49f5-b575-b5e93fa5c0c7" targetNamespace="http://schemas.microsoft.com/office/2006/metadata/properties" ma:root="true" ma:fieldsID="505cc6514718c9d3d00b071ab4f0cb69" ns2:_="" ns3:_="" ns4:_="">
    <xsd:import namespace="a334ba3b-e131-42d3-95f3-2728f5a41884"/>
    <xsd:import namespace="6a7e9632-768a-49bf-85ac-c69233ab2a52"/>
    <xsd:import namespace="bafc251d-e9b4-49f5-b575-b5e93fa5c0c7"/>
    <xsd:element name="properties">
      <xsd:complexType>
        <xsd:sequence>
          <xsd:element name="documentManagement">
            <xsd:complexType>
              <xsd:all>
                <xsd:element ref="ns2:Security_x0020_Classification" minOccurs="0"/>
                <xsd:element ref="ns2:Original_x0020_Date_x0020_Created" minOccurs="0"/>
                <xsd:element ref="ns2:TaxCatchAllLabel" minOccurs="0"/>
                <xsd:element ref="ns2:e0fcb3f570964638902a63147cd98219" minOccurs="0"/>
                <xsd:element ref="ns2:f0888ba7078d4a1bac90b097c1ed0fad" minOccurs="0"/>
                <xsd:element ref="ns2:of934ccb37d6451ba60cdb89c1817167" minOccurs="0"/>
                <xsd:element ref="ns2:TaxKeywordTaxHTField" minOccurs="0"/>
                <xsd:element ref="ns2:lf395e0388bc45bfb8642f07b9d090f4" minOccurs="0"/>
                <xsd:element ref="ns2:TaxCatchAll" minOccurs="0"/>
                <xsd:element ref="ns3:SharedWithDetails" minOccurs="0"/>
                <xsd:element ref="ns4:MediaServiceMetadata" minOccurs="0"/>
                <xsd:element ref="ns4:MediaServiceFastMetadata" minOccurs="0"/>
                <xsd:element ref="ns4:MediaServiceDateTaken" minOccurs="0"/>
                <xsd:element ref="ns4:MediaLengthInSeconds" minOccurs="0"/>
                <xsd:element ref="ns4:lcf76f155ced4ddcb4097134ff3c332f" minOccurs="0"/>
                <xsd:element ref="ns4:MediaServiceOCR" minOccurs="0"/>
                <xsd:element ref="ns4:MediaServiceGenerationTime" minOccurs="0"/>
                <xsd:element ref="ns4:MediaServiceEventHashCode" minOccurs="0"/>
                <xsd:element ref="ns3:SharedWithUsers" minOccurs="0"/>
                <xsd:element ref="ns3:_dlc_DocId" minOccurs="0"/>
                <xsd:element ref="ns3:_dlc_DocIdUrl" minOccurs="0"/>
                <xsd:element ref="ns3:_dlc_DocIdPersistId" minOccurs="0"/>
                <xsd:element ref="ns4:MediaServiceObjectDetectorVersions" minOccurs="0"/>
                <xsd:element ref="ns4: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334ba3b-e131-42d3-95f3-2728f5a41884" elementFormDefault="qualified">
    <xsd:import namespace="http://schemas.microsoft.com/office/2006/documentManagement/types"/>
    <xsd:import namespace="http://schemas.microsoft.com/office/infopath/2007/PartnerControls"/>
    <xsd:element name="Security_x0020_Classification" ma:index="3" nillable="true" ma:displayName="Security Classification" ma:default="OFFICIAL" ma:format="Dropdown" ma:hidden="true" ma:internalName="Security_x0020_Classification">
      <xsd:simpleType>
        <xsd:union memberTypes="dms:Text">
          <xsd:simpleType>
            <xsd:restriction base="dms:Choice">
              <xsd:enumeration value="UNOFFICIAL"/>
              <xsd:enumeration value="OFFICIAL"/>
              <xsd:enumeration value="OFFICIAL:Sensitive"/>
              <xsd:enumeration value="OFFICIAL:Sensitive, Personal-Privacy"/>
              <xsd:enumeration value="OFFICIAL:Sensitive, Legal-Privilege"/>
              <xsd:enumeration value="OFFICIAL:Sensitive, Legislative-Secrecy"/>
              <xsd:enumeration value="OFFICIAL:Sensitive, SH:National-Cabinet"/>
              <xsd:enumeration value="OFFICIAL:Sensitive, SH:National-Cabinet, Personal-Privacy"/>
              <xsd:enumeration value="OFFICIAL:Sensitive, SH:National-Cabinet, Legislative-Secrecy"/>
              <xsd:enumeration value="OFFICIAL:Sensitive, SH:National-Cabinet, Legal-Privilege"/>
              <xsd:enumeration value="PROTECTED"/>
              <xsd:enumeration value="PROTECTED, Legal-Privilege"/>
              <xsd:enumeration value="PROTECTED, Personal-Privacy"/>
              <xsd:enumeration value="PROTECTED, Legislative-Secrecy"/>
              <xsd:enumeration value="PROTECTED SH:CABINET"/>
              <xsd:enumeration value="PROTECTED SH:CABINET, Personal-Privacy"/>
              <xsd:enumeration value="PROTECTED SH:CABINET, Legal-Privilege"/>
              <xsd:enumeration value="PROTECTED SH:CABINET, Legislative-Secrecy"/>
              <xsd:enumeration value="PROTECTED SH:National-Cabinet"/>
              <xsd:enumeration value="PROTECTED SH:National-Cabinet, Personal-Privacy"/>
              <xsd:enumeration value="PROTECTED SH:National-Cabinet, Legal-Privilege"/>
              <xsd:enumeration value="PROTECTED SH:National-Cabinet, Legislative-Secrecy"/>
              <xsd:enumeration value="UNCLASSIFIED"/>
              <xsd:enumeration value="UNCLASSIFIED - Sensitive: Personal"/>
              <xsd:enumeration value="UNCLASSIFIED - Sensitive: Legal"/>
              <xsd:enumeration value="UNCLASSIFIED - Sensitive"/>
              <xsd:enumeration value="For Official Use Only"/>
              <xsd:enumeration value="PROTECTED - Sensitive"/>
              <xsd:enumeration value="PROTECTED - Sensitive: Personal"/>
              <xsd:enumeration value="PROTECTED - Sensitive: Cabinet"/>
              <xsd:enumeration value="PROTECTED - Sensitive: Legal"/>
              <xsd:enumeration value="PROTECTED:CABINET"/>
            </xsd:restriction>
          </xsd:simpleType>
        </xsd:union>
      </xsd:simpleType>
    </xsd:element>
    <xsd:element name="Original_x0020_Date_x0020_Created" ma:index="8" nillable="true" ma:displayName="Original Date Created" ma:default="" ma:format="DateOnly" ma:internalName="Original_x0020_Date_x0020_Created">
      <xsd:simpleType>
        <xsd:restriction base="dms:DateTime"/>
      </xsd:simpleType>
    </xsd:element>
    <xsd:element name="TaxCatchAllLabel" ma:index="9" nillable="true" ma:displayName="Taxonomy Catch All Column1" ma:hidden="true" ma:list="{98df9eee-58d4-4295-8b11-e2e27d409794}" ma:internalName="TaxCatchAllLabel" ma:readOnly="true" ma:showField="CatchAllDataLabel" ma:web="6a7e9632-768a-49bf-85ac-c69233ab2a52">
      <xsd:complexType>
        <xsd:complexContent>
          <xsd:extension base="dms:MultiChoiceLookup">
            <xsd:sequence>
              <xsd:element name="Value" type="dms:Lookup" maxOccurs="unbounded" minOccurs="0" nillable="true"/>
            </xsd:sequence>
          </xsd:extension>
        </xsd:complexContent>
      </xsd:complexType>
    </xsd:element>
    <xsd:element name="e0fcb3f570964638902a63147cd98219" ma:index="11" nillable="true" ma:taxonomy="true" ma:internalName="e0fcb3f570964638902a63147cd98219" ma:taxonomyFieldName="Organisation_x0020_Unit" ma:displayName="Organisation Unit" ma:default="2;#PGPA Communications|21ca23e4-4376-4b96-a405-eb60172fd693" ma:fieldId="{e0fcb3f5-7096-4638-902a-63147cd98219}" ma:sspId="c4b2c377-c74f-46b8-b62e-9cefa93d8fc8" ma:termSetId="642ac736-c0d1-48cf-939c-a81b0e893448" ma:anchorId="00000000-0000-0000-0000-000000000000" ma:open="false" ma:isKeyword="false">
      <xsd:complexType>
        <xsd:sequence>
          <xsd:element ref="pc:Terms" minOccurs="0" maxOccurs="1"/>
        </xsd:sequence>
      </xsd:complexType>
    </xsd:element>
    <xsd:element name="f0888ba7078d4a1bac90b097c1ed0fad" ma:index="13" nillable="true" ma:taxonomy="true" ma:internalName="f0888ba7078d4a1bac90b097c1ed0fad" ma:taxonomyFieldName="Initiating_x0020_Entity" ma:displayName="Initiating Entity" ma:default="1;#Department of Finance|fd660e8f-8f31-49bd-92a3-d31d4da31afe" ma:fieldId="{f0888ba7-078d-4a1b-ac90-b097c1ed0fad}" ma:sspId="c4b2c377-c74f-46b8-b62e-9cefa93d8fc8" ma:termSetId="1dd44c57-eb90-49d3-b71d-825941fd7214" ma:anchorId="00000000-0000-0000-0000-000000000000" ma:open="false" ma:isKeyword="false">
      <xsd:complexType>
        <xsd:sequence>
          <xsd:element ref="pc:Terms" minOccurs="0" maxOccurs="1"/>
        </xsd:sequence>
      </xsd:complexType>
    </xsd:element>
    <xsd:element name="of934ccb37d6451ba60cdb89c1817167" ma:index="15" nillable="true" ma:taxonomy="true" ma:internalName="of934ccb37d6451ba60cdb89c1817167" ma:taxonomyFieldName="About_x0020_Entity" ma:displayName="About Entity" ma:default="1;#Department of Finance|fd660e8f-8f31-49bd-92a3-d31d4da31afe" ma:fieldId="{8f934ccb-37d6-451b-a60c-db89c1817167}" ma:sspId="c4b2c377-c74f-46b8-b62e-9cefa93d8fc8" ma:termSetId="1dd44c57-eb90-49d3-b71d-825941fd7214" ma:anchorId="00000000-0000-0000-0000-000000000000" ma:open="false" ma:isKeyword="false">
      <xsd:complexType>
        <xsd:sequence>
          <xsd:element ref="pc:Terms" minOccurs="0" maxOccurs="1"/>
        </xsd:sequence>
      </xsd:complexType>
    </xsd:element>
    <xsd:element name="TaxKeywordTaxHTField" ma:index="17" nillable="true" ma:taxonomy="true" ma:internalName="TaxKeywordTaxHTField" ma:taxonomyFieldName="TaxKeyword" ma:displayName="Enterprise Keywords" ma:fieldId="{23f27201-bee3-471e-b2e7-b64fd8b7ca38}" ma:taxonomyMulti="true" ma:sspId="c4b2c377-c74f-46b8-b62e-9cefa93d8fc8" ma:termSetId="00000000-0000-0000-0000-000000000000" ma:anchorId="00000000-0000-0000-0000-000000000000" ma:open="true" ma:isKeyword="true">
      <xsd:complexType>
        <xsd:sequence>
          <xsd:element ref="pc:Terms" minOccurs="0" maxOccurs="1"/>
        </xsd:sequence>
      </xsd:complexType>
    </xsd:element>
    <xsd:element name="lf395e0388bc45bfb8642f07b9d090f4" ma:index="20" nillable="true" ma:taxonomy="true" ma:internalName="lf395e0388bc45bfb8642f07b9d090f4" ma:taxonomyFieldName="Function_x0020_and_x0020_Activity" ma:displayName="Function and Activity" ma:default="" ma:fieldId="{5f395e03-88bc-45bf-b864-2f07b9d090f4}" ma:sspId="c4b2c377-c74f-46b8-b62e-9cefa93d8fc8" ma:termSetId="d6a09c5b-e950-47cc-8e6b-7e27719f9f0b" ma:anchorId="00000000-0000-0000-0000-000000000000" ma:open="false" ma:isKeyword="false">
      <xsd:complexType>
        <xsd:sequence>
          <xsd:element ref="pc:Terms" minOccurs="0" maxOccurs="1"/>
        </xsd:sequence>
      </xsd:complexType>
    </xsd:element>
    <xsd:element name="TaxCatchAll" ma:index="21" nillable="true" ma:displayName="Taxonomy Catch All Column" ma:hidden="true" ma:list="{98df9eee-58d4-4295-8b11-e2e27d409794}" ma:internalName="TaxCatchAll" ma:showField="CatchAllData" ma:web="6a7e9632-768a-49bf-85ac-c69233ab2a52">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6a7e9632-768a-49bf-85ac-c69233ab2a52" elementFormDefault="qualified">
    <xsd:import namespace="http://schemas.microsoft.com/office/2006/documentManagement/types"/>
    <xsd:import namespace="http://schemas.microsoft.com/office/infopath/2007/PartnerControls"/>
    <xsd:element name="SharedWithDetails" ma:index="22" nillable="true" ma:displayName="Shared With Details" ma:internalName="SharedWithDetails" ma:readOnly="true">
      <xsd:simpleType>
        <xsd:restriction base="dms:Note">
          <xsd:maxLength value="255"/>
        </xsd:restriction>
      </xsd:simpleType>
    </xsd:element>
    <xsd:element name="SharedWithUsers" ma:index="3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dlc_DocId" ma:index="33" nillable="true" ma:displayName="Document ID Value" ma:description="The value of the document ID assigned to this item." ma:indexed="true" ma:internalName="_dlc_DocId" ma:readOnly="true">
      <xsd:simpleType>
        <xsd:restriction base="dms:Text"/>
      </xsd:simpleType>
    </xsd:element>
    <xsd:element name="_dlc_DocIdUrl" ma:index="34"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35"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bafc251d-e9b4-49f5-b575-b5e93fa5c0c7" elementFormDefault="qualified">
    <xsd:import namespace="http://schemas.microsoft.com/office/2006/documentManagement/types"/>
    <xsd:import namespace="http://schemas.microsoft.com/office/infopath/2007/PartnerControls"/>
    <xsd:element name="MediaServiceMetadata" ma:index="23" nillable="true" ma:displayName="MediaServiceMetadata" ma:hidden="true" ma:internalName="MediaServiceMetadata" ma:readOnly="true">
      <xsd:simpleType>
        <xsd:restriction base="dms:Note"/>
      </xsd:simpleType>
    </xsd:element>
    <xsd:element name="MediaServiceFastMetadata" ma:index="24" nillable="true" ma:displayName="MediaServiceFastMetadata" ma:hidden="true" ma:internalName="MediaServiceFastMetadata" ma:readOnly="true">
      <xsd:simpleType>
        <xsd:restriction base="dms:Note"/>
      </xsd:simpleType>
    </xsd:element>
    <xsd:element name="MediaServiceDateTaken" ma:index="25" nillable="true" ma:displayName="MediaServiceDateTaken" ma:hidden="true" ma:indexed="true" ma:internalName="MediaServiceDateTaken" ma:readOnly="true">
      <xsd:simpleType>
        <xsd:restriction base="dms:Text"/>
      </xsd:simpleType>
    </xsd:element>
    <xsd:element name="MediaLengthInSeconds" ma:index="26" nillable="true" ma:displayName="MediaLengthInSeconds" ma:hidden="true" ma:internalName="MediaLengthInSeconds" ma:readOnly="true">
      <xsd:simpleType>
        <xsd:restriction base="dms:Unknown"/>
      </xsd:simpleType>
    </xsd:element>
    <xsd:element name="lcf76f155ced4ddcb4097134ff3c332f" ma:index="28" nillable="true" ma:taxonomy="true" ma:internalName="lcf76f155ced4ddcb4097134ff3c332f" ma:taxonomyFieldName="MediaServiceImageTags" ma:displayName="Image Tags" ma:readOnly="false" ma:fieldId="{5cf76f15-5ced-4ddc-b409-7134ff3c332f}" ma:taxonomyMulti="true" ma:sspId="c4b2c377-c74f-46b8-b62e-9cefa93d8fc8" ma:termSetId="09814cd3-568e-fe90-9814-8d621ff8fb84" ma:anchorId="fba54fb3-c3e1-fe81-a776-ca4b69148c4d" ma:open="true" ma:isKeyword="false">
      <xsd:complexType>
        <xsd:sequence>
          <xsd:element ref="pc:Terms" minOccurs="0" maxOccurs="1"/>
        </xsd:sequence>
      </xsd:complexType>
    </xsd:element>
    <xsd:element name="MediaServiceOCR" ma:index="29" nillable="true" ma:displayName="Extracted Text" ma:internalName="MediaServiceOCR" ma:readOnly="true">
      <xsd:simpleType>
        <xsd:restriction base="dms:Note">
          <xsd:maxLength value="255"/>
        </xsd:restriction>
      </xsd:simpleType>
    </xsd:element>
    <xsd:element name="MediaServiceGenerationTime" ma:index="30" nillable="true" ma:displayName="MediaServiceGenerationTime" ma:hidden="true" ma:internalName="MediaServiceGenerationTime" ma:readOnly="true">
      <xsd:simpleType>
        <xsd:restriction base="dms:Text"/>
      </xsd:simpleType>
    </xsd:element>
    <xsd:element name="MediaServiceEventHashCode" ma:index="31" nillable="true" ma:displayName="MediaServiceEventHashCode" ma:hidden="true" ma:internalName="MediaServiceEventHashCode" ma:readOnly="true">
      <xsd:simpleType>
        <xsd:restriction base="dms:Text"/>
      </xsd:simpleType>
    </xsd:element>
    <xsd:element name="MediaServiceObjectDetectorVersions" ma:index="36" nillable="true" ma:displayName="MediaServiceObjectDetectorVersions" ma:hidden="true" ma:indexed="true" ma:internalName="MediaServiceObjectDetectorVersions" ma:readOnly="true">
      <xsd:simpleType>
        <xsd:restriction base="dms:Text"/>
      </xsd:simpleType>
    </xsd:element>
    <xsd:element name="MediaServiceSearchProperties" ma:index="37"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4" ma:displayName="Content Type"/>
        <xsd:element ref="dc:title" minOccurs="0" maxOccurs="1" ma:index="2"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1C662A3-958D-42E6-9773-CC421401FCCE}">
  <ds:schemaRefs>
    <ds:schemaRef ds:uri="http://schemas.openxmlformats.org/package/2006/metadata/core-properties"/>
    <ds:schemaRef ds:uri="6a7e9632-768a-49bf-85ac-c69233ab2a52"/>
    <ds:schemaRef ds:uri="http://schemas.microsoft.com/office/infopath/2007/PartnerControls"/>
    <ds:schemaRef ds:uri="7a0e01e9-401c-4d26-a3da-eb26fb7e84e5"/>
    <ds:schemaRef ds:uri="http://www.w3.org/XML/1998/namespace"/>
    <ds:schemaRef ds:uri="http://purl.org/dc/terms/"/>
    <ds:schemaRef ds:uri="http://schemas.microsoft.com/office/2006/documentManagement/types"/>
    <ds:schemaRef ds:uri="http://purl.org/dc/dcmitype/"/>
    <ds:schemaRef ds:uri="http://purl.org/dc/elements/1.1/"/>
    <ds:schemaRef ds:uri="a334ba3b-e131-42d3-95f3-2728f5a41884"/>
    <ds:schemaRef ds:uri="http://schemas.microsoft.com/sharepoint/v3"/>
    <ds:schemaRef ds:uri="http://schemas.microsoft.com/office/2006/metadata/properties"/>
  </ds:schemaRefs>
</ds:datastoreItem>
</file>

<file path=customXml/itemProps2.xml><?xml version="1.0" encoding="utf-8"?>
<ds:datastoreItem xmlns:ds="http://schemas.openxmlformats.org/officeDocument/2006/customXml" ds:itemID="{3F7DA1CB-9C32-4688-A791-BE127B829D35}">
  <ds:schemaRefs>
    <ds:schemaRef ds:uri="http://schemas.openxmlformats.org/officeDocument/2006/bibliography"/>
  </ds:schemaRefs>
</ds:datastoreItem>
</file>

<file path=customXml/itemProps3.xml><?xml version="1.0" encoding="utf-8"?>
<ds:datastoreItem xmlns:ds="http://schemas.openxmlformats.org/officeDocument/2006/customXml" ds:itemID="{93BFADF1-D19D-4E77-807D-D16ED1DA2CAE}">
  <ds:schemaRefs>
    <ds:schemaRef ds:uri="Microsoft.SharePoint.Taxonomy.ContentTypeSync"/>
  </ds:schemaRefs>
</ds:datastoreItem>
</file>

<file path=customXml/itemProps4.xml><?xml version="1.0" encoding="utf-8"?>
<ds:datastoreItem xmlns:ds="http://schemas.openxmlformats.org/officeDocument/2006/customXml" ds:itemID="{219207A7-0F75-447A-BE44-D9425BA86DC2}"/>
</file>

<file path=customXml/itemProps5.xml><?xml version="1.0" encoding="utf-8"?>
<ds:datastoreItem xmlns:ds="http://schemas.openxmlformats.org/officeDocument/2006/customXml" ds:itemID="{671629F0-485A-4BC3-AAE4-73F6BDFDCDCE}">
  <ds:schemaRefs>
    <ds:schemaRef ds:uri="http://schemas.microsoft.com/sharepoint/events"/>
  </ds:schemaRefs>
</ds:datastoreItem>
</file>

<file path=customXml/itemProps6.xml><?xml version="1.0" encoding="utf-8"?>
<ds:datastoreItem xmlns:ds="http://schemas.openxmlformats.org/officeDocument/2006/customXml" ds:itemID="{230E4C7E-DE89-410E-8C78-3D7AE9F331D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Corporate brand template - short</Template>
  <TotalTime>27</TotalTime>
  <Pages>33</Pages>
  <Words>13028</Words>
  <Characters>69488</Characters>
  <Application>Microsoft Office Word</Application>
  <DocSecurity>0</DocSecurity>
  <Lines>1389</Lines>
  <Paragraphs>508</Paragraphs>
  <ScaleCrop>false</ScaleCrop>
  <HeadingPairs>
    <vt:vector size="2" baseType="variant">
      <vt:variant>
        <vt:lpstr>Title</vt:lpstr>
      </vt:variant>
      <vt:variant>
        <vt:i4>1</vt:i4>
      </vt:variant>
    </vt:vector>
  </HeadingPairs>
  <TitlesOfParts>
    <vt:vector size="1" baseType="lpstr">
      <vt:lpstr>Commonwealth Low-risk Grant Agreement Template User Guide</vt:lpstr>
    </vt:vector>
  </TitlesOfParts>
  <Company>FINANCE</Company>
  <LinksUpToDate>false</LinksUpToDate>
  <CharactersWithSpaces>82431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Commonwealth Low-risk Grant Agreement Template User Guide</dc:title>
  <dc:creator>Department of Finance</dc:creator>
  <cp:keywords>agreement template [SEC=OFFICIAL]</cp:keywords>
  <cp:lastModifiedBy>Chan, Alan</cp:lastModifiedBy>
  <cp:revision>15</cp:revision>
  <cp:lastPrinted>2022-04-13T02:09:00Z</cp:lastPrinted>
  <dcterms:created xsi:type="dcterms:W3CDTF">2024-09-30T22:49:00Z</dcterms:created>
  <dcterms:modified xsi:type="dcterms:W3CDTF">2024-10-01T06:04:00Z</dcterms:modified>
  <cp:category>Templates</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hecked by">
    <vt:lpwstr>32123</vt:lpwstr>
  </property>
  <property fmtid="{D5CDD505-2E9C-101B-9397-08002B2CF9AE}" pid="3" name="Objective-Id">
    <vt:lpwstr>A1848807</vt:lpwstr>
  </property>
  <property fmtid="{D5CDD505-2E9C-101B-9397-08002B2CF9AE}" pid="4" name="Objective-Title">
    <vt:lpwstr>Template User Guide AGS comment 19 June 13</vt:lpwstr>
  </property>
  <property fmtid="{D5CDD505-2E9C-101B-9397-08002B2CF9AE}" pid="5" name="Objective-Comment">
    <vt:lpwstr/>
  </property>
  <property fmtid="{D5CDD505-2E9C-101B-9397-08002B2CF9AE}" pid="6" name="Objective-IsApproved">
    <vt:bool>false</vt:bool>
  </property>
  <property fmtid="{D5CDD505-2E9C-101B-9397-08002B2CF9AE}" pid="7" name="Objective-IsPublished">
    <vt:bool>true</vt:bool>
  </property>
  <property fmtid="{D5CDD505-2E9C-101B-9397-08002B2CF9AE}" pid="8" name="Objective-DatePublished">
    <vt:filetime>2013-06-18T23:30:19Z</vt:filetime>
  </property>
  <property fmtid="{D5CDD505-2E9C-101B-9397-08002B2CF9AE}" pid="9" name="Objective-Owner">
    <vt:lpwstr>Eagle, Kenneth</vt:lpwstr>
  </property>
  <property fmtid="{D5CDD505-2E9C-101B-9397-08002B2CF9AE}" pid="10" name="Objective-Path">
    <vt:lpwstr>i Know-how Top Level:Client Groups:Dept of Finance &amp; Deregulation (Excl Comcover):FINANCE - Commercial Matters:Low Risk Grant Template - Review of Guidance Material (12043745):12043745 - Matter Documents:12043745 Low Risk Guidance Material - Documents:</vt:lpwstr>
  </property>
  <property fmtid="{D5CDD505-2E9C-101B-9397-08002B2CF9AE}" pid="11" name="Objective-Parent">
    <vt:lpwstr>12043745 Low Risk Guidance Material - Documents</vt:lpwstr>
  </property>
  <property fmtid="{D5CDD505-2E9C-101B-9397-08002B2CF9AE}" pid="12" name="Objective-State">
    <vt:lpwstr>Published</vt:lpwstr>
  </property>
  <property fmtid="{D5CDD505-2E9C-101B-9397-08002B2CF9AE}" pid="13" name="Objective-Version">
    <vt:lpwstr>4.0</vt:lpwstr>
  </property>
  <property fmtid="{D5CDD505-2E9C-101B-9397-08002B2CF9AE}" pid="14" name="Objective-VersionNumber">
    <vt:r8>5</vt:r8>
  </property>
  <property fmtid="{D5CDD505-2E9C-101B-9397-08002B2CF9AE}" pid="15" name="Objective-VersionComment">
    <vt:lpwstr/>
  </property>
  <property fmtid="{D5CDD505-2E9C-101B-9397-08002B2CF9AE}" pid="16" name="Objective-FileNumber">
    <vt:lpwstr>12043745-002</vt:lpwstr>
  </property>
  <property fmtid="{D5CDD505-2E9C-101B-9397-08002B2CF9AE}" pid="17" name="Objective-Classification">
    <vt:lpwstr>[Inherited - UNCLASSIFIED]</vt:lpwstr>
  </property>
  <property fmtid="{D5CDD505-2E9C-101B-9397-08002B2CF9AE}" pid="18" name="Objective-Caveats">
    <vt:lpwstr/>
  </property>
  <property fmtid="{D5CDD505-2E9C-101B-9397-08002B2CF9AE}" pid="19" name="Objective-Document Category [system]">
    <vt:lpwstr/>
  </property>
  <property fmtid="{D5CDD505-2E9C-101B-9397-08002B2CF9AE}" pid="20" name="Objective-CreationStamp">
    <vt:filetime>2013-06-14T04:30:49Z</vt:filetime>
  </property>
  <property fmtid="{D5CDD505-2E9C-101B-9397-08002B2CF9AE}" pid="21" name="Objective-ModificationStamp">
    <vt:filetime>2013-06-18T23:30:16Z</vt:filetime>
  </property>
  <property fmtid="{D5CDD505-2E9C-101B-9397-08002B2CF9AE}" pid="22" name="ContentTypeId">
    <vt:lpwstr>0x010100B7B479F47583304BA8B631462CC772D70019872F86E2EE114EB3E8161F2B337E45</vt:lpwstr>
  </property>
  <property fmtid="{D5CDD505-2E9C-101B-9397-08002B2CF9AE}" pid="23" name="TaxKeyword">
    <vt:lpwstr>178;#agreement template [SEC=OFFICIAL]|6b6d89ab-a8f1-40fe-9f0d-5619e58133c7</vt:lpwstr>
  </property>
  <property fmtid="{D5CDD505-2E9C-101B-9397-08002B2CF9AE}" pid="24" name="AbtEntity">
    <vt:lpwstr>1;#Department of Finance|fd660e8f-8f31-49bd-92a3-d31d4da31afe</vt:lpwstr>
  </property>
  <property fmtid="{D5CDD505-2E9C-101B-9397-08002B2CF9AE}" pid="25" name="InitiatingEntity">
    <vt:lpwstr>1;#Department of Finance|fd660e8f-8f31-49bd-92a3-d31d4da31afe</vt:lpwstr>
  </property>
  <property fmtid="{D5CDD505-2E9C-101B-9397-08002B2CF9AE}" pid="26" name="Function and Activity">
    <vt:lpwstr/>
  </property>
  <property fmtid="{D5CDD505-2E9C-101B-9397-08002B2CF9AE}" pid="27" name="OrgUnit">
    <vt:lpwstr>2;#Grants|70c845c2-de6d-438a-85d0-be462581f948</vt:lpwstr>
  </property>
  <property fmtid="{D5CDD505-2E9C-101B-9397-08002B2CF9AE}" pid="28" name="_dlc_DocIdItemGuid">
    <vt:lpwstr>1fcaf805-0aba-4ca3-8bea-58635304ff6c</vt:lpwstr>
  </property>
  <property fmtid="{D5CDD505-2E9C-101B-9397-08002B2CF9AE}" pid="29" name="PM_Namespace">
    <vt:lpwstr>gov.au</vt:lpwstr>
  </property>
  <property fmtid="{D5CDD505-2E9C-101B-9397-08002B2CF9AE}" pid="30" name="PM_Caveats_Count">
    <vt:lpwstr>0</vt:lpwstr>
  </property>
  <property fmtid="{D5CDD505-2E9C-101B-9397-08002B2CF9AE}" pid="31" name="PM_Version">
    <vt:lpwstr>2018.4</vt:lpwstr>
  </property>
  <property fmtid="{D5CDD505-2E9C-101B-9397-08002B2CF9AE}" pid="32" name="PM_Note">
    <vt:lpwstr/>
  </property>
  <property fmtid="{D5CDD505-2E9C-101B-9397-08002B2CF9AE}" pid="33" name="PMHMAC">
    <vt:lpwstr>v=2022.1;a=SHA256;h=E7B10A0B730E2BEE7A831E0541B3CBF89A9D95BA531D946E6A74C4D761E6D209</vt:lpwstr>
  </property>
  <property fmtid="{D5CDD505-2E9C-101B-9397-08002B2CF9AE}" pid="34" name="PM_Qualifier">
    <vt:lpwstr/>
  </property>
  <property fmtid="{D5CDD505-2E9C-101B-9397-08002B2CF9AE}" pid="35" name="PM_SecurityClassification">
    <vt:lpwstr>OFFICIAL</vt:lpwstr>
  </property>
  <property fmtid="{D5CDD505-2E9C-101B-9397-08002B2CF9AE}" pid="36" name="PM_ProtectiveMarkingValue_Header">
    <vt:lpwstr>OFFICIAL</vt:lpwstr>
  </property>
  <property fmtid="{D5CDD505-2E9C-101B-9397-08002B2CF9AE}" pid="37" name="PM_OriginationTimeStamp">
    <vt:lpwstr>2024-09-30T22:48:53Z</vt:lpwstr>
  </property>
  <property fmtid="{D5CDD505-2E9C-101B-9397-08002B2CF9AE}" pid="38" name="PM_Markers">
    <vt:lpwstr/>
  </property>
  <property fmtid="{D5CDD505-2E9C-101B-9397-08002B2CF9AE}" pid="39" name="MSIP_Label_87d6481e-ccdd-4ab6-8b26-05a0df5699e7_Name">
    <vt:lpwstr>OFFICIAL</vt:lpwstr>
  </property>
  <property fmtid="{D5CDD505-2E9C-101B-9397-08002B2CF9AE}" pid="40" name="MSIP_Label_87d6481e-ccdd-4ab6-8b26-05a0df5699e7_SiteId">
    <vt:lpwstr>08954cee-4782-4ff6-9ad5-1997dccef4b0</vt:lpwstr>
  </property>
  <property fmtid="{D5CDD505-2E9C-101B-9397-08002B2CF9AE}" pid="41" name="MSIP_Label_87d6481e-ccdd-4ab6-8b26-05a0df5699e7_Enabled">
    <vt:lpwstr>true</vt:lpwstr>
  </property>
  <property fmtid="{D5CDD505-2E9C-101B-9397-08002B2CF9AE}" pid="42" name="PM_OriginatorUserAccountName_SHA256">
    <vt:lpwstr>86D853FFA1749768D4D428DFE2FBC4A164C33AA516A05B1136E9C28443437D23</vt:lpwstr>
  </property>
  <property fmtid="{D5CDD505-2E9C-101B-9397-08002B2CF9AE}" pid="43" name="MSIP_Label_87d6481e-ccdd-4ab6-8b26-05a0df5699e7_SetDate">
    <vt:lpwstr>2024-09-30T22:48:53Z</vt:lpwstr>
  </property>
  <property fmtid="{D5CDD505-2E9C-101B-9397-08002B2CF9AE}" pid="44" name="MSIP_Label_87d6481e-ccdd-4ab6-8b26-05a0df5699e7_Method">
    <vt:lpwstr>Privileged</vt:lpwstr>
  </property>
  <property fmtid="{D5CDD505-2E9C-101B-9397-08002B2CF9AE}" pid="45" name="MSIP_Label_87d6481e-ccdd-4ab6-8b26-05a0df5699e7_ContentBits">
    <vt:lpwstr>0</vt:lpwstr>
  </property>
  <property fmtid="{D5CDD505-2E9C-101B-9397-08002B2CF9AE}" pid="46" name="MSIP_Label_87d6481e-ccdd-4ab6-8b26-05a0df5699e7_ActionId">
    <vt:lpwstr>1a8175e8d77f4481a2a2260486201be4</vt:lpwstr>
  </property>
  <property fmtid="{D5CDD505-2E9C-101B-9397-08002B2CF9AE}" pid="47" name="PM_InsertionValue">
    <vt:lpwstr>OFFICIAL</vt:lpwstr>
  </property>
  <property fmtid="{D5CDD505-2E9C-101B-9397-08002B2CF9AE}" pid="48" name="PM_Originator_Hash_SHA1">
    <vt:lpwstr>C1A802378A66A8161257746CF9E1B219375C2C75</vt:lpwstr>
  </property>
  <property fmtid="{D5CDD505-2E9C-101B-9397-08002B2CF9AE}" pid="49" name="PM_DisplayValueSecClassificationWithQualifier">
    <vt:lpwstr>OFFICIAL</vt:lpwstr>
  </property>
  <property fmtid="{D5CDD505-2E9C-101B-9397-08002B2CF9AE}" pid="50" name="PM_Originating_FileId">
    <vt:lpwstr>736CDF30E10B4AF09627D33B4F558851</vt:lpwstr>
  </property>
  <property fmtid="{D5CDD505-2E9C-101B-9397-08002B2CF9AE}" pid="51" name="PM_ProtectiveMarkingValue_Footer">
    <vt:lpwstr>OFFICIAL</vt:lpwstr>
  </property>
  <property fmtid="{D5CDD505-2E9C-101B-9397-08002B2CF9AE}" pid="52" name="PM_ProtectiveMarkingImage_Header">
    <vt:lpwstr>C:\Program Files\Common Files\janusNET Shared\janusSEAL\Images\DocumentSlashBlue.png</vt:lpwstr>
  </property>
  <property fmtid="{D5CDD505-2E9C-101B-9397-08002B2CF9AE}" pid="53" name="PM_ProtectiveMarkingImage_Footer">
    <vt:lpwstr>C:\Program Files\Common Files\janusNET Shared\janusSEAL\Images\DocumentSlashBlue.png</vt:lpwstr>
  </property>
  <property fmtid="{D5CDD505-2E9C-101B-9397-08002B2CF9AE}" pid="54" name="PM_Display">
    <vt:lpwstr>OFFICIAL</vt:lpwstr>
  </property>
  <property fmtid="{D5CDD505-2E9C-101B-9397-08002B2CF9AE}" pid="55" name="PM_OriginatorDomainName_SHA256">
    <vt:lpwstr>325440F6CA31C4C3BCE4433552DC42928CAAD3E2731ABE35FDE729ECEB763AF0</vt:lpwstr>
  </property>
  <property fmtid="{D5CDD505-2E9C-101B-9397-08002B2CF9AE}" pid="56" name="PMUuid">
    <vt:lpwstr>v=2022.2;d=gov.au;g=46DD6D7C-8107-577B-BC6E-F348953B2E44</vt:lpwstr>
  </property>
  <property fmtid="{D5CDD505-2E9C-101B-9397-08002B2CF9AE}" pid="57" name="PM_Hash_Version">
    <vt:lpwstr>2022.1</vt:lpwstr>
  </property>
  <property fmtid="{D5CDD505-2E9C-101B-9397-08002B2CF9AE}" pid="58" name="PM_Hash_Salt_Prev">
    <vt:lpwstr>14ECB455AE4B5B9309FDA130BEA87961</vt:lpwstr>
  </property>
  <property fmtid="{D5CDD505-2E9C-101B-9397-08002B2CF9AE}" pid="59" name="PM_Hash_Salt">
    <vt:lpwstr>A3C07FE3D4E63902DFB4E6F21F647150</vt:lpwstr>
  </property>
  <property fmtid="{D5CDD505-2E9C-101B-9397-08002B2CF9AE}" pid="60" name="PM_Hash_SHA1">
    <vt:lpwstr>3BFBBEA3B47A23B8ADF8C4A84CC5DCBB23B8D741</vt:lpwstr>
  </property>
  <property fmtid="{D5CDD505-2E9C-101B-9397-08002B2CF9AE}" pid="61" name="MediaServiceImageTags">
    <vt:lpwstr/>
  </property>
  <property fmtid="{D5CDD505-2E9C-101B-9397-08002B2CF9AE}" pid="62" name="Organisation Unit">
    <vt:lpwstr/>
  </property>
  <property fmtid="{D5CDD505-2E9C-101B-9397-08002B2CF9AE}" pid="63" name="About Entity">
    <vt:lpwstr>1;#Department of Finance|fd660e8f-8f31-49bd-92a3-d31d4da31afe</vt:lpwstr>
  </property>
  <property fmtid="{D5CDD505-2E9C-101B-9397-08002B2CF9AE}" pid="64" name="Initiating Entity">
    <vt:lpwstr>1;#Department of Finance|fd660e8f-8f31-49bd-92a3-d31d4da31afe</vt:lpwstr>
  </property>
  <property fmtid="{D5CDD505-2E9C-101B-9397-08002B2CF9AE}" pid="65" name="PM_SecurityClassification_Prev">
    <vt:lpwstr>OFFICIAL</vt:lpwstr>
  </property>
  <property fmtid="{D5CDD505-2E9C-101B-9397-08002B2CF9AE}" pid="66" name="PM_Qualifier_Prev">
    <vt:lpwstr/>
  </property>
</Properties>
</file>